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95" r:id="rId4"/>
    <p:sldId id="259" r:id="rId5"/>
    <p:sldId id="260" r:id="rId6"/>
    <p:sldId id="267" r:id="rId7"/>
    <p:sldId id="296" r:id="rId8"/>
    <p:sldId id="289" r:id="rId9"/>
    <p:sldId id="261" r:id="rId10"/>
    <p:sldId id="268" r:id="rId11"/>
    <p:sldId id="281" r:id="rId12"/>
    <p:sldId id="275" r:id="rId13"/>
    <p:sldId id="322" r:id="rId14"/>
    <p:sldId id="290" r:id="rId15"/>
    <p:sldId id="263" r:id="rId16"/>
    <p:sldId id="270" r:id="rId17"/>
    <p:sldId id="315" r:id="rId18"/>
    <p:sldId id="317" r:id="rId19"/>
    <p:sldId id="318" r:id="rId20"/>
    <p:sldId id="276" r:id="rId21"/>
    <p:sldId id="282" r:id="rId22"/>
    <p:sldId id="285" r:id="rId23"/>
    <p:sldId id="312" r:id="rId24"/>
    <p:sldId id="313" r:id="rId25"/>
    <p:sldId id="283" r:id="rId26"/>
    <p:sldId id="284" r:id="rId27"/>
    <p:sldId id="314" r:id="rId28"/>
    <p:sldId id="291" r:id="rId29"/>
    <p:sldId id="262" r:id="rId30"/>
    <p:sldId id="269" r:id="rId31"/>
    <p:sldId id="294" r:id="rId32"/>
    <p:sldId id="277" r:id="rId33"/>
    <p:sldId id="292" r:id="rId34"/>
    <p:sldId id="265" r:id="rId35"/>
    <p:sldId id="272" r:id="rId36"/>
    <p:sldId id="311" r:id="rId37"/>
    <p:sldId id="293" r:id="rId38"/>
    <p:sldId id="266" r:id="rId39"/>
    <p:sldId id="273" r:id="rId40"/>
    <p:sldId id="288" r:id="rId41"/>
    <p:sldId id="286" r:id="rId42"/>
    <p:sldId id="320" r:id="rId43"/>
    <p:sldId id="321" r:id="rId44"/>
    <p:sldId id="28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2F40EA3-AC5E-4A7F-AB47-33EA13D05273}">
          <p14:sldIdLst>
            <p14:sldId id="256"/>
            <p14:sldId id="257"/>
            <p14:sldId id="295"/>
            <p14:sldId id="259"/>
          </p14:sldIdLst>
        </p14:section>
        <p14:section name="1. Timeliness" id="{EFD9B10E-7115-4CEF-8B00-129C57B2858A}">
          <p14:sldIdLst>
            <p14:sldId id="260"/>
            <p14:sldId id="267"/>
            <p14:sldId id="296"/>
          </p14:sldIdLst>
        </p14:section>
        <p14:section name="2. Relevance" id="{00D95C3F-A979-4FF0-8860-E28227F3D51A}">
          <p14:sldIdLst>
            <p14:sldId id="289"/>
            <p14:sldId id="261"/>
            <p14:sldId id="268"/>
            <p14:sldId id="281"/>
            <p14:sldId id="275"/>
            <p14:sldId id="322"/>
          </p14:sldIdLst>
        </p14:section>
        <p14:section name="3. Verbalization" id="{BECF31BA-52B7-4AF6-8FEC-BACCE88FF14B}">
          <p14:sldIdLst>
            <p14:sldId id="290"/>
            <p14:sldId id="263"/>
            <p14:sldId id="270"/>
            <p14:sldId id="315"/>
            <p14:sldId id="317"/>
            <p14:sldId id="318"/>
            <p14:sldId id="276"/>
            <p14:sldId id="282"/>
            <p14:sldId id="285"/>
            <p14:sldId id="312"/>
            <p14:sldId id="313"/>
            <p14:sldId id="283"/>
            <p14:sldId id="284"/>
            <p14:sldId id="314"/>
          </p14:sldIdLst>
        </p14:section>
        <p14:section name="4. Participation" id="{09146D52-A5FA-4A06-8A2E-51E624ECE97B}">
          <p14:sldIdLst>
            <p14:sldId id="291"/>
            <p14:sldId id="262"/>
            <p14:sldId id="269"/>
            <p14:sldId id="294"/>
            <p14:sldId id="277"/>
          </p14:sldIdLst>
        </p14:section>
        <p14:section name="5. Adaptability" id="{C7BA6BED-EF8C-41F4-BABA-4A0F9ACF0E08}">
          <p14:sldIdLst>
            <p14:sldId id="292"/>
            <p14:sldId id="265"/>
            <p14:sldId id="272"/>
            <p14:sldId id="311"/>
          </p14:sldIdLst>
        </p14:section>
        <p14:section name="6. Completeness" id="{72CA3F83-6682-4093-A50B-203DAC81BC96}">
          <p14:sldIdLst>
            <p14:sldId id="293"/>
            <p14:sldId id="266"/>
            <p14:sldId id="273"/>
          </p14:sldIdLst>
        </p14:section>
        <p14:section name="Conclusion" id="{B809D38B-68D0-4E0D-AF8C-5EC721417281}">
          <p14:sldIdLst>
            <p14:sldId id="288"/>
            <p14:sldId id="286"/>
            <p14:sldId id="320"/>
            <p14:sldId id="321"/>
            <p14:sldId id="28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 Kachoria" initials="JK" lastIdx="1" clrIdx="0">
    <p:extLst>
      <p:ext uri="{19B8F6BF-5375-455C-9EA6-DF929625EA0E}">
        <p15:presenceInfo xmlns:p15="http://schemas.microsoft.com/office/powerpoint/2012/main" userId="6e5525f7fc71a0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C232"/>
    <a:srgbClr val="3C7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78747" autoAdjust="0"/>
  </p:normalViewPr>
  <p:slideViewPr>
    <p:cSldViewPr snapToGrid="0">
      <p:cViewPr varScale="1">
        <p:scale>
          <a:sx n="48" d="100"/>
          <a:sy n="48" d="100"/>
        </p:scale>
        <p:origin x="5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AF1AA-17FF-4113-AAD0-3D669DB7F456}" type="datetimeFigureOut">
              <a:rPr lang="en-US" smtClean="0"/>
              <a:t>11/16/2020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2BFB3-608D-42E9-B180-65EBF20F5962}" type="slidenum">
              <a:rPr lang="en-US" smtClean="0"/>
              <a:t>‹#›</a:t>
            </a:fld>
            <a:endParaRPr lang="en-US"/>
          </a:p>
        </p:txBody>
      </p:sp>
    </p:spTree>
    <p:extLst>
      <p:ext uri="{BB962C8B-B14F-4D97-AF65-F5344CB8AC3E}">
        <p14:creationId xmlns:p14="http://schemas.microsoft.com/office/powerpoint/2010/main" val="3428679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Emphasize the importance of being succinct to a successful chalk talk</a:t>
            </a:r>
          </a:p>
          <a:p>
            <a:pPr marL="228600" indent="-228600">
              <a:buAutoNum type="arabicPeriod"/>
            </a:pPr>
            <a:endParaRPr lang="en-US" dirty="0"/>
          </a:p>
          <a:p>
            <a:pPr marL="228600" indent="-228600">
              <a:buAutoNum type="arabicPeriod"/>
            </a:pPr>
            <a:r>
              <a:rPr lang="en-US" dirty="0"/>
              <a:t>Teaching scripts and diagnostic schemas help us organize our thinking for a meaningful chalk talk</a:t>
            </a:r>
          </a:p>
          <a:p>
            <a:pPr marL="228600" indent="-228600">
              <a:buAutoNum type="arabicPeriod"/>
            </a:pPr>
            <a:endParaRPr lang="en-US" dirty="0"/>
          </a:p>
          <a:p>
            <a:pPr marL="228600" indent="-228600">
              <a:buAutoNum type="arabicPeriod"/>
            </a:pPr>
            <a:r>
              <a:rPr lang="en-US" dirty="0"/>
              <a:t>Increase participation and allow learners to identify their own knowledge gaps</a:t>
            </a:r>
          </a:p>
          <a:p>
            <a:pPr marL="228600" indent="-228600">
              <a:buAutoNum type="arabicPeriod"/>
            </a:pPr>
            <a:endParaRPr lang="en-US" dirty="0"/>
          </a:p>
          <a:p>
            <a:pPr marL="228600" indent="-228600">
              <a:buAutoNum type="arabicPeriod"/>
            </a:pPr>
            <a:r>
              <a:rPr lang="en-US" dirty="0"/>
              <a:t>Adapt the talk based on who you are giving it to and allow it to improve with each iteration</a:t>
            </a:r>
          </a:p>
        </p:txBody>
      </p:sp>
      <p:sp>
        <p:nvSpPr>
          <p:cNvPr id="4" name="Slide Number Placeholder 3"/>
          <p:cNvSpPr>
            <a:spLocks noGrp="1"/>
          </p:cNvSpPr>
          <p:nvPr>
            <p:ph type="sldNum" sz="quarter" idx="5"/>
          </p:nvPr>
        </p:nvSpPr>
        <p:spPr/>
        <p:txBody>
          <a:bodyPr/>
          <a:lstStyle/>
          <a:p>
            <a:fld id="{0DF2BFB3-608D-42E9-B180-65EBF20F5962}" type="slidenum">
              <a:rPr lang="en-US" smtClean="0"/>
              <a:t>2</a:t>
            </a:fld>
            <a:endParaRPr lang="en-US"/>
          </a:p>
        </p:txBody>
      </p:sp>
    </p:spTree>
    <p:extLst>
      <p:ext uri="{BB962C8B-B14F-4D97-AF65-F5344CB8AC3E}">
        <p14:creationId xmlns:p14="http://schemas.microsoft.com/office/powerpoint/2010/main" val="922441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Pediatric example:</a:t>
            </a:r>
          </a:p>
          <a:p>
            <a:endParaRPr lang="en-US" dirty="0"/>
          </a:p>
          <a:p>
            <a:r>
              <a:rPr lang="en-US" dirty="0"/>
              <a:t>Alright how about you all try. Think of a few topics that could be discussed as a chalk talk from this case. </a:t>
            </a:r>
          </a:p>
          <a:p>
            <a:endParaRPr lang="en-US" dirty="0"/>
          </a:p>
          <a:p>
            <a:r>
              <a:rPr lang="en-US" dirty="0"/>
              <a:t>None of these topics are so nuanced to not be relevant later to another patient we may be taking care of later that week.</a:t>
            </a:r>
          </a:p>
        </p:txBody>
      </p:sp>
      <p:sp>
        <p:nvSpPr>
          <p:cNvPr id="4" name="Slide Number Placeholder 3"/>
          <p:cNvSpPr>
            <a:spLocks noGrp="1"/>
          </p:cNvSpPr>
          <p:nvPr>
            <p:ph type="sldNum" sz="quarter" idx="5"/>
          </p:nvPr>
        </p:nvSpPr>
        <p:spPr/>
        <p:txBody>
          <a:bodyPr/>
          <a:lstStyle/>
          <a:p>
            <a:fld id="{0DF2BFB3-608D-42E9-B180-65EBF20F5962}" type="slidenum">
              <a:rPr lang="en-US" smtClean="0"/>
              <a:t>12</a:t>
            </a:fld>
            <a:endParaRPr lang="en-US"/>
          </a:p>
        </p:txBody>
      </p:sp>
    </p:spTree>
    <p:extLst>
      <p:ext uri="{BB962C8B-B14F-4D97-AF65-F5344CB8AC3E}">
        <p14:creationId xmlns:p14="http://schemas.microsoft.com/office/powerpoint/2010/main" val="3811923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poll: other good ideas for chalk talks?</a:t>
            </a:r>
          </a:p>
        </p:txBody>
      </p:sp>
      <p:sp>
        <p:nvSpPr>
          <p:cNvPr id="4" name="Slide Number Placeholder 3"/>
          <p:cNvSpPr>
            <a:spLocks noGrp="1"/>
          </p:cNvSpPr>
          <p:nvPr>
            <p:ph type="sldNum" sz="quarter" idx="5"/>
          </p:nvPr>
        </p:nvSpPr>
        <p:spPr/>
        <p:txBody>
          <a:bodyPr/>
          <a:lstStyle/>
          <a:p>
            <a:fld id="{0DF2BFB3-608D-42E9-B180-65EBF20F5962}" type="slidenum">
              <a:rPr lang="en-US" smtClean="0"/>
              <a:t>13</a:t>
            </a:fld>
            <a:endParaRPr lang="en-US"/>
          </a:p>
        </p:txBody>
      </p:sp>
    </p:spTree>
    <p:extLst>
      <p:ext uri="{BB962C8B-B14F-4D97-AF65-F5344CB8AC3E}">
        <p14:creationId xmlns:p14="http://schemas.microsoft.com/office/powerpoint/2010/main" val="467331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a relevant topic, how do we go about structuring a talk to fit the time constraints?</a:t>
            </a:r>
          </a:p>
        </p:txBody>
      </p:sp>
      <p:sp>
        <p:nvSpPr>
          <p:cNvPr id="4" name="Slide Number Placeholder 3"/>
          <p:cNvSpPr>
            <a:spLocks noGrp="1"/>
          </p:cNvSpPr>
          <p:nvPr>
            <p:ph type="sldNum" sz="quarter" idx="5"/>
          </p:nvPr>
        </p:nvSpPr>
        <p:spPr/>
        <p:txBody>
          <a:bodyPr/>
          <a:lstStyle/>
          <a:p>
            <a:fld id="{0DF2BFB3-608D-42E9-B180-65EBF20F5962}" type="slidenum">
              <a:rPr lang="en-US" smtClean="0"/>
              <a:t>15</a:t>
            </a:fld>
            <a:endParaRPr lang="en-US"/>
          </a:p>
        </p:txBody>
      </p:sp>
    </p:spTree>
    <p:extLst>
      <p:ext uri="{BB962C8B-B14F-4D97-AF65-F5344CB8AC3E}">
        <p14:creationId xmlns:p14="http://schemas.microsoft.com/office/powerpoint/2010/main" val="1645292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Having learning objectives at the start of a talk provides learners with a frame of reference of what they’ll be learning</a:t>
            </a:r>
          </a:p>
          <a:p>
            <a:pPr marL="228600" indent="-228600">
              <a:buAutoNum type="arabicPeriod"/>
            </a:pPr>
            <a:endParaRPr lang="en-US" dirty="0"/>
          </a:p>
          <a:p>
            <a:pPr marL="228600" indent="-228600">
              <a:buAutoNum type="arabicPeriod"/>
            </a:pPr>
            <a:r>
              <a:rPr lang="en-US" dirty="0"/>
              <a:t>Given the time constraints of writing, there should be a careful balance of writing and talking with emphasis on talking.</a:t>
            </a:r>
          </a:p>
          <a:p>
            <a:pPr marL="685800" lvl="1" indent="-228600">
              <a:buAutoNum type="arabicPeriod"/>
            </a:pPr>
            <a:r>
              <a:rPr lang="en-US" dirty="0"/>
              <a:t>Engages learners in the discussion making them actively involved</a:t>
            </a:r>
          </a:p>
          <a:p>
            <a:pPr marL="685800" lvl="1" indent="-228600">
              <a:buAutoNum type="arabicPeriod"/>
            </a:pPr>
            <a:r>
              <a:rPr lang="en-US" dirty="0"/>
              <a:t>Similar to any presentation, the writing should serve as a topic of discussion</a:t>
            </a:r>
          </a:p>
          <a:p>
            <a:pPr marL="685800" lvl="1" indent="-228600">
              <a:buAutoNum type="arabicPeriod"/>
            </a:pPr>
            <a:endParaRPr lang="en-US" dirty="0"/>
          </a:p>
          <a:p>
            <a:pPr marL="228600" lvl="0" indent="-228600">
              <a:buAutoNum type="arabicPeriod"/>
            </a:pPr>
            <a:r>
              <a:rPr lang="en-US" dirty="0"/>
              <a:t>Writing things down serves to highlight key points and provide a visual scaffolding upon which learners can anchor their own understanding</a:t>
            </a:r>
          </a:p>
          <a:p>
            <a:pPr marL="228600" lvl="0" indent="-228600">
              <a:buAutoNum type="arabicPeriod"/>
            </a:pPr>
            <a:endParaRPr lang="en-US" dirty="0"/>
          </a:p>
          <a:p>
            <a:pPr marL="228600" lvl="0" indent="-228600">
              <a:buAutoNum type="arabicPeriod"/>
            </a:pPr>
            <a:r>
              <a:rPr lang="en-US" dirty="0"/>
              <a:t>Often the most important take-away from a chalk-talk is a literal take-away that learners can take a picture of or make a copy of to refer back to later and consolidate their learning</a:t>
            </a:r>
          </a:p>
        </p:txBody>
      </p:sp>
      <p:sp>
        <p:nvSpPr>
          <p:cNvPr id="4" name="Slide Number Placeholder 3"/>
          <p:cNvSpPr>
            <a:spLocks noGrp="1"/>
          </p:cNvSpPr>
          <p:nvPr>
            <p:ph type="sldNum" sz="quarter" idx="5"/>
          </p:nvPr>
        </p:nvSpPr>
        <p:spPr/>
        <p:txBody>
          <a:bodyPr/>
          <a:lstStyle/>
          <a:p>
            <a:fld id="{0DF2BFB3-608D-42E9-B180-65EBF20F5962}" type="slidenum">
              <a:rPr lang="en-US" smtClean="0"/>
              <a:t>16</a:t>
            </a:fld>
            <a:endParaRPr lang="en-US"/>
          </a:p>
        </p:txBody>
      </p:sp>
    </p:spTree>
    <p:extLst>
      <p:ext uri="{BB962C8B-B14F-4D97-AF65-F5344CB8AC3E}">
        <p14:creationId xmlns:p14="http://schemas.microsoft.com/office/powerpoint/2010/main" val="2146059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0DF2BFB3-608D-42E9-B180-65EBF20F5962}" type="slidenum">
              <a:rPr lang="en-US" smtClean="0"/>
              <a:t>17</a:t>
            </a:fld>
            <a:endParaRPr lang="en-US"/>
          </a:p>
        </p:txBody>
      </p:sp>
    </p:spTree>
    <p:extLst>
      <p:ext uri="{BB962C8B-B14F-4D97-AF65-F5344CB8AC3E}">
        <p14:creationId xmlns:p14="http://schemas.microsoft.com/office/powerpoint/2010/main" val="499773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0DF2BFB3-608D-42E9-B180-65EBF20F5962}" type="slidenum">
              <a:rPr lang="en-US" smtClean="0"/>
              <a:t>18</a:t>
            </a:fld>
            <a:endParaRPr lang="en-US"/>
          </a:p>
        </p:txBody>
      </p:sp>
    </p:spTree>
    <p:extLst>
      <p:ext uri="{BB962C8B-B14F-4D97-AF65-F5344CB8AC3E}">
        <p14:creationId xmlns:p14="http://schemas.microsoft.com/office/powerpoint/2010/main" val="87099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Having learning objectives at the start of a talk provides learners with a frame of reference of what they’ll be learning</a:t>
            </a:r>
          </a:p>
          <a:p>
            <a:pPr marL="228600" indent="-228600">
              <a:buAutoNum type="arabicPeriod"/>
            </a:pPr>
            <a:endParaRPr lang="en-US" dirty="0"/>
          </a:p>
          <a:p>
            <a:pPr marL="228600" indent="-228600">
              <a:buAutoNum type="arabicPeriod"/>
            </a:pPr>
            <a:r>
              <a:rPr lang="en-US" dirty="0"/>
              <a:t>Given the time constraints of writing, there should be a careful balance of writing and talking with emphasis on talking.</a:t>
            </a:r>
          </a:p>
          <a:p>
            <a:pPr marL="685800" lvl="1" indent="-228600">
              <a:buAutoNum type="arabicPeriod"/>
            </a:pPr>
            <a:r>
              <a:rPr lang="en-US" dirty="0"/>
              <a:t>Engages learners in the discussion making them actively involved</a:t>
            </a:r>
          </a:p>
          <a:p>
            <a:pPr marL="685800" lvl="1" indent="-228600">
              <a:buAutoNum type="arabicPeriod"/>
            </a:pPr>
            <a:r>
              <a:rPr lang="en-US" dirty="0"/>
              <a:t>Similar to any presentation, the writing should serve as a topic of discussion</a:t>
            </a:r>
          </a:p>
          <a:p>
            <a:pPr marL="685800" lvl="1" indent="-228600">
              <a:buAutoNum type="arabicPeriod"/>
            </a:pPr>
            <a:r>
              <a:rPr lang="en-US" dirty="0"/>
              <a:t>Writing things down serves to highlight key points and provide a visual scaffolding upon which learners can anchor their own understanding</a:t>
            </a:r>
          </a:p>
          <a:p>
            <a:pPr marL="228600" lvl="0" indent="-228600">
              <a:buAutoNum type="arabicPeriod"/>
            </a:pPr>
            <a:endParaRPr lang="en-US" dirty="0"/>
          </a:p>
          <a:p>
            <a:pPr marL="228600" lvl="0" indent="-228600">
              <a:buAutoNum type="arabicPeriod"/>
            </a:pPr>
            <a:r>
              <a:rPr lang="en-US" dirty="0"/>
              <a:t>Teaching scripts and diagnostic schemas serve as preparation prior to your talk to make it more effective</a:t>
            </a:r>
          </a:p>
        </p:txBody>
      </p:sp>
      <p:sp>
        <p:nvSpPr>
          <p:cNvPr id="4" name="Slide Number Placeholder 3"/>
          <p:cNvSpPr>
            <a:spLocks noGrp="1"/>
          </p:cNvSpPr>
          <p:nvPr>
            <p:ph type="sldNum" sz="quarter" idx="5"/>
          </p:nvPr>
        </p:nvSpPr>
        <p:spPr/>
        <p:txBody>
          <a:bodyPr/>
          <a:lstStyle/>
          <a:p>
            <a:fld id="{0DF2BFB3-608D-42E9-B180-65EBF20F5962}" type="slidenum">
              <a:rPr lang="en-US" smtClean="0"/>
              <a:t>19</a:t>
            </a:fld>
            <a:endParaRPr lang="en-US"/>
          </a:p>
        </p:txBody>
      </p:sp>
    </p:spTree>
    <p:extLst>
      <p:ext uri="{BB962C8B-B14F-4D97-AF65-F5344CB8AC3E}">
        <p14:creationId xmlns:p14="http://schemas.microsoft.com/office/powerpoint/2010/main" val="3909696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Pediatric resource for creating teaching scripts and forming the basis of your talk</a:t>
            </a:r>
          </a:p>
          <a:p>
            <a:endParaRPr lang="en-US" dirty="0"/>
          </a:p>
          <a:p>
            <a:r>
              <a:rPr lang="en-US" dirty="0"/>
              <a:t>They provide a template upon which you can structure your talk and prepare.</a:t>
            </a:r>
          </a:p>
          <a:p>
            <a:endParaRPr lang="en-US" dirty="0"/>
          </a:p>
          <a:p>
            <a:r>
              <a:rPr lang="en-US" dirty="0"/>
              <a:t>Specifically, they start off with “triggers” which are knowledge gaps you’ve identified in learners</a:t>
            </a:r>
          </a:p>
        </p:txBody>
      </p:sp>
      <p:sp>
        <p:nvSpPr>
          <p:cNvPr id="4" name="Slide Number Placeholder 3"/>
          <p:cNvSpPr>
            <a:spLocks noGrp="1"/>
          </p:cNvSpPr>
          <p:nvPr>
            <p:ph type="sldNum" sz="quarter" idx="5"/>
          </p:nvPr>
        </p:nvSpPr>
        <p:spPr/>
        <p:txBody>
          <a:bodyPr/>
          <a:lstStyle/>
          <a:p>
            <a:fld id="{0DF2BFB3-608D-42E9-B180-65EBF20F5962}" type="slidenum">
              <a:rPr lang="en-US" smtClean="0"/>
              <a:t>20</a:t>
            </a:fld>
            <a:endParaRPr lang="en-US"/>
          </a:p>
        </p:txBody>
      </p:sp>
    </p:spTree>
    <p:extLst>
      <p:ext uri="{BB962C8B-B14F-4D97-AF65-F5344CB8AC3E}">
        <p14:creationId xmlns:p14="http://schemas.microsoft.com/office/powerpoint/2010/main" val="720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through what the document entails, part 1</a:t>
            </a:r>
          </a:p>
        </p:txBody>
      </p:sp>
      <p:sp>
        <p:nvSpPr>
          <p:cNvPr id="4" name="Slide Number Placeholder 3"/>
          <p:cNvSpPr>
            <a:spLocks noGrp="1"/>
          </p:cNvSpPr>
          <p:nvPr>
            <p:ph type="sldNum" sz="quarter" idx="5"/>
          </p:nvPr>
        </p:nvSpPr>
        <p:spPr/>
        <p:txBody>
          <a:bodyPr/>
          <a:lstStyle/>
          <a:p>
            <a:fld id="{0DF2BFB3-608D-42E9-B180-65EBF20F5962}" type="slidenum">
              <a:rPr lang="en-US" smtClean="0"/>
              <a:t>21</a:t>
            </a:fld>
            <a:endParaRPr lang="en-US"/>
          </a:p>
        </p:txBody>
      </p:sp>
    </p:spTree>
    <p:extLst>
      <p:ext uri="{BB962C8B-B14F-4D97-AF65-F5344CB8AC3E}">
        <p14:creationId xmlns:p14="http://schemas.microsoft.com/office/powerpoint/2010/main" val="505643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through what the document entails, part 2</a:t>
            </a:r>
          </a:p>
        </p:txBody>
      </p:sp>
      <p:sp>
        <p:nvSpPr>
          <p:cNvPr id="4" name="Slide Number Placeholder 3"/>
          <p:cNvSpPr>
            <a:spLocks noGrp="1"/>
          </p:cNvSpPr>
          <p:nvPr>
            <p:ph type="sldNum" sz="quarter" idx="5"/>
          </p:nvPr>
        </p:nvSpPr>
        <p:spPr/>
        <p:txBody>
          <a:bodyPr/>
          <a:lstStyle/>
          <a:p>
            <a:fld id="{0DF2BFB3-608D-42E9-B180-65EBF20F5962}" type="slidenum">
              <a:rPr lang="en-US" smtClean="0"/>
              <a:t>22</a:t>
            </a:fld>
            <a:endParaRPr lang="en-US"/>
          </a:p>
        </p:txBody>
      </p:sp>
    </p:spTree>
    <p:extLst>
      <p:ext uri="{BB962C8B-B14F-4D97-AF65-F5344CB8AC3E}">
        <p14:creationId xmlns:p14="http://schemas.microsoft.com/office/powerpoint/2010/main" val="274855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Importantly:</a:t>
            </a:r>
          </a:p>
          <a:p>
            <a:endParaRPr lang="en-US" dirty="0"/>
          </a:p>
          <a:p>
            <a:pPr marL="228600" indent="-228600">
              <a:buAutoNum type="arabicPeriod"/>
            </a:pPr>
            <a:r>
              <a:rPr lang="en-US" dirty="0"/>
              <a:t>Topic in regards to something relevant to current patient care</a:t>
            </a:r>
          </a:p>
          <a:p>
            <a:pPr marL="228600" indent="-228600">
              <a:buAutoNum type="arabicPeriod"/>
            </a:pPr>
            <a:endParaRPr lang="en-US" dirty="0"/>
          </a:p>
          <a:p>
            <a:pPr marL="228600" indent="-228600">
              <a:buAutoNum type="arabicPeriod"/>
            </a:pPr>
            <a:r>
              <a:rPr lang="en-US" dirty="0"/>
              <a:t>Uses paper or white/chalk board</a:t>
            </a:r>
          </a:p>
          <a:p>
            <a:pPr marL="228600" indent="-228600">
              <a:buAutoNum type="arabicPeriod"/>
            </a:pPr>
            <a:endParaRPr lang="en-US" dirty="0"/>
          </a:p>
          <a:p>
            <a:pPr marL="228600" indent="-228600">
              <a:buAutoNum type="arabicPeriod"/>
            </a:pPr>
            <a:r>
              <a:rPr lang="en-US" dirty="0"/>
              <a:t>Don’t use prepared slides</a:t>
            </a:r>
          </a:p>
        </p:txBody>
      </p:sp>
      <p:sp>
        <p:nvSpPr>
          <p:cNvPr id="4" name="Slide Number Placeholder 3"/>
          <p:cNvSpPr>
            <a:spLocks noGrp="1"/>
          </p:cNvSpPr>
          <p:nvPr>
            <p:ph type="sldNum" sz="quarter" idx="5"/>
          </p:nvPr>
        </p:nvSpPr>
        <p:spPr/>
        <p:txBody>
          <a:bodyPr/>
          <a:lstStyle/>
          <a:p>
            <a:fld id="{0DF2BFB3-608D-42E9-B180-65EBF20F5962}" type="slidenum">
              <a:rPr lang="en-US" smtClean="0"/>
              <a:t>3</a:t>
            </a:fld>
            <a:endParaRPr lang="en-US"/>
          </a:p>
        </p:txBody>
      </p:sp>
    </p:spTree>
    <p:extLst>
      <p:ext uri="{BB962C8B-B14F-4D97-AF65-F5344CB8AC3E}">
        <p14:creationId xmlns:p14="http://schemas.microsoft.com/office/powerpoint/2010/main" val="184724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through what the document entails, part 2</a:t>
            </a:r>
          </a:p>
        </p:txBody>
      </p:sp>
      <p:sp>
        <p:nvSpPr>
          <p:cNvPr id="4" name="Slide Number Placeholder 3"/>
          <p:cNvSpPr>
            <a:spLocks noGrp="1"/>
          </p:cNvSpPr>
          <p:nvPr>
            <p:ph type="sldNum" sz="quarter" idx="5"/>
          </p:nvPr>
        </p:nvSpPr>
        <p:spPr/>
        <p:txBody>
          <a:bodyPr/>
          <a:lstStyle/>
          <a:p>
            <a:fld id="{0DF2BFB3-608D-42E9-B180-65EBF20F5962}" type="slidenum">
              <a:rPr lang="en-US" smtClean="0"/>
              <a:t>23</a:t>
            </a:fld>
            <a:endParaRPr lang="en-US"/>
          </a:p>
        </p:txBody>
      </p:sp>
    </p:spTree>
    <p:extLst>
      <p:ext uri="{BB962C8B-B14F-4D97-AF65-F5344CB8AC3E}">
        <p14:creationId xmlns:p14="http://schemas.microsoft.com/office/powerpoint/2010/main" val="2557542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through what the document entails, part 2</a:t>
            </a:r>
          </a:p>
        </p:txBody>
      </p:sp>
      <p:sp>
        <p:nvSpPr>
          <p:cNvPr id="4" name="Slide Number Placeholder 3"/>
          <p:cNvSpPr>
            <a:spLocks noGrp="1"/>
          </p:cNvSpPr>
          <p:nvPr>
            <p:ph type="sldNum" sz="quarter" idx="5"/>
          </p:nvPr>
        </p:nvSpPr>
        <p:spPr/>
        <p:txBody>
          <a:bodyPr/>
          <a:lstStyle/>
          <a:p>
            <a:fld id="{0DF2BFB3-608D-42E9-B180-65EBF20F5962}" type="slidenum">
              <a:rPr lang="en-US" smtClean="0"/>
              <a:t>24</a:t>
            </a:fld>
            <a:endParaRPr lang="en-US"/>
          </a:p>
        </p:txBody>
      </p:sp>
    </p:spTree>
    <p:extLst>
      <p:ext uri="{BB962C8B-B14F-4D97-AF65-F5344CB8AC3E}">
        <p14:creationId xmlns:p14="http://schemas.microsoft.com/office/powerpoint/2010/main" val="1195638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Problem Solvers serve as a resource to “jump start” some of the visuals for a talk. Helps conceptualize a topic and the best way to deliver the information.</a:t>
            </a:r>
          </a:p>
        </p:txBody>
      </p:sp>
      <p:sp>
        <p:nvSpPr>
          <p:cNvPr id="4" name="Slide Number Placeholder 3"/>
          <p:cNvSpPr>
            <a:spLocks noGrp="1"/>
          </p:cNvSpPr>
          <p:nvPr>
            <p:ph type="sldNum" sz="quarter" idx="5"/>
          </p:nvPr>
        </p:nvSpPr>
        <p:spPr/>
        <p:txBody>
          <a:bodyPr/>
          <a:lstStyle/>
          <a:p>
            <a:fld id="{0DF2BFB3-608D-42E9-B180-65EBF20F5962}" type="slidenum">
              <a:rPr lang="en-US" smtClean="0"/>
              <a:t>25</a:t>
            </a:fld>
            <a:endParaRPr lang="en-US"/>
          </a:p>
        </p:txBody>
      </p:sp>
    </p:spTree>
    <p:extLst>
      <p:ext uri="{BB962C8B-B14F-4D97-AF65-F5344CB8AC3E}">
        <p14:creationId xmlns:p14="http://schemas.microsoft.com/office/powerpoint/2010/main" val="1627296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endParaRPr lang="en-US" dirty="0"/>
          </a:p>
          <a:p>
            <a:r>
              <a:rPr lang="en-US" dirty="0"/>
              <a:t>- Picking the cardiac section at their website</a:t>
            </a:r>
          </a:p>
        </p:txBody>
      </p:sp>
      <p:sp>
        <p:nvSpPr>
          <p:cNvPr id="4" name="Slide Number Placeholder 3"/>
          <p:cNvSpPr>
            <a:spLocks noGrp="1"/>
          </p:cNvSpPr>
          <p:nvPr>
            <p:ph type="sldNum" sz="quarter" idx="5"/>
          </p:nvPr>
        </p:nvSpPr>
        <p:spPr/>
        <p:txBody>
          <a:bodyPr/>
          <a:lstStyle/>
          <a:p>
            <a:fld id="{0DF2BFB3-608D-42E9-B180-65EBF20F5962}" type="slidenum">
              <a:rPr lang="en-US" smtClean="0"/>
              <a:t>26</a:t>
            </a:fld>
            <a:endParaRPr lang="en-US"/>
          </a:p>
        </p:txBody>
      </p:sp>
    </p:spTree>
    <p:extLst>
      <p:ext uri="{BB962C8B-B14F-4D97-AF65-F5344CB8AC3E}">
        <p14:creationId xmlns:p14="http://schemas.microsoft.com/office/powerpoint/2010/main" val="262647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Dyspnea within cardiac provides a visual differential</a:t>
            </a:r>
          </a:p>
        </p:txBody>
      </p:sp>
      <p:sp>
        <p:nvSpPr>
          <p:cNvPr id="4" name="Slide Number Placeholder 3"/>
          <p:cNvSpPr>
            <a:spLocks noGrp="1"/>
          </p:cNvSpPr>
          <p:nvPr>
            <p:ph type="sldNum" sz="quarter" idx="5"/>
          </p:nvPr>
        </p:nvSpPr>
        <p:spPr/>
        <p:txBody>
          <a:bodyPr/>
          <a:lstStyle/>
          <a:p>
            <a:fld id="{0DF2BFB3-608D-42E9-B180-65EBF20F5962}" type="slidenum">
              <a:rPr lang="en-US" smtClean="0"/>
              <a:t>27</a:t>
            </a:fld>
            <a:endParaRPr lang="en-US"/>
          </a:p>
        </p:txBody>
      </p:sp>
    </p:spTree>
    <p:extLst>
      <p:ext uri="{BB962C8B-B14F-4D97-AF65-F5344CB8AC3E}">
        <p14:creationId xmlns:p14="http://schemas.microsoft.com/office/powerpoint/2010/main" val="137414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know what we’re going to talk about, how we’re going to structure our talk, and how long we want it to run for, how do we get the learners to be engaged and actually get something out of the talk?</a:t>
            </a:r>
          </a:p>
        </p:txBody>
      </p:sp>
      <p:sp>
        <p:nvSpPr>
          <p:cNvPr id="4" name="Slide Number Placeholder 3"/>
          <p:cNvSpPr>
            <a:spLocks noGrp="1"/>
          </p:cNvSpPr>
          <p:nvPr>
            <p:ph type="sldNum" sz="quarter" idx="5"/>
          </p:nvPr>
        </p:nvSpPr>
        <p:spPr/>
        <p:txBody>
          <a:bodyPr/>
          <a:lstStyle/>
          <a:p>
            <a:fld id="{0DF2BFB3-608D-42E9-B180-65EBF20F5962}" type="slidenum">
              <a:rPr lang="en-US" smtClean="0"/>
              <a:t>29</a:t>
            </a:fld>
            <a:endParaRPr lang="en-US"/>
          </a:p>
        </p:txBody>
      </p:sp>
    </p:spTree>
    <p:extLst>
      <p:ext uri="{BB962C8B-B14F-4D97-AF65-F5344CB8AC3E}">
        <p14:creationId xmlns:p14="http://schemas.microsoft.com/office/powerpoint/2010/main" val="1040066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When I said that the majority of the chalk talk should be verbal, I meant that the learners should be doing more of the talking. This is where going back to that first bullet point, timeliness, is important because it requires strong leadership to ask questions, have the learners do the majority of the talking, and still guide the conversation in the direction you want it to go.</a:t>
            </a:r>
          </a:p>
          <a:p>
            <a:pPr marL="228600" indent="-228600">
              <a:buAutoNum type="arabicPeriod"/>
            </a:pPr>
            <a:endParaRPr lang="en-US" dirty="0"/>
          </a:p>
          <a:p>
            <a:pPr marL="228600" indent="-228600">
              <a:buAutoNum type="arabicPeriod"/>
            </a:pPr>
            <a:r>
              <a:rPr lang="en-US" dirty="0"/>
              <a:t>Asking questions serves as a great way to spur conversation. Specifically, assigning pre- or post-reading can help engage learners</a:t>
            </a:r>
          </a:p>
          <a:p>
            <a:pPr marL="228600" indent="-228600">
              <a:buAutoNum type="arabicPeriod"/>
            </a:pPr>
            <a:endParaRPr lang="en-US" dirty="0"/>
          </a:p>
          <a:p>
            <a:pPr marL="228600" indent="-228600">
              <a:buAutoNum type="arabicPeriod"/>
            </a:pPr>
            <a:r>
              <a:rPr lang="en-US" dirty="0"/>
              <a:t>Once they commit to an answer, using the Socratic method and playing Devil’s advocate can help refine their understanding. Exposing a knowledge gap through questioning allows the learner to identify their own knowledge gap</a:t>
            </a:r>
          </a:p>
        </p:txBody>
      </p:sp>
      <p:sp>
        <p:nvSpPr>
          <p:cNvPr id="4" name="Slide Number Placeholder 3"/>
          <p:cNvSpPr>
            <a:spLocks noGrp="1"/>
          </p:cNvSpPr>
          <p:nvPr>
            <p:ph type="sldNum" sz="quarter" idx="5"/>
          </p:nvPr>
        </p:nvSpPr>
        <p:spPr/>
        <p:txBody>
          <a:bodyPr/>
          <a:lstStyle/>
          <a:p>
            <a:fld id="{0DF2BFB3-608D-42E9-B180-65EBF20F5962}" type="slidenum">
              <a:rPr lang="en-US" smtClean="0"/>
              <a:t>30</a:t>
            </a:fld>
            <a:endParaRPr lang="en-US"/>
          </a:p>
        </p:txBody>
      </p:sp>
    </p:spTree>
    <p:extLst>
      <p:ext uri="{BB962C8B-B14F-4D97-AF65-F5344CB8AC3E}">
        <p14:creationId xmlns:p14="http://schemas.microsoft.com/office/powerpoint/2010/main" val="3958684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questions to spur discussion</a:t>
            </a:r>
          </a:p>
        </p:txBody>
      </p:sp>
      <p:sp>
        <p:nvSpPr>
          <p:cNvPr id="4" name="Slide Number Placeholder 3"/>
          <p:cNvSpPr>
            <a:spLocks noGrp="1"/>
          </p:cNvSpPr>
          <p:nvPr>
            <p:ph type="sldNum" sz="quarter" idx="5"/>
          </p:nvPr>
        </p:nvSpPr>
        <p:spPr/>
        <p:txBody>
          <a:bodyPr/>
          <a:lstStyle/>
          <a:p>
            <a:fld id="{0DF2BFB3-608D-42E9-B180-65EBF20F5962}" type="slidenum">
              <a:rPr lang="en-US" smtClean="0"/>
              <a:t>32</a:t>
            </a:fld>
            <a:endParaRPr lang="en-US"/>
          </a:p>
        </p:txBody>
      </p:sp>
    </p:spTree>
    <p:extLst>
      <p:ext uri="{BB962C8B-B14F-4D97-AF65-F5344CB8AC3E}">
        <p14:creationId xmlns:p14="http://schemas.microsoft.com/office/powerpoint/2010/main" val="398725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given your talk a couple of times, how do you change the talk based on the audience or the specific case/patient it may be in reference to?</a:t>
            </a:r>
          </a:p>
        </p:txBody>
      </p:sp>
      <p:sp>
        <p:nvSpPr>
          <p:cNvPr id="4" name="Slide Number Placeholder 3"/>
          <p:cNvSpPr>
            <a:spLocks noGrp="1"/>
          </p:cNvSpPr>
          <p:nvPr>
            <p:ph type="sldNum" sz="quarter" idx="5"/>
          </p:nvPr>
        </p:nvSpPr>
        <p:spPr/>
        <p:txBody>
          <a:bodyPr/>
          <a:lstStyle/>
          <a:p>
            <a:fld id="{0DF2BFB3-608D-42E9-B180-65EBF20F5962}" type="slidenum">
              <a:rPr lang="en-US" smtClean="0"/>
              <a:t>34</a:t>
            </a:fld>
            <a:endParaRPr lang="en-US"/>
          </a:p>
        </p:txBody>
      </p:sp>
    </p:spTree>
    <p:extLst>
      <p:ext uri="{BB962C8B-B14F-4D97-AF65-F5344CB8AC3E}">
        <p14:creationId xmlns:p14="http://schemas.microsoft.com/office/powerpoint/2010/main" val="2445907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talk should always be adaptable to the level of the learner. I’m going to borrow a slide from John Ryan’s talk on Morning Reports.</a:t>
            </a:r>
          </a:p>
        </p:txBody>
      </p:sp>
      <p:sp>
        <p:nvSpPr>
          <p:cNvPr id="4" name="Slide Number Placeholder 3"/>
          <p:cNvSpPr>
            <a:spLocks noGrp="1"/>
          </p:cNvSpPr>
          <p:nvPr>
            <p:ph type="sldNum" sz="quarter" idx="5"/>
          </p:nvPr>
        </p:nvSpPr>
        <p:spPr/>
        <p:txBody>
          <a:bodyPr/>
          <a:lstStyle/>
          <a:p>
            <a:fld id="{0DF2BFB3-608D-42E9-B180-65EBF20F5962}" type="slidenum">
              <a:rPr lang="en-US" smtClean="0"/>
              <a:t>35</a:t>
            </a:fld>
            <a:endParaRPr lang="en-US"/>
          </a:p>
        </p:txBody>
      </p:sp>
    </p:spTree>
    <p:extLst>
      <p:ext uri="{BB962C8B-B14F-4D97-AF65-F5344CB8AC3E}">
        <p14:creationId xmlns:p14="http://schemas.microsoft.com/office/powerpoint/2010/main" val="102087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what I think are the fundamentals to creating a good chalk talk. </a:t>
            </a:r>
          </a:p>
          <a:p>
            <a:endParaRPr lang="en-US" dirty="0"/>
          </a:p>
          <a:p>
            <a:r>
              <a:rPr lang="en-US" dirty="0"/>
              <a:t>We’ll go through each one of these with more detail.</a:t>
            </a:r>
          </a:p>
        </p:txBody>
      </p:sp>
      <p:sp>
        <p:nvSpPr>
          <p:cNvPr id="4" name="Slide Number Placeholder 3"/>
          <p:cNvSpPr>
            <a:spLocks noGrp="1"/>
          </p:cNvSpPr>
          <p:nvPr>
            <p:ph type="sldNum" sz="quarter" idx="5"/>
          </p:nvPr>
        </p:nvSpPr>
        <p:spPr/>
        <p:txBody>
          <a:bodyPr/>
          <a:lstStyle/>
          <a:p>
            <a:fld id="{0DF2BFB3-608D-42E9-B180-65EBF20F5962}" type="slidenum">
              <a:rPr lang="en-US" smtClean="0"/>
              <a:t>4</a:t>
            </a:fld>
            <a:endParaRPr lang="en-US"/>
          </a:p>
        </p:txBody>
      </p:sp>
    </p:spTree>
    <p:extLst>
      <p:ext uri="{BB962C8B-B14F-4D97-AF65-F5344CB8AC3E}">
        <p14:creationId xmlns:p14="http://schemas.microsoft.com/office/powerpoint/2010/main" val="4150559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9c04585d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9c04585d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Similar to Morning Report where the level of the learner helps identify what you’ll be expecting, chalk talks have a similar framework.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MS3 	should know the pathognomonic signs of certain clinical presentations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MS4/PGY1 	should be able to initiate the framework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PGY2-4	provide more details to the framework, next steps, and management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Attending	finer points and details</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touches</a:t>
            </a:r>
          </a:p>
        </p:txBody>
      </p:sp>
      <p:sp>
        <p:nvSpPr>
          <p:cNvPr id="4" name="Slide Number Placeholder 3"/>
          <p:cNvSpPr>
            <a:spLocks noGrp="1"/>
          </p:cNvSpPr>
          <p:nvPr>
            <p:ph type="sldNum" sz="quarter" idx="5"/>
          </p:nvPr>
        </p:nvSpPr>
        <p:spPr/>
        <p:txBody>
          <a:bodyPr/>
          <a:lstStyle/>
          <a:p>
            <a:fld id="{0DF2BFB3-608D-42E9-B180-65EBF20F5962}" type="slidenum">
              <a:rPr lang="en-US" smtClean="0"/>
              <a:t>38</a:t>
            </a:fld>
            <a:endParaRPr lang="en-US"/>
          </a:p>
        </p:txBody>
      </p:sp>
    </p:spTree>
    <p:extLst>
      <p:ext uri="{BB962C8B-B14F-4D97-AF65-F5344CB8AC3E}">
        <p14:creationId xmlns:p14="http://schemas.microsoft.com/office/powerpoint/2010/main" val="2260997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Start and end with learning objectives to serve as book ends to the talk</a:t>
            </a:r>
          </a:p>
          <a:p>
            <a:pPr marL="228600" indent="-228600">
              <a:buAutoNum type="arabicPeriod"/>
            </a:pPr>
            <a:endParaRPr lang="en-US" dirty="0"/>
          </a:p>
          <a:p>
            <a:pPr marL="228600" indent="-228600">
              <a:buAutoNum type="arabicPeriod"/>
            </a:pPr>
            <a:r>
              <a:rPr lang="en-US" dirty="0"/>
              <a:t>Reflect on how the talk could be improved and solicit feedback if appropriate from the learners</a:t>
            </a:r>
          </a:p>
          <a:p>
            <a:pPr marL="685800" lvl="1" indent="-228600">
              <a:buAutoNum type="arabicPeriod"/>
            </a:pPr>
            <a:r>
              <a:rPr lang="en-US" dirty="0"/>
              <a:t>Can be continual through the talk: “does that make sense?”</a:t>
            </a:r>
          </a:p>
        </p:txBody>
      </p:sp>
      <p:sp>
        <p:nvSpPr>
          <p:cNvPr id="4" name="Slide Number Placeholder 3"/>
          <p:cNvSpPr>
            <a:spLocks noGrp="1"/>
          </p:cNvSpPr>
          <p:nvPr>
            <p:ph type="sldNum" sz="quarter" idx="5"/>
          </p:nvPr>
        </p:nvSpPr>
        <p:spPr/>
        <p:txBody>
          <a:bodyPr/>
          <a:lstStyle/>
          <a:p>
            <a:fld id="{0DF2BFB3-608D-42E9-B180-65EBF20F5962}" type="slidenum">
              <a:rPr lang="en-US" smtClean="0"/>
              <a:t>39</a:t>
            </a:fld>
            <a:endParaRPr lang="en-US"/>
          </a:p>
        </p:txBody>
      </p:sp>
    </p:spTree>
    <p:extLst>
      <p:ext uri="{BB962C8B-B14F-4D97-AF65-F5344CB8AC3E}">
        <p14:creationId xmlns:p14="http://schemas.microsoft.com/office/powerpoint/2010/main" val="1137874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It’s okay to say I don’t know. I think it makes the chalk talk more interesting and allows you to bolster your talk the next time you give it.</a:t>
            </a:r>
          </a:p>
          <a:p>
            <a:pPr marL="228600" indent="-228600">
              <a:buAutoNum type="arabicPeriod"/>
            </a:pPr>
            <a:r>
              <a:rPr lang="en-US" dirty="0"/>
              <a:t>Having evidence to base your talk off of makes for a better talk.</a:t>
            </a:r>
          </a:p>
          <a:p>
            <a:pPr marL="228600" indent="-228600">
              <a:buAutoNum type="arabicPeriod"/>
            </a:pPr>
            <a:r>
              <a:rPr lang="en-US" dirty="0"/>
              <a:t>This allows learners to be more engaged</a:t>
            </a:r>
          </a:p>
          <a:p>
            <a:pPr marL="228600" indent="-228600">
              <a:buAutoNum type="arabicPeriod"/>
            </a:pPr>
            <a:r>
              <a:rPr lang="en-US" dirty="0"/>
              <a:t>Same as above</a:t>
            </a:r>
          </a:p>
          <a:p>
            <a:pPr marL="228600" indent="-228600">
              <a:buAutoNum type="arabicPeriod"/>
            </a:pPr>
            <a:r>
              <a:rPr lang="en-US" dirty="0"/>
              <a:t>In my experience, this has been one of the more helpful things I do for learners as it allows for consolidation on their own time.</a:t>
            </a:r>
          </a:p>
        </p:txBody>
      </p:sp>
      <p:sp>
        <p:nvSpPr>
          <p:cNvPr id="4" name="Slide Number Placeholder 3"/>
          <p:cNvSpPr>
            <a:spLocks noGrp="1"/>
          </p:cNvSpPr>
          <p:nvPr>
            <p:ph type="sldNum" sz="quarter" idx="5"/>
          </p:nvPr>
        </p:nvSpPr>
        <p:spPr/>
        <p:txBody>
          <a:bodyPr/>
          <a:lstStyle/>
          <a:p>
            <a:fld id="{0DF2BFB3-608D-42E9-B180-65EBF20F5962}" type="slidenum">
              <a:rPr lang="en-US" smtClean="0"/>
              <a:t>41</a:t>
            </a:fld>
            <a:endParaRPr lang="en-US"/>
          </a:p>
        </p:txBody>
      </p:sp>
    </p:spTree>
    <p:extLst>
      <p:ext uri="{BB962C8B-B14F-4D97-AF65-F5344CB8AC3E}">
        <p14:creationId xmlns:p14="http://schemas.microsoft.com/office/powerpoint/2010/main" val="1058810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0DF2BFB3-608D-42E9-B180-65EBF20F5962}" type="slidenum">
              <a:rPr lang="en-US" smtClean="0"/>
              <a:t>42</a:t>
            </a:fld>
            <a:endParaRPr lang="en-US"/>
          </a:p>
        </p:txBody>
      </p:sp>
    </p:spTree>
    <p:extLst>
      <p:ext uri="{BB962C8B-B14F-4D97-AF65-F5344CB8AC3E}">
        <p14:creationId xmlns:p14="http://schemas.microsoft.com/office/powerpoint/2010/main" val="2450635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0DF2BFB3-608D-42E9-B180-65EBF20F5962}" type="slidenum">
              <a:rPr lang="en-US" smtClean="0"/>
              <a:t>43</a:t>
            </a:fld>
            <a:endParaRPr lang="en-US"/>
          </a:p>
        </p:txBody>
      </p:sp>
    </p:spTree>
    <p:extLst>
      <p:ext uri="{BB962C8B-B14F-4D97-AF65-F5344CB8AC3E}">
        <p14:creationId xmlns:p14="http://schemas.microsoft.com/office/powerpoint/2010/main" val="175851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emphasize how important timeliness is to a chalk talk, we’ll start with that.</a:t>
            </a:r>
          </a:p>
        </p:txBody>
      </p:sp>
      <p:sp>
        <p:nvSpPr>
          <p:cNvPr id="4" name="Slide Number Placeholder 3"/>
          <p:cNvSpPr>
            <a:spLocks noGrp="1"/>
          </p:cNvSpPr>
          <p:nvPr>
            <p:ph type="sldNum" sz="quarter" idx="5"/>
          </p:nvPr>
        </p:nvSpPr>
        <p:spPr/>
        <p:txBody>
          <a:bodyPr/>
          <a:lstStyle/>
          <a:p>
            <a:fld id="{0DF2BFB3-608D-42E9-B180-65EBF20F5962}" type="slidenum">
              <a:rPr lang="en-US" smtClean="0"/>
              <a:t>5</a:t>
            </a:fld>
            <a:endParaRPr lang="en-US"/>
          </a:p>
        </p:txBody>
      </p:sp>
    </p:spTree>
    <p:extLst>
      <p:ext uri="{BB962C8B-B14F-4D97-AF65-F5344CB8AC3E}">
        <p14:creationId xmlns:p14="http://schemas.microsoft.com/office/powerpoint/2010/main" val="298301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20-30 minutes to keeps the learners engaged. </a:t>
            </a:r>
          </a:p>
          <a:p>
            <a:pPr marL="0" indent="0">
              <a:buNone/>
            </a:pPr>
            <a:endParaRPr lang="en-US" dirty="0"/>
          </a:p>
          <a:p>
            <a:pPr marL="0" indent="0">
              <a:buNone/>
            </a:pPr>
            <a:r>
              <a:rPr lang="en-US" dirty="0"/>
              <a:t>Anything more than that is likely to have diminishing returns. I bring this up first, as opposed to topic, structure, engagement, etc., to emphasize the importance of timing on a chalk talk.</a:t>
            </a:r>
          </a:p>
          <a:p>
            <a:pPr marL="0" indent="0">
              <a:buNone/>
            </a:pPr>
            <a:endParaRPr lang="en-US" dirty="0"/>
          </a:p>
          <a:p>
            <a:pPr marL="0" indent="0">
              <a:buNone/>
            </a:pPr>
            <a:r>
              <a:rPr lang="en-US" dirty="0"/>
              <a:t>Unlike morning reports (which can go for 45 minutes to an hour), a chalk talk should be succinct by design.</a:t>
            </a:r>
          </a:p>
        </p:txBody>
      </p:sp>
      <p:sp>
        <p:nvSpPr>
          <p:cNvPr id="4" name="Slide Number Placeholder 3"/>
          <p:cNvSpPr>
            <a:spLocks noGrp="1"/>
          </p:cNvSpPr>
          <p:nvPr>
            <p:ph type="sldNum" sz="quarter" idx="5"/>
          </p:nvPr>
        </p:nvSpPr>
        <p:spPr/>
        <p:txBody>
          <a:bodyPr/>
          <a:lstStyle/>
          <a:p>
            <a:fld id="{0DF2BFB3-608D-42E9-B180-65EBF20F5962}" type="slidenum">
              <a:rPr lang="en-US" smtClean="0"/>
              <a:t>6</a:t>
            </a:fld>
            <a:endParaRPr lang="en-US"/>
          </a:p>
        </p:txBody>
      </p:sp>
    </p:spTree>
    <p:extLst>
      <p:ext uri="{BB962C8B-B14F-4D97-AF65-F5344CB8AC3E}">
        <p14:creationId xmlns:p14="http://schemas.microsoft.com/office/powerpoint/2010/main" val="29490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Part of being timely is understanding hurdles that can come up.</a:t>
            </a:r>
          </a:p>
          <a:p>
            <a:pPr marL="228600" indent="-228600">
              <a:buAutoNum type="arabicPeriod"/>
            </a:pPr>
            <a:endParaRPr lang="en-US" dirty="0"/>
          </a:p>
          <a:p>
            <a:pPr marL="228600" indent="-228600">
              <a:buAutoNum type="arabicPeriod"/>
            </a:pPr>
            <a:r>
              <a:rPr lang="en-US" dirty="0"/>
              <a:t>Conversation can often have tangents. Answer necessary points though redirect the conversation back to the relevant topic. If necessary, make it a point to discuss other questions that may have come up in another chalk talk.</a:t>
            </a:r>
          </a:p>
          <a:p>
            <a:pPr marL="228600" indent="-228600">
              <a:buAutoNum type="arabicPeriod"/>
            </a:pPr>
            <a:endParaRPr lang="en-US" dirty="0"/>
          </a:p>
          <a:p>
            <a:pPr marL="228600" indent="-228600">
              <a:buAutoNum type="arabicPeriod"/>
            </a:pPr>
            <a:r>
              <a:rPr lang="en-US" dirty="0"/>
              <a:t>With a larger group, strong leadership will be required to keep the learners engaged but also to keep the talk succinct</a:t>
            </a:r>
          </a:p>
        </p:txBody>
      </p:sp>
      <p:sp>
        <p:nvSpPr>
          <p:cNvPr id="4" name="Slide Number Placeholder 3"/>
          <p:cNvSpPr>
            <a:spLocks noGrp="1"/>
          </p:cNvSpPr>
          <p:nvPr>
            <p:ph type="sldNum" sz="quarter" idx="5"/>
          </p:nvPr>
        </p:nvSpPr>
        <p:spPr/>
        <p:txBody>
          <a:bodyPr/>
          <a:lstStyle/>
          <a:p>
            <a:fld id="{0DF2BFB3-608D-42E9-B180-65EBF20F5962}" type="slidenum">
              <a:rPr lang="en-US" smtClean="0"/>
              <a:t>7</a:t>
            </a:fld>
            <a:endParaRPr lang="en-US"/>
          </a:p>
        </p:txBody>
      </p:sp>
    </p:spTree>
    <p:extLst>
      <p:ext uri="{BB962C8B-B14F-4D97-AF65-F5344CB8AC3E}">
        <p14:creationId xmlns:p14="http://schemas.microsoft.com/office/powerpoint/2010/main" val="377276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the time limit out of the way, let’s focus on </a:t>
            </a:r>
            <a:r>
              <a:rPr lang="en-US" b="1" dirty="0"/>
              <a:t>what</a:t>
            </a:r>
            <a:r>
              <a:rPr lang="en-US" dirty="0"/>
              <a:t> are we actually going to talk about.</a:t>
            </a:r>
          </a:p>
        </p:txBody>
      </p:sp>
      <p:sp>
        <p:nvSpPr>
          <p:cNvPr id="4" name="Slide Number Placeholder 3"/>
          <p:cNvSpPr>
            <a:spLocks noGrp="1"/>
          </p:cNvSpPr>
          <p:nvPr>
            <p:ph type="sldNum" sz="quarter" idx="5"/>
          </p:nvPr>
        </p:nvSpPr>
        <p:spPr/>
        <p:txBody>
          <a:bodyPr/>
          <a:lstStyle/>
          <a:p>
            <a:fld id="{0DF2BFB3-608D-42E9-B180-65EBF20F5962}" type="slidenum">
              <a:rPr lang="en-US" smtClean="0"/>
              <a:t>9</a:t>
            </a:fld>
            <a:endParaRPr lang="en-US"/>
          </a:p>
        </p:txBody>
      </p:sp>
    </p:spTree>
    <p:extLst>
      <p:ext uri="{BB962C8B-B14F-4D97-AF65-F5344CB8AC3E}">
        <p14:creationId xmlns:p14="http://schemas.microsoft.com/office/powerpoint/2010/main" val="1266269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talk should be centered around something relevant to a patient you are currently taking care of. For the learners, the proximity to an actual case helps solidify the learning points.</a:t>
            </a:r>
          </a:p>
          <a:p>
            <a:pPr marL="228600" indent="-228600">
              <a:buAutoNum type="arabicPeriod"/>
            </a:pPr>
            <a:endParaRPr lang="en-US" dirty="0"/>
          </a:p>
          <a:p>
            <a:pPr marL="228600" indent="-228600">
              <a:buAutoNum type="arabicPeriod"/>
            </a:pPr>
            <a:r>
              <a:rPr lang="en-US" dirty="0"/>
              <a:t>The topic should not be so focused to only be relevant to one particular patient or case. The topic should be generalizable to multiple scenarios or patients.</a:t>
            </a:r>
          </a:p>
          <a:p>
            <a:pPr marL="228600" indent="-228600">
              <a:buAutoNum type="arabicPeriod"/>
            </a:pPr>
            <a:endParaRPr lang="en-US" dirty="0"/>
          </a:p>
          <a:p>
            <a:pPr marL="228600" indent="-228600">
              <a:buAutoNum type="arabicPeriod"/>
            </a:pPr>
            <a:r>
              <a:rPr lang="en-US" dirty="0"/>
              <a:t>Instead of focusing on cutting-edge research or new-age medicine, better to focus on concrete topics that have lots of foundational evidence. New biologics vs anemia diagnosis</a:t>
            </a:r>
          </a:p>
        </p:txBody>
      </p:sp>
      <p:sp>
        <p:nvSpPr>
          <p:cNvPr id="4" name="Slide Number Placeholder 3"/>
          <p:cNvSpPr>
            <a:spLocks noGrp="1"/>
          </p:cNvSpPr>
          <p:nvPr>
            <p:ph type="sldNum" sz="quarter" idx="5"/>
          </p:nvPr>
        </p:nvSpPr>
        <p:spPr/>
        <p:txBody>
          <a:bodyPr/>
          <a:lstStyle/>
          <a:p>
            <a:fld id="{0DF2BFB3-608D-42E9-B180-65EBF20F5962}" type="slidenum">
              <a:rPr lang="en-US" smtClean="0"/>
              <a:t>10</a:t>
            </a:fld>
            <a:endParaRPr lang="en-US"/>
          </a:p>
        </p:txBody>
      </p:sp>
    </p:spTree>
    <p:extLst>
      <p:ext uri="{BB962C8B-B14F-4D97-AF65-F5344CB8AC3E}">
        <p14:creationId xmlns:p14="http://schemas.microsoft.com/office/powerpoint/2010/main" val="115665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adult patients:</a:t>
            </a:r>
          </a:p>
          <a:p>
            <a:endParaRPr lang="en-US" dirty="0"/>
          </a:p>
          <a:p>
            <a:r>
              <a:rPr lang="en-US" dirty="0"/>
              <a:t>This patient has one primary problem but there are still many things to talk about that stem from that primary problem. None of these topics are so nuanced to hardly ever come up again. Consequently, learning about these topics is invaluable to learners as it will be relevant to later patients.</a:t>
            </a:r>
          </a:p>
        </p:txBody>
      </p:sp>
      <p:sp>
        <p:nvSpPr>
          <p:cNvPr id="4" name="Slide Number Placeholder 3"/>
          <p:cNvSpPr>
            <a:spLocks noGrp="1"/>
          </p:cNvSpPr>
          <p:nvPr>
            <p:ph type="sldNum" sz="quarter" idx="5"/>
          </p:nvPr>
        </p:nvSpPr>
        <p:spPr/>
        <p:txBody>
          <a:bodyPr/>
          <a:lstStyle/>
          <a:p>
            <a:fld id="{0DF2BFB3-608D-42E9-B180-65EBF20F5962}" type="slidenum">
              <a:rPr lang="en-US" smtClean="0"/>
              <a:t>11</a:t>
            </a:fld>
            <a:endParaRPr lang="en-US"/>
          </a:p>
        </p:txBody>
      </p:sp>
    </p:spTree>
    <p:extLst>
      <p:ext uri="{BB962C8B-B14F-4D97-AF65-F5344CB8AC3E}">
        <p14:creationId xmlns:p14="http://schemas.microsoft.com/office/powerpoint/2010/main" val="288719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FDAD6-D295-4A30-88FD-01306C4FD1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06380A-B5BF-4062-9F8F-B88BAFC09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C7197D-D5D2-41DB-A210-AFA133A09DE8}"/>
              </a:ext>
            </a:extLst>
          </p:cNvPr>
          <p:cNvSpPr>
            <a:spLocks noGrp="1"/>
          </p:cNvSpPr>
          <p:nvPr>
            <p:ph type="dt" sz="half" idx="10"/>
          </p:nvPr>
        </p:nvSpPr>
        <p:spPr/>
        <p:txBody>
          <a:bodyPr/>
          <a:lstStyle/>
          <a:p>
            <a:fld id="{65286000-E02D-4662-BBFC-D97D617EDA93}" type="datetimeFigureOut">
              <a:rPr lang="en-US" smtClean="0"/>
              <a:t>11/16/2020</a:t>
            </a:fld>
            <a:endParaRPr lang="en-US"/>
          </a:p>
        </p:txBody>
      </p:sp>
      <p:sp>
        <p:nvSpPr>
          <p:cNvPr id="5" name="Footer Placeholder 4">
            <a:extLst>
              <a:ext uri="{FF2B5EF4-FFF2-40B4-BE49-F238E27FC236}">
                <a16:creationId xmlns:a16="http://schemas.microsoft.com/office/drawing/2014/main" id="{488485A6-5314-4F78-ACEC-96295EB75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04B7D-159A-4818-AA36-83769C562924}"/>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419290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83D8-97C6-4118-BE42-73F858373F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14C50D-69E6-4BD6-BF70-CAD5337638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3EEA9-B972-45DE-A86A-4662BC3C808A}"/>
              </a:ext>
            </a:extLst>
          </p:cNvPr>
          <p:cNvSpPr>
            <a:spLocks noGrp="1"/>
          </p:cNvSpPr>
          <p:nvPr>
            <p:ph type="dt" sz="half" idx="10"/>
          </p:nvPr>
        </p:nvSpPr>
        <p:spPr/>
        <p:txBody>
          <a:bodyPr/>
          <a:lstStyle/>
          <a:p>
            <a:fld id="{65286000-E02D-4662-BBFC-D97D617EDA93}" type="datetimeFigureOut">
              <a:rPr lang="en-US" smtClean="0"/>
              <a:t>11/16/2020</a:t>
            </a:fld>
            <a:endParaRPr lang="en-US"/>
          </a:p>
        </p:txBody>
      </p:sp>
      <p:sp>
        <p:nvSpPr>
          <p:cNvPr id="5" name="Footer Placeholder 4">
            <a:extLst>
              <a:ext uri="{FF2B5EF4-FFF2-40B4-BE49-F238E27FC236}">
                <a16:creationId xmlns:a16="http://schemas.microsoft.com/office/drawing/2014/main" id="{E2A815B6-0DF0-4492-8BB5-CB8A2D1CC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1DA86-A06A-449F-97DD-8C020218645A}"/>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200990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06B99-ED14-40CD-A90B-856A44827E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4F31D4-3914-48D3-919E-5BE1BD0F16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3E738-06DB-453E-A6BD-83CFB1789DD7}"/>
              </a:ext>
            </a:extLst>
          </p:cNvPr>
          <p:cNvSpPr>
            <a:spLocks noGrp="1"/>
          </p:cNvSpPr>
          <p:nvPr>
            <p:ph type="dt" sz="half" idx="10"/>
          </p:nvPr>
        </p:nvSpPr>
        <p:spPr/>
        <p:txBody>
          <a:bodyPr/>
          <a:lstStyle/>
          <a:p>
            <a:fld id="{65286000-E02D-4662-BBFC-D97D617EDA93}" type="datetimeFigureOut">
              <a:rPr lang="en-US" smtClean="0"/>
              <a:t>11/16/2020</a:t>
            </a:fld>
            <a:endParaRPr lang="en-US"/>
          </a:p>
        </p:txBody>
      </p:sp>
      <p:sp>
        <p:nvSpPr>
          <p:cNvPr id="5" name="Footer Placeholder 4">
            <a:extLst>
              <a:ext uri="{FF2B5EF4-FFF2-40B4-BE49-F238E27FC236}">
                <a16:creationId xmlns:a16="http://schemas.microsoft.com/office/drawing/2014/main" id="{9C3DAF7C-73A7-4494-ADC7-3E701AED4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6A31A-6690-4FDE-AED8-F1A6345CA12A}"/>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30925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2978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A67E5-57F6-43F0-8207-2B4F6FDDBB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11147A-26AA-452F-B8D1-8122B9B436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108EE-4E36-459E-BEFB-360F4D76AF98}"/>
              </a:ext>
            </a:extLst>
          </p:cNvPr>
          <p:cNvSpPr>
            <a:spLocks noGrp="1"/>
          </p:cNvSpPr>
          <p:nvPr>
            <p:ph type="dt" sz="half" idx="10"/>
          </p:nvPr>
        </p:nvSpPr>
        <p:spPr/>
        <p:txBody>
          <a:bodyPr/>
          <a:lstStyle/>
          <a:p>
            <a:fld id="{65286000-E02D-4662-BBFC-D97D617EDA93}" type="datetimeFigureOut">
              <a:rPr lang="en-US" smtClean="0"/>
              <a:t>11/16/2020</a:t>
            </a:fld>
            <a:endParaRPr lang="en-US"/>
          </a:p>
        </p:txBody>
      </p:sp>
      <p:sp>
        <p:nvSpPr>
          <p:cNvPr id="5" name="Footer Placeholder 4">
            <a:extLst>
              <a:ext uri="{FF2B5EF4-FFF2-40B4-BE49-F238E27FC236}">
                <a16:creationId xmlns:a16="http://schemas.microsoft.com/office/drawing/2014/main" id="{F8861C7C-8FF3-4548-8E74-871E5F743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B9AF1-3FB2-42F8-9CDE-332F400779A8}"/>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68527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DAB6-0510-44BA-B5FA-874CCB72EF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0BE228-5E83-4443-A642-0E2B0EC2A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8B7AC1-F467-4024-8F7D-715E9238FABC}"/>
              </a:ext>
            </a:extLst>
          </p:cNvPr>
          <p:cNvSpPr>
            <a:spLocks noGrp="1"/>
          </p:cNvSpPr>
          <p:nvPr>
            <p:ph type="dt" sz="half" idx="10"/>
          </p:nvPr>
        </p:nvSpPr>
        <p:spPr/>
        <p:txBody>
          <a:bodyPr/>
          <a:lstStyle/>
          <a:p>
            <a:fld id="{65286000-E02D-4662-BBFC-D97D617EDA93}" type="datetimeFigureOut">
              <a:rPr lang="en-US" smtClean="0"/>
              <a:t>11/16/2020</a:t>
            </a:fld>
            <a:endParaRPr lang="en-US"/>
          </a:p>
        </p:txBody>
      </p:sp>
      <p:sp>
        <p:nvSpPr>
          <p:cNvPr id="5" name="Footer Placeholder 4">
            <a:extLst>
              <a:ext uri="{FF2B5EF4-FFF2-40B4-BE49-F238E27FC236}">
                <a16:creationId xmlns:a16="http://schemas.microsoft.com/office/drawing/2014/main" id="{09DB8838-CAB2-4C62-9D14-BA25758E9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3B712-5E0A-4707-885F-B617AB59CCD6}"/>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269037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D597-50E9-4F16-851A-FBC815DD6F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FC7550-2BB7-4156-A163-0F4C4EDAF3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2CBAC5-D207-4D90-9DA8-0F7883F101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51286-522D-46C8-9CBD-E6A5ADB3E51A}"/>
              </a:ext>
            </a:extLst>
          </p:cNvPr>
          <p:cNvSpPr>
            <a:spLocks noGrp="1"/>
          </p:cNvSpPr>
          <p:nvPr>
            <p:ph type="dt" sz="half" idx="10"/>
          </p:nvPr>
        </p:nvSpPr>
        <p:spPr/>
        <p:txBody>
          <a:bodyPr/>
          <a:lstStyle/>
          <a:p>
            <a:fld id="{65286000-E02D-4662-BBFC-D97D617EDA93}" type="datetimeFigureOut">
              <a:rPr lang="en-US" smtClean="0"/>
              <a:t>11/16/2020</a:t>
            </a:fld>
            <a:endParaRPr lang="en-US"/>
          </a:p>
        </p:txBody>
      </p:sp>
      <p:sp>
        <p:nvSpPr>
          <p:cNvPr id="6" name="Footer Placeholder 5">
            <a:extLst>
              <a:ext uri="{FF2B5EF4-FFF2-40B4-BE49-F238E27FC236}">
                <a16:creationId xmlns:a16="http://schemas.microsoft.com/office/drawing/2014/main" id="{2DF32E2A-425F-41A5-B31D-F33E588D7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A3D19-9D24-4C82-8A75-A17A65EFBFFC}"/>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212030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8A31-2294-4AF9-9D21-20FB98A596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C2E426-1CB6-44B6-9ED8-F210B4FB7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899078-A4A5-48AB-8004-0C4C64240C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D6C56C-2628-40B0-AF6F-64BBC6D064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25E519-4430-4AEB-859C-C65692E370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197EF-6219-41B4-8077-1335C2CD06CE}"/>
              </a:ext>
            </a:extLst>
          </p:cNvPr>
          <p:cNvSpPr>
            <a:spLocks noGrp="1"/>
          </p:cNvSpPr>
          <p:nvPr>
            <p:ph type="dt" sz="half" idx="10"/>
          </p:nvPr>
        </p:nvSpPr>
        <p:spPr/>
        <p:txBody>
          <a:bodyPr/>
          <a:lstStyle/>
          <a:p>
            <a:fld id="{65286000-E02D-4662-BBFC-D97D617EDA93}" type="datetimeFigureOut">
              <a:rPr lang="en-US" smtClean="0"/>
              <a:t>11/16/2020</a:t>
            </a:fld>
            <a:endParaRPr lang="en-US"/>
          </a:p>
        </p:txBody>
      </p:sp>
      <p:sp>
        <p:nvSpPr>
          <p:cNvPr id="8" name="Footer Placeholder 7">
            <a:extLst>
              <a:ext uri="{FF2B5EF4-FFF2-40B4-BE49-F238E27FC236}">
                <a16:creationId xmlns:a16="http://schemas.microsoft.com/office/drawing/2014/main" id="{2C53A8A9-CAB4-4990-9A87-E5D9C8B336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E679B7-6EEE-4D8D-966D-B2B7A6B841C3}"/>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874191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893C-1D1C-432A-B5E9-A9291CBB4D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478CEF-864A-45F5-B980-D638880460AC}"/>
              </a:ext>
            </a:extLst>
          </p:cNvPr>
          <p:cNvSpPr>
            <a:spLocks noGrp="1"/>
          </p:cNvSpPr>
          <p:nvPr>
            <p:ph type="dt" sz="half" idx="10"/>
          </p:nvPr>
        </p:nvSpPr>
        <p:spPr/>
        <p:txBody>
          <a:bodyPr/>
          <a:lstStyle/>
          <a:p>
            <a:fld id="{65286000-E02D-4662-BBFC-D97D617EDA93}" type="datetimeFigureOut">
              <a:rPr lang="en-US" smtClean="0"/>
              <a:t>11/16/2020</a:t>
            </a:fld>
            <a:endParaRPr lang="en-US"/>
          </a:p>
        </p:txBody>
      </p:sp>
      <p:sp>
        <p:nvSpPr>
          <p:cNvPr id="4" name="Footer Placeholder 3">
            <a:extLst>
              <a:ext uri="{FF2B5EF4-FFF2-40B4-BE49-F238E27FC236}">
                <a16:creationId xmlns:a16="http://schemas.microsoft.com/office/drawing/2014/main" id="{7B252290-F057-49DD-8236-D504E6759A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248ECD-033D-48F8-9C2C-FD249F8FD6DE}"/>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300467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A58A3A-7C29-4942-99D2-A8498B10577F}"/>
              </a:ext>
            </a:extLst>
          </p:cNvPr>
          <p:cNvSpPr>
            <a:spLocks noGrp="1"/>
          </p:cNvSpPr>
          <p:nvPr>
            <p:ph type="dt" sz="half" idx="10"/>
          </p:nvPr>
        </p:nvSpPr>
        <p:spPr/>
        <p:txBody>
          <a:bodyPr/>
          <a:lstStyle/>
          <a:p>
            <a:fld id="{65286000-E02D-4662-BBFC-D97D617EDA93}" type="datetimeFigureOut">
              <a:rPr lang="en-US" smtClean="0"/>
              <a:t>11/16/2020</a:t>
            </a:fld>
            <a:endParaRPr lang="en-US"/>
          </a:p>
        </p:txBody>
      </p:sp>
      <p:sp>
        <p:nvSpPr>
          <p:cNvPr id="3" name="Footer Placeholder 2">
            <a:extLst>
              <a:ext uri="{FF2B5EF4-FFF2-40B4-BE49-F238E27FC236}">
                <a16:creationId xmlns:a16="http://schemas.microsoft.com/office/drawing/2014/main" id="{CD7929A2-1753-4596-9EB7-7D0BC0B21B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51DE1A-C6D5-48FF-B5FB-184C1AF2B66F}"/>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364786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952E-B668-4CA0-82EF-38FDD51EF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1582B8-9D39-4FD0-A9F7-359694D80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756F1F-9D0B-4FAD-AEA7-D6BD13486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22074-4B1B-418B-8060-6F00B7CD3D1B}"/>
              </a:ext>
            </a:extLst>
          </p:cNvPr>
          <p:cNvSpPr>
            <a:spLocks noGrp="1"/>
          </p:cNvSpPr>
          <p:nvPr>
            <p:ph type="dt" sz="half" idx="10"/>
          </p:nvPr>
        </p:nvSpPr>
        <p:spPr/>
        <p:txBody>
          <a:bodyPr/>
          <a:lstStyle/>
          <a:p>
            <a:fld id="{65286000-E02D-4662-BBFC-D97D617EDA93}" type="datetimeFigureOut">
              <a:rPr lang="en-US" smtClean="0"/>
              <a:t>11/16/2020</a:t>
            </a:fld>
            <a:endParaRPr lang="en-US"/>
          </a:p>
        </p:txBody>
      </p:sp>
      <p:sp>
        <p:nvSpPr>
          <p:cNvPr id="6" name="Footer Placeholder 5">
            <a:extLst>
              <a:ext uri="{FF2B5EF4-FFF2-40B4-BE49-F238E27FC236}">
                <a16:creationId xmlns:a16="http://schemas.microsoft.com/office/drawing/2014/main" id="{69F48CD1-5844-4D13-B814-9E157DE65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BC283-3095-4CB1-93AA-F006D31363FD}"/>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361604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BA2A-2CD2-40FF-86D3-AF8B23AA5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ADC9AD-8F06-4255-88E7-1D75404706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0B783C-74FB-4181-B861-FD228AB48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A304E-58DD-4D62-8E81-0CF8A249F391}"/>
              </a:ext>
            </a:extLst>
          </p:cNvPr>
          <p:cNvSpPr>
            <a:spLocks noGrp="1"/>
          </p:cNvSpPr>
          <p:nvPr>
            <p:ph type="dt" sz="half" idx="10"/>
          </p:nvPr>
        </p:nvSpPr>
        <p:spPr/>
        <p:txBody>
          <a:bodyPr/>
          <a:lstStyle/>
          <a:p>
            <a:fld id="{65286000-E02D-4662-BBFC-D97D617EDA93}" type="datetimeFigureOut">
              <a:rPr lang="en-US" smtClean="0"/>
              <a:t>11/16/2020</a:t>
            </a:fld>
            <a:endParaRPr lang="en-US"/>
          </a:p>
        </p:txBody>
      </p:sp>
      <p:sp>
        <p:nvSpPr>
          <p:cNvPr id="6" name="Footer Placeholder 5">
            <a:extLst>
              <a:ext uri="{FF2B5EF4-FFF2-40B4-BE49-F238E27FC236}">
                <a16:creationId xmlns:a16="http://schemas.microsoft.com/office/drawing/2014/main" id="{3656A899-FD19-422A-B76B-F30A62B75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FDA129-1024-4E5A-8274-7BAF6FCC559C}"/>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141947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D8A16-D740-4F50-92D4-323AFC7599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DB075E-C030-40BF-90D9-8C246FAD12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71B91-5CD6-44CA-999D-F79A7A9AAE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86000-E02D-4662-BBFC-D97D617EDA93}" type="datetimeFigureOut">
              <a:rPr lang="en-US" smtClean="0"/>
              <a:t>11/16/2020</a:t>
            </a:fld>
            <a:endParaRPr lang="en-US"/>
          </a:p>
        </p:txBody>
      </p:sp>
      <p:sp>
        <p:nvSpPr>
          <p:cNvPr id="5" name="Footer Placeholder 4">
            <a:extLst>
              <a:ext uri="{FF2B5EF4-FFF2-40B4-BE49-F238E27FC236}">
                <a16:creationId xmlns:a16="http://schemas.microsoft.com/office/drawing/2014/main" id="{919D8BE5-F719-406C-B351-C3B5EAB99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B89D96-FA56-482F-95EC-CA82E32F08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2973E-BFD0-4987-A600-136415BF1957}" type="slidenum">
              <a:rPr lang="en-US" smtClean="0"/>
              <a:t>‹#›</a:t>
            </a:fld>
            <a:endParaRPr lang="en-US"/>
          </a:p>
        </p:txBody>
      </p:sp>
    </p:spTree>
    <p:extLst>
      <p:ext uri="{BB962C8B-B14F-4D97-AF65-F5344CB8AC3E}">
        <p14:creationId xmlns:p14="http://schemas.microsoft.com/office/powerpoint/2010/main" val="202564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0.png"/><Relationship Id="rId18" Type="http://schemas.openxmlformats.org/officeDocument/2006/relationships/slide" Target="slide15.xml"/><Relationship Id="rId3" Type="http://schemas.openxmlformats.org/officeDocument/2006/relationships/slide" Target="slide5.xml"/><Relationship Id="rId7" Type="http://schemas.openxmlformats.org/officeDocument/2006/relationships/image" Target="../media/image20.png"/><Relationship Id="rId12" Type="http://schemas.openxmlformats.org/officeDocument/2006/relationships/slide" Target="slide34.xml"/><Relationship Id="rId1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4.png"/><Relationship Id="rId5" Type="http://schemas.openxmlformats.org/officeDocument/2006/relationships/image" Target="../media/image2.png"/><Relationship Id="rId15" Type="http://schemas.openxmlformats.org/officeDocument/2006/relationships/slide" Target="slide29.xml"/><Relationship Id="rId10" Type="http://schemas.openxmlformats.org/officeDocument/2006/relationships/image" Target="../media/image30.png"/><Relationship Id="rId19" Type="http://schemas.openxmlformats.org/officeDocument/2006/relationships/image" Target="../media/image60.png"/><Relationship Id="rId4" Type="http://schemas.openxmlformats.org/officeDocument/2006/relationships/image" Target="../media/image10.png"/><Relationship Id="rId9" Type="http://schemas.openxmlformats.org/officeDocument/2006/relationships/slide" Target="slide38.xml"/><Relationship Id="rId1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ohmlibrary.org/teaching-script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hyperlink" Target="https://clinicalproblemsolving.com/reasoning-conten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0.png"/><Relationship Id="rId18" Type="http://schemas.openxmlformats.org/officeDocument/2006/relationships/slide" Target="slide15.xml"/><Relationship Id="rId3" Type="http://schemas.openxmlformats.org/officeDocument/2006/relationships/slide" Target="slide5.xml"/><Relationship Id="rId7" Type="http://schemas.openxmlformats.org/officeDocument/2006/relationships/image" Target="../media/image20.png"/><Relationship Id="rId12" Type="http://schemas.openxmlformats.org/officeDocument/2006/relationships/slide" Target="slide34.xml"/><Relationship Id="rId1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4.png"/><Relationship Id="rId5" Type="http://schemas.openxmlformats.org/officeDocument/2006/relationships/image" Target="../media/image2.png"/><Relationship Id="rId15" Type="http://schemas.openxmlformats.org/officeDocument/2006/relationships/slide" Target="slide29.xml"/><Relationship Id="rId10" Type="http://schemas.openxmlformats.org/officeDocument/2006/relationships/image" Target="../media/image30.png"/><Relationship Id="rId19" Type="http://schemas.openxmlformats.org/officeDocument/2006/relationships/image" Target="../media/image60.png"/><Relationship Id="rId4" Type="http://schemas.openxmlformats.org/officeDocument/2006/relationships/image" Target="../media/image10.png"/><Relationship Id="rId9" Type="http://schemas.openxmlformats.org/officeDocument/2006/relationships/slide" Target="slide38.xml"/><Relationship Id="rId1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0.png"/><Relationship Id="rId18" Type="http://schemas.openxmlformats.org/officeDocument/2006/relationships/slide" Target="slide15.xml"/><Relationship Id="rId3" Type="http://schemas.openxmlformats.org/officeDocument/2006/relationships/slide" Target="slide5.xml"/><Relationship Id="rId7" Type="http://schemas.openxmlformats.org/officeDocument/2006/relationships/image" Target="../media/image20.png"/><Relationship Id="rId12" Type="http://schemas.openxmlformats.org/officeDocument/2006/relationships/slide" Target="slide34.xml"/><Relationship Id="rId1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4.png"/><Relationship Id="rId5" Type="http://schemas.openxmlformats.org/officeDocument/2006/relationships/image" Target="../media/image2.png"/><Relationship Id="rId15" Type="http://schemas.openxmlformats.org/officeDocument/2006/relationships/slide" Target="slide29.xml"/><Relationship Id="rId10" Type="http://schemas.openxmlformats.org/officeDocument/2006/relationships/image" Target="../media/image30.png"/><Relationship Id="rId19" Type="http://schemas.openxmlformats.org/officeDocument/2006/relationships/image" Target="../media/image60.png"/><Relationship Id="rId4" Type="http://schemas.openxmlformats.org/officeDocument/2006/relationships/image" Target="../media/image10.png"/><Relationship Id="rId9" Type="http://schemas.openxmlformats.org/officeDocument/2006/relationships/slide" Target="slide38.xml"/><Relationship Id="rId1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0.png"/><Relationship Id="rId18" Type="http://schemas.openxmlformats.org/officeDocument/2006/relationships/slide" Target="slide15.xml"/><Relationship Id="rId3" Type="http://schemas.openxmlformats.org/officeDocument/2006/relationships/slide" Target="slide5.xml"/><Relationship Id="rId7" Type="http://schemas.openxmlformats.org/officeDocument/2006/relationships/image" Target="../media/image20.png"/><Relationship Id="rId12" Type="http://schemas.openxmlformats.org/officeDocument/2006/relationships/slide" Target="slide34.xml"/><Relationship Id="rId1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4.png"/><Relationship Id="rId5" Type="http://schemas.openxmlformats.org/officeDocument/2006/relationships/image" Target="../media/image2.png"/><Relationship Id="rId15" Type="http://schemas.openxmlformats.org/officeDocument/2006/relationships/slide" Target="slide29.xml"/><Relationship Id="rId10" Type="http://schemas.openxmlformats.org/officeDocument/2006/relationships/image" Target="../media/image30.png"/><Relationship Id="rId19" Type="http://schemas.openxmlformats.org/officeDocument/2006/relationships/image" Target="../media/image60.png"/><Relationship Id="rId4" Type="http://schemas.openxmlformats.org/officeDocument/2006/relationships/image" Target="../media/image10.png"/><Relationship Id="rId9" Type="http://schemas.openxmlformats.org/officeDocument/2006/relationships/slide" Target="slide38.xml"/><Relationship Id="rId1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34.xml"/><Relationship Id="rId1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slide" Target="slide9.xml"/><Relationship Id="rId12" Type="http://schemas.openxmlformats.org/officeDocument/2006/relationships/image" Target="../media/image4.png"/><Relationship Id="rId17" Type="http://schemas.openxmlformats.org/officeDocument/2006/relationships/image" Target="../media/image50.png"/><Relationship Id="rId2" Type="http://schemas.openxmlformats.org/officeDocument/2006/relationships/notesSlide" Target="../notesSlides/notesSlide3.xml"/><Relationship Id="rId16" Type="http://schemas.openxmlformats.org/officeDocument/2006/relationships/slide" Target="slide29.xml"/><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0.png"/><Relationship Id="rId5" Type="http://schemas.openxmlformats.org/officeDocument/2006/relationships/image" Target="../media/image10.png"/><Relationship Id="rId15" Type="http://schemas.openxmlformats.org/officeDocument/2006/relationships/image" Target="../media/image5.png"/><Relationship Id="rId10" Type="http://schemas.openxmlformats.org/officeDocument/2006/relationships/slide" Target="slide38.xml"/><Relationship Id="rId19" Type="http://schemas.openxmlformats.org/officeDocument/2006/relationships/slide" Target="slide15.xml"/><Relationship Id="rId4" Type="http://schemas.openxmlformats.org/officeDocument/2006/relationships/slide" Target="slide5.xml"/><Relationship Id="rId9" Type="http://schemas.openxmlformats.org/officeDocument/2006/relationships/image" Target="../media/image3.png"/><Relationship Id="rId14" Type="http://schemas.openxmlformats.org/officeDocument/2006/relationships/image" Target="../media/image4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0.png"/><Relationship Id="rId18" Type="http://schemas.openxmlformats.org/officeDocument/2006/relationships/slide" Target="slide15.xml"/><Relationship Id="rId3" Type="http://schemas.openxmlformats.org/officeDocument/2006/relationships/slide" Target="slide5.xml"/><Relationship Id="rId7" Type="http://schemas.openxmlformats.org/officeDocument/2006/relationships/image" Target="../media/image20.png"/><Relationship Id="rId12" Type="http://schemas.openxmlformats.org/officeDocument/2006/relationships/slide" Target="slide34.xml"/><Relationship Id="rId1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4.png"/><Relationship Id="rId5" Type="http://schemas.openxmlformats.org/officeDocument/2006/relationships/image" Target="../media/image2.png"/><Relationship Id="rId15" Type="http://schemas.openxmlformats.org/officeDocument/2006/relationships/slide" Target="slide29.xml"/><Relationship Id="rId10" Type="http://schemas.openxmlformats.org/officeDocument/2006/relationships/image" Target="../media/image30.png"/><Relationship Id="rId19" Type="http://schemas.openxmlformats.org/officeDocument/2006/relationships/image" Target="../media/image60.png"/><Relationship Id="rId4" Type="http://schemas.openxmlformats.org/officeDocument/2006/relationships/image" Target="../media/image10.png"/><Relationship Id="rId9" Type="http://schemas.openxmlformats.org/officeDocument/2006/relationships/slide" Target="slide38.xml"/><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C337-27A6-40D4-91BB-5CCDBE0D24DA}"/>
              </a:ext>
            </a:extLst>
          </p:cNvPr>
          <p:cNvSpPr>
            <a:spLocks noGrp="1"/>
          </p:cNvSpPr>
          <p:nvPr>
            <p:ph type="ctrTitle"/>
          </p:nvPr>
        </p:nvSpPr>
        <p:spPr>
          <a:xfrm>
            <a:off x="1524000" y="1299915"/>
            <a:ext cx="9144000" cy="3298717"/>
          </a:xfrm>
        </p:spPr>
        <p:txBody>
          <a:bodyPr>
            <a:normAutofit/>
          </a:bodyPr>
          <a:lstStyle/>
          <a:p>
            <a:r>
              <a:rPr lang="en-US" sz="8800" dirty="0">
                <a:solidFill>
                  <a:schemeClr val="bg1"/>
                </a:solidFill>
                <a:latin typeface="+mn-lt"/>
              </a:rPr>
              <a:t>How to Give a</a:t>
            </a:r>
            <a:br>
              <a:rPr lang="en-US" sz="8800" dirty="0">
                <a:solidFill>
                  <a:schemeClr val="bg1"/>
                </a:solidFill>
                <a:latin typeface="+mn-lt"/>
              </a:rPr>
            </a:br>
            <a:r>
              <a:rPr lang="en-US" sz="8800" dirty="0">
                <a:solidFill>
                  <a:schemeClr val="bg1"/>
                </a:solidFill>
                <a:latin typeface="+mn-lt"/>
              </a:rPr>
              <a:t>Chalk Talk</a:t>
            </a:r>
          </a:p>
        </p:txBody>
      </p:sp>
      <p:sp>
        <p:nvSpPr>
          <p:cNvPr id="3" name="Subtitle 2">
            <a:extLst>
              <a:ext uri="{FF2B5EF4-FFF2-40B4-BE49-F238E27FC236}">
                <a16:creationId xmlns:a16="http://schemas.microsoft.com/office/drawing/2014/main" id="{058454B4-136C-4F9A-ABA1-3775C319F5D4}"/>
              </a:ext>
            </a:extLst>
          </p:cNvPr>
          <p:cNvSpPr>
            <a:spLocks noGrp="1"/>
          </p:cNvSpPr>
          <p:nvPr>
            <p:ph type="subTitle" idx="1"/>
          </p:nvPr>
        </p:nvSpPr>
        <p:spPr>
          <a:xfrm>
            <a:off x="2891161" y="5735637"/>
            <a:ext cx="9144000" cy="943329"/>
          </a:xfrm>
        </p:spPr>
        <p:txBody>
          <a:bodyPr/>
          <a:lstStyle/>
          <a:p>
            <a:pPr algn="r"/>
            <a:r>
              <a:rPr lang="en-US" dirty="0">
                <a:solidFill>
                  <a:schemeClr val="bg1"/>
                </a:solidFill>
              </a:rPr>
              <a:t>Jay Kachoria, MD</a:t>
            </a:r>
          </a:p>
          <a:p>
            <a:pPr algn="r"/>
            <a:r>
              <a:rPr lang="en-US" dirty="0">
                <a:solidFill>
                  <a:schemeClr val="bg1"/>
                </a:solidFill>
              </a:rPr>
              <a:t>November 4, 2020</a:t>
            </a:r>
          </a:p>
        </p:txBody>
      </p:sp>
      <p:sp>
        <p:nvSpPr>
          <p:cNvPr id="4" name="Google Shape;56;p13">
            <a:extLst>
              <a:ext uri="{FF2B5EF4-FFF2-40B4-BE49-F238E27FC236}">
                <a16:creationId xmlns:a16="http://schemas.microsoft.com/office/drawing/2014/main" id="{4A6D8A44-C706-4306-A94A-EAC2DF17D8C0}"/>
              </a:ext>
            </a:extLst>
          </p:cNvPr>
          <p:cNvSpPr txBox="1">
            <a:spLocks/>
          </p:cNvSpPr>
          <p:nvPr/>
        </p:nvSpPr>
        <p:spPr>
          <a:xfrm>
            <a:off x="127666" y="162910"/>
            <a:ext cx="8520600" cy="7926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b="1" dirty="0">
                <a:solidFill>
                  <a:srgbClr val="F1C232"/>
                </a:solidFill>
                <a:ea typeface="Comfortaa"/>
                <a:cs typeface="Comfortaa"/>
                <a:sym typeface="Comfortaa"/>
              </a:rPr>
              <a:t>Clinician Educator Curriculum</a:t>
            </a:r>
          </a:p>
          <a:p>
            <a:pPr algn="l">
              <a:spcBef>
                <a:spcPts val="0"/>
              </a:spcBef>
            </a:pPr>
            <a:r>
              <a:rPr lang="en-US" b="1" dirty="0">
                <a:solidFill>
                  <a:srgbClr val="F1C232"/>
                </a:solidFill>
                <a:ea typeface="Comfortaa"/>
                <a:cs typeface="Comfortaa"/>
                <a:sym typeface="Comfortaa"/>
              </a:rPr>
              <a:t>Lecture 2:</a:t>
            </a:r>
          </a:p>
        </p:txBody>
      </p:sp>
    </p:spTree>
    <p:extLst>
      <p:ext uri="{BB962C8B-B14F-4D97-AF65-F5344CB8AC3E}">
        <p14:creationId xmlns:p14="http://schemas.microsoft.com/office/powerpoint/2010/main" val="154259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0698-C8B4-44D1-AD90-EB56E658F794}"/>
              </a:ext>
            </a:extLst>
          </p:cNvPr>
          <p:cNvSpPr>
            <a:spLocks noGrp="1"/>
          </p:cNvSpPr>
          <p:nvPr>
            <p:ph type="title"/>
          </p:nvPr>
        </p:nvSpPr>
        <p:spPr/>
        <p:txBody>
          <a:bodyPr/>
          <a:lstStyle/>
          <a:p>
            <a:r>
              <a:rPr lang="en-US" b="1" dirty="0">
                <a:solidFill>
                  <a:srgbClr val="F1C232"/>
                </a:solidFill>
              </a:rPr>
              <a:t>Relevance</a:t>
            </a:r>
          </a:p>
        </p:txBody>
      </p:sp>
      <p:sp>
        <p:nvSpPr>
          <p:cNvPr id="3" name="Content Placeholder 2">
            <a:extLst>
              <a:ext uri="{FF2B5EF4-FFF2-40B4-BE49-F238E27FC236}">
                <a16:creationId xmlns:a16="http://schemas.microsoft.com/office/drawing/2014/main" id="{3576E551-89F2-46B1-AD8F-34B37E8393B7}"/>
              </a:ext>
            </a:extLst>
          </p:cNvPr>
          <p:cNvSpPr>
            <a:spLocks noGrp="1"/>
          </p:cNvSpPr>
          <p:nvPr>
            <p:ph idx="1"/>
          </p:nvPr>
        </p:nvSpPr>
        <p:spPr/>
        <p:txBody>
          <a:bodyPr/>
          <a:lstStyle/>
          <a:p>
            <a:r>
              <a:rPr lang="en-US" dirty="0">
                <a:solidFill>
                  <a:schemeClr val="bg1"/>
                </a:solidFill>
              </a:rPr>
              <a:t>Focus on active problems in patients currently being cared for</a:t>
            </a:r>
          </a:p>
          <a:p>
            <a:r>
              <a:rPr lang="en-US" dirty="0">
                <a:solidFill>
                  <a:schemeClr val="bg1"/>
                </a:solidFill>
              </a:rPr>
              <a:t>Talk should be relevant to a wide group of people</a:t>
            </a:r>
          </a:p>
          <a:p>
            <a:r>
              <a:rPr lang="en-US" dirty="0">
                <a:solidFill>
                  <a:schemeClr val="bg1"/>
                </a:solidFill>
              </a:rPr>
              <a:t>Best to focus on “hard” findings in medicine</a:t>
            </a:r>
          </a:p>
          <a:p>
            <a:endParaRPr lang="en-US" dirty="0">
              <a:solidFill>
                <a:schemeClr val="bg1"/>
              </a:solidFill>
            </a:endParaRPr>
          </a:p>
        </p:txBody>
      </p:sp>
    </p:spTree>
    <p:extLst>
      <p:ext uri="{BB962C8B-B14F-4D97-AF65-F5344CB8AC3E}">
        <p14:creationId xmlns:p14="http://schemas.microsoft.com/office/powerpoint/2010/main" val="421149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5564-87F9-48A5-9AE9-47006191B09D}"/>
              </a:ext>
            </a:extLst>
          </p:cNvPr>
          <p:cNvSpPr>
            <a:spLocks noGrp="1"/>
          </p:cNvSpPr>
          <p:nvPr>
            <p:ph type="title"/>
          </p:nvPr>
        </p:nvSpPr>
        <p:spPr/>
        <p:txBody>
          <a:bodyPr/>
          <a:lstStyle/>
          <a:p>
            <a:r>
              <a:rPr lang="en-US" b="1" dirty="0">
                <a:solidFill>
                  <a:srgbClr val="F1C232"/>
                </a:solidFill>
              </a:rPr>
              <a:t>Relevance</a:t>
            </a:r>
          </a:p>
        </p:txBody>
      </p:sp>
      <p:sp>
        <p:nvSpPr>
          <p:cNvPr id="3" name="Content Placeholder 2">
            <a:extLst>
              <a:ext uri="{FF2B5EF4-FFF2-40B4-BE49-F238E27FC236}">
                <a16:creationId xmlns:a16="http://schemas.microsoft.com/office/drawing/2014/main" id="{8046F4F8-C64A-4619-B952-D36C80165B71}"/>
              </a:ext>
            </a:extLst>
          </p:cNvPr>
          <p:cNvSpPr>
            <a:spLocks noGrp="1"/>
          </p:cNvSpPr>
          <p:nvPr>
            <p:ph idx="1"/>
          </p:nvPr>
        </p:nvSpPr>
        <p:spPr/>
        <p:txBody>
          <a:bodyPr/>
          <a:lstStyle/>
          <a:p>
            <a:pPr marL="0" indent="0">
              <a:buNone/>
            </a:pPr>
            <a:r>
              <a:rPr lang="en-US" dirty="0">
                <a:solidFill>
                  <a:schemeClr val="bg1"/>
                </a:solidFill>
              </a:rPr>
              <a:t>55y M, IVDU, presenting with fever, tachycardia, and leukocytosis and pending blood cultures, started on IV antibiotics.</a:t>
            </a:r>
          </a:p>
          <a:p>
            <a:r>
              <a:rPr lang="en-US" dirty="0">
                <a:solidFill>
                  <a:schemeClr val="bg1"/>
                </a:solidFill>
              </a:rPr>
              <a:t>Diagnosis and management of sepsis</a:t>
            </a:r>
          </a:p>
          <a:p>
            <a:r>
              <a:rPr lang="en-US" dirty="0">
                <a:solidFill>
                  <a:schemeClr val="bg1"/>
                </a:solidFill>
              </a:rPr>
              <a:t>Endocarditis</a:t>
            </a:r>
          </a:p>
          <a:p>
            <a:r>
              <a:rPr lang="en-US" dirty="0">
                <a:solidFill>
                  <a:schemeClr val="bg1"/>
                </a:solidFill>
              </a:rPr>
              <a:t>Antibiotic therapy</a:t>
            </a:r>
          </a:p>
          <a:p>
            <a:r>
              <a:rPr lang="en-US" dirty="0">
                <a:solidFill>
                  <a:schemeClr val="bg1"/>
                </a:solidFill>
              </a:rPr>
              <a:t>Opiate withdrawal management</a:t>
            </a:r>
          </a:p>
        </p:txBody>
      </p:sp>
    </p:spTree>
    <p:extLst>
      <p:ext uri="{BB962C8B-B14F-4D97-AF65-F5344CB8AC3E}">
        <p14:creationId xmlns:p14="http://schemas.microsoft.com/office/powerpoint/2010/main" val="121535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F6B4-B567-443E-8937-DD6BC668BCE8}"/>
              </a:ext>
            </a:extLst>
          </p:cNvPr>
          <p:cNvSpPr>
            <a:spLocks noGrp="1"/>
          </p:cNvSpPr>
          <p:nvPr>
            <p:ph type="title"/>
          </p:nvPr>
        </p:nvSpPr>
        <p:spPr/>
        <p:txBody>
          <a:bodyPr/>
          <a:lstStyle/>
          <a:p>
            <a:r>
              <a:rPr lang="en-US" b="1" dirty="0">
                <a:solidFill>
                  <a:srgbClr val="F1C232"/>
                </a:solidFill>
              </a:rPr>
              <a:t>Relevance</a:t>
            </a:r>
          </a:p>
        </p:txBody>
      </p:sp>
      <p:sp>
        <p:nvSpPr>
          <p:cNvPr id="3" name="Content Placeholder 2">
            <a:extLst>
              <a:ext uri="{FF2B5EF4-FFF2-40B4-BE49-F238E27FC236}">
                <a16:creationId xmlns:a16="http://schemas.microsoft.com/office/drawing/2014/main" id="{BD5FE140-FC1F-4D71-8198-3C03195CEF54}"/>
              </a:ext>
            </a:extLst>
          </p:cNvPr>
          <p:cNvSpPr>
            <a:spLocks noGrp="1"/>
          </p:cNvSpPr>
          <p:nvPr>
            <p:ph idx="1"/>
          </p:nvPr>
        </p:nvSpPr>
        <p:spPr/>
        <p:txBody>
          <a:bodyPr>
            <a:normAutofit/>
          </a:bodyPr>
          <a:lstStyle/>
          <a:p>
            <a:pPr marL="0" indent="0">
              <a:buNone/>
            </a:pPr>
            <a:r>
              <a:rPr lang="en-US" dirty="0">
                <a:solidFill>
                  <a:schemeClr val="bg1"/>
                </a:solidFill>
              </a:rPr>
              <a:t>15mo M, unvaccinated, admitted to the hospital with influenza incidentally found to be anemic likely related to significant cow’s milk consumption.</a:t>
            </a:r>
          </a:p>
          <a:p>
            <a:r>
              <a:rPr lang="en-US" dirty="0">
                <a:solidFill>
                  <a:schemeClr val="bg1"/>
                </a:solidFill>
              </a:rPr>
              <a:t>Vaccine-preventable illnesses</a:t>
            </a:r>
          </a:p>
          <a:p>
            <a:r>
              <a:rPr lang="en-US" dirty="0">
                <a:solidFill>
                  <a:schemeClr val="bg1"/>
                </a:solidFill>
              </a:rPr>
              <a:t>Anemia</a:t>
            </a:r>
          </a:p>
          <a:p>
            <a:r>
              <a:rPr lang="en-US" dirty="0">
                <a:solidFill>
                  <a:schemeClr val="bg1"/>
                </a:solidFill>
              </a:rPr>
              <a:t>Pediatric nutrition</a:t>
            </a:r>
          </a:p>
        </p:txBody>
      </p:sp>
    </p:spTree>
    <p:extLst>
      <p:ext uri="{BB962C8B-B14F-4D97-AF65-F5344CB8AC3E}">
        <p14:creationId xmlns:p14="http://schemas.microsoft.com/office/powerpoint/2010/main" val="298677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F6B4-B567-443E-8937-DD6BC668BCE8}"/>
              </a:ext>
            </a:extLst>
          </p:cNvPr>
          <p:cNvSpPr>
            <a:spLocks noGrp="1"/>
          </p:cNvSpPr>
          <p:nvPr>
            <p:ph type="title"/>
          </p:nvPr>
        </p:nvSpPr>
        <p:spPr/>
        <p:txBody>
          <a:bodyPr/>
          <a:lstStyle/>
          <a:p>
            <a:r>
              <a:rPr lang="en-US" b="1" dirty="0">
                <a:solidFill>
                  <a:srgbClr val="F1C232"/>
                </a:solidFill>
              </a:rPr>
              <a:t>Relevance</a:t>
            </a:r>
          </a:p>
        </p:txBody>
      </p:sp>
      <p:sp>
        <p:nvSpPr>
          <p:cNvPr id="3" name="Content Placeholder 2">
            <a:extLst>
              <a:ext uri="{FF2B5EF4-FFF2-40B4-BE49-F238E27FC236}">
                <a16:creationId xmlns:a16="http://schemas.microsoft.com/office/drawing/2014/main" id="{BD5FE140-FC1F-4D71-8198-3C03195CEF54}"/>
              </a:ext>
            </a:extLst>
          </p:cNvPr>
          <p:cNvSpPr>
            <a:spLocks noGrp="1"/>
          </p:cNvSpPr>
          <p:nvPr>
            <p:ph idx="1"/>
          </p:nvPr>
        </p:nvSpPr>
        <p:spPr/>
        <p:txBody>
          <a:bodyPr>
            <a:normAutofit/>
          </a:bodyPr>
          <a:lstStyle/>
          <a:p>
            <a:pPr marL="0" indent="0">
              <a:buNone/>
            </a:pPr>
            <a:r>
              <a:rPr lang="en-US" dirty="0">
                <a:solidFill>
                  <a:schemeClr val="bg1"/>
                </a:solidFill>
              </a:rPr>
              <a:t>Any other ideas for good chalk talks?</a:t>
            </a:r>
          </a:p>
          <a:p>
            <a:r>
              <a:rPr lang="en-US" dirty="0">
                <a:solidFill>
                  <a:schemeClr val="bg1"/>
                </a:solidFill>
              </a:rPr>
              <a:t>Asthma step-up therapy</a:t>
            </a:r>
          </a:p>
          <a:p>
            <a:r>
              <a:rPr lang="en-US" dirty="0">
                <a:solidFill>
                  <a:schemeClr val="bg1"/>
                </a:solidFill>
              </a:rPr>
              <a:t>Cyanotic heart disease</a:t>
            </a:r>
          </a:p>
          <a:p>
            <a:r>
              <a:rPr lang="en-US" dirty="0">
                <a:solidFill>
                  <a:schemeClr val="bg1"/>
                </a:solidFill>
              </a:rPr>
              <a:t>IBD management</a:t>
            </a:r>
          </a:p>
          <a:p>
            <a:r>
              <a:rPr lang="en-US" dirty="0">
                <a:solidFill>
                  <a:schemeClr val="bg1"/>
                </a:solidFill>
              </a:rPr>
              <a:t>Management of fever in a baby</a:t>
            </a:r>
          </a:p>
          <a:p>
            <a:r>
              <a:rPr lang="en-US" dirty="0">
                <a:solidFill>
                  <a:schemeClr val="bg1"/>
                </a:solidFill>
              </a:rPr>
              <a:t>Eczema management</a:t>
            </a:r>
          </a:p>
        </p:txBody>
      </p:sp>
    </p:spTree>
    <p:extLst>
      <p:ext uri="{BB962C8B-B14F-4D97-AF65-F5344CB8AC3E}">
        <p14:creationId xmlns:p14="http://schemas.microsoft.com/office/powerpoint/2010/main" val="264044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12C7-4F97-4D2D-9EB2-A1D89DA427FA}"/>
              </a:ext>
            </a:extLst>
          </p:cNvPr>
          <p:cNvSpPr>
            <a:spLocks noGrp="1"/>
          </p:cNvSpPr>
          <p:nvPr>
            <p:ph type="title"/>
          </p:nvPr>
        </p:nvSpPr>
        <p:spPr/>
        <p:txBody>
          <a:bodyPr/>
          <a:lstStyle/>
          <a:p>
            <a:r>
              <a:rPr lang="en-US" b="1" dirty="0">
                <a:solidFill>
                  <a:srgbClr val="F1C232"/>
                </a:solidFill>
              </a:rPr>
              <a:t>Overview</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4C931600-58E0-4504-A51E-6269329D56DA}"/>
                  </a:ext>
                </a:extLst>
              </p:cNvPr>
              <p:cNvGraphicFramePr>
                <a:graphicFrameLocks noChangeAspect="1"/>
              </p:cNvGraphicFramePr>
              <p:nvPr/>
            </p:nvGraphicFramePr>
            <p:xfrm>
              <a:off x="1583" y="2284114"/>
              <a:ext cx="4064000" cy="2286000"/>
            </p:xfrm>
            <a:graphic>
              <a:graphicData uri="http://schemas.microsoft.com/office/powerpoint/2016/slidezoom">
                <pslz:sldZm>
                  <pslz:sldZmObj sldId="260" cId="3247909410">
                    <pslz:zmPr id="{30AF51BD-F513-404D-B46B-F9F31B622076}" returnToParent="0" transitionDur="1000">
                      <p166:blipFill xmlns:p166="http://schemas.microsoft.com/office/powerpoint/2016/6/main">
                        <a:blip r:embed="rId2"/>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7" name="Slide Zoom 6">
                <a:hlinkClick r:id="rId3" action="ppaction://hlinksldjump"/>
                <a:extLst>
                  <a:ext uri="{FF2B5EF4-FFF2-40B4-BE49-F238E27FC236}">
                    <a16:creationId xmlns:a16="http://schemas.microsoft.com/office/drawing/2014/main" id="{4C931600-58E0-4504-A51E-6269329D56DA}"/>
                  </a:ext>
                </a:extLst>
              </p:cNvPr>
              <p:cNvPicPr>
                <a:picLocks noGrp="1" noRot="1" noChangeAspect="1" noMove="1" noResize="1" noEditPoints="1" noAdjustHandles="1" noChangeArrowheads="1" noChangeShapeType="1"/>
              </p:cNvPicPr>
              <p:nvPr/>
            </p:nvPicPr>
            <p:blipFill>
              <a:blip r:embed="rId4"/>
              <a:stretch>
                <a:fillRect/>
              </a:stretch>
            </p:blipFill>
            <p:spPr>
              <a:xfrm>
                <a:off x="1583" y="2284114"/>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39BC1053-BE84-49D5-AE6F-3234636C2E10}"/>
                  </a:ext>
                </a:extLst>
              </p:cNvPr>
              <p:cNvGraphicFramePr>
                <a:graphicFrameLocks noChangeAspect="1"/>
              </p:cNvGraphicFramePr>
              <p:nvPr/>
            </p:nvGraphicFramePr>
            <p:xfrm>
              <a:off x="4064001" y="2283171"/>
              <a:ext cx="4064000" cy="2286000"/>
            </p:xfrm>
            <a:graphic>
              <a:graphicData uri="http://schemas.microsoft.com/office/powerpoint/2016/slidezoom">
                <pslz:sldZm>
                  <pslz:sldZmObj sldId="261" cId="628783550">
                    <pslz:zmPr id="{FFDFF298-7322-4EED-9775-27FF2375B338}" returnToParent="0" transitionDur="1000">
                      <p166:blipFill xmlns:p166="http://schemas.microsoft.com/office/powerpoint/2016/6/main">
                        <a:blip r:embed="rId5"/>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9" name="Slide Zoom 8">
                <a:hlinkClick r:id="rId6" action="ppaction://hlinksldjump"/>
                <a:extLst>
                  <a:ext uri="{FF2B5EF4-FFF2-40B4-BE49-F238E27FC236}">
                    <a16:creationId xmlns:a16="http://schemas.microsoft.com/office/drawing/2014/main" id="{39BC1053-BE84-49D5-AE6F-3234636C2E10}"/>
                  </a:ext>
                </a:extLst>
              </p:cNvPr>
              <p:cNvPicPr>
                <a:picLocks noGrp="1" noRot="1" noChangeAspect="1" noMove="1" noResize="1" noEditPoints="1" noAdjustHandles="1" noChangeArrowheads="1" noChangeShapeType="1"/>
              </p:cNvPicPr>
              <p:nvPr/>
            </p:nvPicPr>
            <p:blipFill>
              <a:blip r:embed="rId7"/>
              <a:stretch>
                <a:fillRect/>
              </a:stretch>
            </p:blipFill>
            <p:spPr>
              <a:xfrm>
                <a:off x="4064001" y="2283171"/>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DBCF1807-DDD3-403B-B9F8-FE7C77362F3B}"/>
                  </a:ext>
                </a:extLst>
              </p:cNvPr>
              <p:cNvGraphicFramePr>
                <a:graphicFrameLocks noChangeAspect="1"/>
              </p:cNvGraphicFramePr>
              <p:nvPr/>
            </p:nvGraphicFramePr>
            <p:xfrm>
              <a:off x="8128001" y="4572000"/>
              <a:ext cx="4064000" cy="2286000"/>
            </p:xfrm>
            <a:graphic>
              <a:graphicData uri="http://schemas.microsoft.com/office/powerpoint/2016/slidezoom">
                <pslz:sldZm>
                  <pslz:sldZmObj sldId="266" cId="1554285578">
                    <pslz:zmPr id="{A7752DE4-6B28-42ED-A9DD-9CE3D14EC757}" returnToParent="0" transitionDur="1000">
                      <p166:blipFill xmlns:p166="http://schemas.microsoft.com/office/powerpoint/2016/6/main">
                        <a:blip r:embed="rId8"/>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1" name="Slide Zoom 10">
                <a:hlinkClick r:id="rId9" action="ppaction://hlinksldjump"/>
                <a:extLst>
                  <a:ext uri="{FF2B5EF4-FFF2-40B4-BE49-F238E27FC236}">
                    <a16:creationId xmlns:a16="http://schemas.microsoft.com/office/drawing/2014/main" id="{DBCF1807-DDD3-403B-B9F8-FE7C77362F3B}"/>
                  </a:ext>
                </a:extLst>
              </p:cNvPr>
              <p:cNvPicPr>
                <a:picLocks noGrp="1" noRot="1" noChangeAspect="1" noMove="1" noResize="1" noEditPoints="1" noAdjustHandles="1" noChangeArrowheads="1" noChangeShapeType="1"/>
              </p:cNvPicPr>
              <p:nvPr/>
            </p:nvPicPr>
            <p:blipFill>
              <a:blip r:embed="rId10"/>
              <a:stretch>
                <a:fillRect/>
              </a:stretch>
            </p:blipFill>
            <p:spPr>
              <a:xfrm>
                <a:off x="8128001" y="4572000"/>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5C261B2A-C6BE-4E18-AE9E-AEA96EFE3E24}"/>
                  </a:ext>
                </a:extLst>
              </p:cNvPr>
              <p:cNvGraphicFramePr>
                <a:graphicFrameLocks noChangeAspect="1"/>
              </p:cNvGraphicFramePr>
              <p:nvPr/>
            </p:nvGraphicFramePr>
            <p:xfrm>
              <a:off x="4064001" y="4572000"/>
              <a:ext cx="4064000" cy="2286000"/>
            </p:xfrm>
            <a:graphic>
              <a:graphicData uri="http://schemas.microsoft.com/office/powerpoint/2016/slidezoom">
                <pslz:sldZm>
                  <pslz:sldZmObj sldId="265" cId="1837956941">
                    <pslz:zmPr id="{E5EABDFF-7A81-4D58-A15D-3DE134F548FE}" returnToParent="0" transitionDur="1000">
                      <p166:blipFill xmlns:p166="http://schemas.microsoft.com/office/powerpoint/2016/6/main">
                        <a:blip r:embed="rId11"/>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3" name="Slide Zoom 12">
                <a:hlinkClick r:id="rId12" action="ppaction://hlinksldjump"/>
                <a:extLst>
                  <a:ext uri="{FF2B5EF4-FFF2-40B4-BE49-F238E27FC236}">
                    <a16:creationId xmlns:a16="http://schemas.microsoft.com/office/drawing/2014/main" id="{5C261B2A-C6BE-4E18-AE9E-AEA96EFE3E24}"/>
                  </a:ext>
                </a:extLst>
              </p:cNvPr>
              <p:cNvPicPr>
                <a:picLocks noGrp="1" noRot="1" noChangeAspect="1" noMove="1" noResize="1" noEditPoints="1" noAdjustHandles="1" noChangeArrowheads="1" noChangeShapeType="1"/>
              </p:cNvPicPr>
              <p:nvPr/>
            </p:nvPicPr>
            <p:blipFill>
              <a:blip r:embed="rId13"/>
              <a:stretch>
                <a:fillRect/>
              </a:stretch>
            </p:blipFill>
            <p:spPr>
              <a:xfrm>
                <a:off x="4064001" y="4572000"/>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9D1A593F-6220-40A6-AFD5-2A8CB405E34B}"/>
                  </a:ext>
                </a:extLst>
              </p:cNvPr>
              <p:cNvGraphicFramePr>
                <a:graphicFrameLocks noChangeAspect="1"/>
              </p:cNvGraphicFramePr>
              <p:nvPr/>
            </p:nvGraphicFramePr>
            <p:xfrm>
              <a:off x="1583" y="4571057"/>
              <a:ext cx="4064000" cy="2286000"/>
            </p:xfrm>
            <a:graphic>
              <a:graphicData uri="http://schemas.microsoft.com/office/powerpoint/2016/slidezoom">
                <pslz:sldZm>
                  <pslz:sldZmObj sldId="262" cId="1391744611">
                    <pslz:zmPr id="{04E9E286-C30B-4A0D-B530-1E6557BC1601}" returnToParent="0" transitionDur="1000">
                      <p166:blipFill xmlns:p166="http://schemas.microsoft.com/office/powerpoint/2016/6/main">
                        <a:blip r:embed="rId14"/>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5" name="Slide Zoom 14">
                <a:hlinkClick r:id="rId15" action="ppaction://hlinksldjump"/>
                <a:extLst>
                  <a:ext uri="{FF2B5EF4-FFF2-40B4-BE49-F238E27FC236}">
                    <a16:creationId xmlns:a16="http://schemas.microsoft.com/office/drawing/2014/main" id="{9D1A593F-6220-40A6-AFD5-2A8CB405E34B}"/>
                  </a:ext>
                </a:extLst>
              </p:cNvPr>
              <p:cNvPicPr>
                <a:picLocks noGrp="1" noRot="1" noChangeAspect="1" noMove="1" noResize="1" noEditPoints="1" noAdjustHandles="1" noChangeArrowheads="1" noChangeShapeType="1"/>
              </p:cNvPicPr>
              <p:nvPr/>
            </p:nvPicPr>
            <p:blipFill>
              <a:blip r:embed="rId16"/>
              <a:stretch>
                <a:fillRect/>
              </a:stretch>
            </p:blipFill>
            <p:spPr>
              <a:xfrm>
                <a:off x="1583" y="4571057"/>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B8D65965-03D1-4553-A8DD-4E362B80C2E4}"/>
                  </a:ext>
                </a:extLst>
              </p:cNvPr>
              <p:cNvGraphicFramePr>
                <a:graphicFrameLocks noChangeAspect="1"/>
              </p:cNvGraphicFramePr>
              <p:nvPr/>
            </p:nvGraphicFramePr>
            <p:xfrm>
              <a:off x="8129848" y="2280342"/>
              <a:ext cx="4064000" cy="2286000"/>
            </p:xfrm>
            <a:graphic>
              <a:graphicData uri="http://schemas.microsoft.com/office/powerpoint/2016/slidezoom">
                <pslz:sldZm>
                  <pslz:sldZmObj sldId="263" cId="960876990">
                    <pslz:zmPr id="{B8B0EB6B-A9CE-4265-AC4F-BA3E40BD9E28}" returnToParent="0" transitionDur="1000">
                      <p166:blipFill xmlns:p166="http://schemas.microsoft.com/office/powerpoint/2016/6/main">
                        <a:blip r:embed="rId17"/>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7" name="Slide Zoom 16">
                <a:hlinkClick r:id="rId18" action="ppaction://hlinksldjump"/>
                <a:extLst>
                  <a:ext uri="{FF2B5EF4-FFF2-40B4-BE49-F238E27FC236}">
                    <a16:creationId xmlns:a16="http://schemas.microsoft.com/office/drawing/2014/main" id="{B8D65965-03D1-4553-A8DD-4E362B80C2E4}"/>
                  </a:ext>
                </a:extLst>
              </p:cNvPr>
              <p:cNvPicPr>
                <a:picLocks noGrp="1" noRot="1" noChangeAspect="1" noMove="1" noResize="1" noEditPoints="1" noAdjustHandles="1" noChangeArrowheads="1" noChangeShapeType="1"/>
              </p:cNvPicPr>
              <p:nvPr/>
            </p:nvPicPr>
            <p:blipFill>
              <a:blip r:embed="rId19"/>
              <a:stretch>
                <a:fillRect/>
              </a:stretch>
            </p:blipFill>
            <p:spPr>
              <a:xfrm>
                <a:off x="8129848" y="2280342"/>
                <a:ext cx="4064000" cy="2286000"/>
              </a:xfrm>
              <a:prstGeom prst="rect">
                <a:avLst/>
              </a:prstGeom>
              <a:ln w="3175">
                <a:solidFill>
                  <a:prstClr val="ltGray"/>
                </a:solidFill>
              </a:ln>
            </p:spPr>
          </p:pic>
        </mc:Fallback>
      </mc:AlternateContent>
    </p:spTree>
    <p:extLst>
      <p:ext uri="{BB962C8B-B14F-4D97-AF65-F5344CB8AC3E}">
        <p14:creationId xmlns:p14="http://schemas.microsoft.com/office/powerpoint/2010/main" val="422208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12C7-4F97-4D2D-9EB2-A1D89DA427FA}"/>
              </a:ext>
            </a:extLst>
          </p:cNvPr>
          <p:cNvSpPr>
            <a:spLocks noGrp="1"/>
          </p:cNvSpPr>
          <p:nvPr>
            <p:ph type="title"/>
          </p:nvPr>
        </p:nvSpPr>
        <p:spPr/>
        <p:txBody>
          <a:bodyPr/>
          <a:lstStyle/>
          <a:p>
            <a:r>
              <a:rPr lang="en-US" b="1" dirty="0">
                <a:solidFill>
                  <a:srgbClr val="F1C232"/>
                </a:solidFill>
              </a:rPr>
              <a:t>3. Verbalization</a:t>
            </a:r>
          </a:p>
        </p:txBody>
      </p:sp>
      <p:sp>
        <p:nvSpPr>
          <p:cNvPr id="3" name="Content Placeholder 2">
            <a:extLst>
              <a:ext uri="{FF2B5EF4-FFF2-40B4-BE49-F238E27FC236}">
                <a16:creationId xmlns:a16="http://schemas.microsoft.com/office/drawing/2014/main" id="{372C9D29-035F-4A97-9E5B-5A23CB9CF633}"/>
              </a:ext>
            </a:extLst>
          </p:cNvPr>
          <p:cNvSpPr>
            <a:spLocks noGrp="1"/>
          </p:cNvSpPr>
          <p:nvPr>
            <p:ph type="body" idx="1"/>
          </p:nvPr>
        </p:nvSpPr>
        <p:spPr/>
        <p:txBody>
          <a:bodyPr>
            <a:normAutofit/>
          </a:bodyPr>
          <a:lstStyle/>
          <a:p>
            <a:endParaRPr lang="en-US" dirty="0">
              <a:solidFill>
                <a:schemeClr val="bg1"/>
              </a:solidFill>
            </a:endParaRPr>
          </a:p>
        </p:txBody>
      </p:sp>
    </p:spTree>
    <p:extLst>
      <p:ext uri="{BB962C8B-B14F-4D97-AF65-F5344CB8AC3E}">
        <p14:creationId xmlns:p14="http://schemas.microsoft.com/office/powerpoint/2010/main" val="96087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0698-C8B4-44D1-AD90-EB56E658F794}"/>
              </a:ext>
            </a:extLst>
          </p:cNvPr>
          <p:cNvSpPr>
            <a:spLocks noGrp="1"/>
          </p:cNvSpPr>
          <p:nvPr>
            <p:ph type="title"/>
          </p:nvPr>
        </p:nvSpPr>
        <p:spPr/>
        <p:txBody>
          <a:bodyPr/>
          <a:lstStyle/>
          <a:p>
            <a:r>
              <a:rPr lang="en-US" b="1" dirty="0">
                <a:solidFill>
                  <a:srgbClr val="F1C232"/>
                </a:solidFill>
              </a:rPr>
              <a:t>Verbalization</a:t>
            </a:r>
          </a:p>
        </p:txBody>
      </p:sp>
      <p:sp>
        <p:nvSpPr>
          <p:cNvPr id="3" name="Content Placeholder 2">
            <a:extLst>
              <a:ext uri="{FF2B5EF4-FFF2-40B4-BE49-F238E27FC236}">
                <a16:creationId xmlns:a16="http://schemas.microsoft.com/office/drawing/2014/main" id="{3576E551-89F2-46B1-AD8F-34B37E8393B7}"/>
              </a:ext>
            </a:extLst>
          </p:cNvPr>
          <p:cNvSpPr>
            <a:spLocks noGrp="1"/>
          </p:cNvSpPr>
          <p:nvPr>
            <p:ph idx="1"/>
          </p:nvPr>
        </p:nvSpPr>
        <p:spPr/>
        <p:txBody>
          <a:bodyPr/>
          <a:lstStyle/>
          <a:p>
            <a:r>
              <a:rPr lang="en-US" dirty="0">
                <a:solidFill>
                  <a:schemeClr val="bg1"/>
                </a:solidFill>
              </a:rPr>
              <a:t>Start presentation with learning objectives</a:t>
            </a:r>
          </a:p>
          <a:p>
            <a:r>
              <a:rPr lang="en-US" dirty="0">
                <a:solidFill>
                  <a:schemeClr val="bg1"/>
                </a:solidFill>
              </a:rPr>
              <a:t>Balance of talking and writing: majority of talk should be spoken</a:t>
            </a:r>
          </a:p>
          <a:p>
            <a:pPr lvl="1">
              <a:buFont typeface="Calibri" panose="020F0502020204030204" pitchFamily="34" charset="0"/>
              <a:buChar char="­"/>
            </a:pPr>
            <a:r>
              <a:rPr lang="en-US" dirty="0">
                <a:solidFill>
                  <a:schemeClr val="bg1"/>
                </a:solidFill>
              </a:rPr>
              <a:t>Chalk/white board serves as a way to highlight certain key points</a:t>
            </a:r>
          </a:p>
          <a:p>
            <a:pPr lvl="1">
              <a:buFont typeface="Calibri" panose="020F0502020204030204" pitchFamily="34" charset="0"/>
              <a:buChar char="­"/>
            </a:pPr>
            <a:r>
              <a:rPr lang="en-US" dirty="0">
                <a:solidFill>
                  <a:schemeClr val="bg1"/>
                </a:solidFill>
              </a:rPr>
              <a:t>Writing provides a literal “take-away”</a:t>
            </a:r>
          </a:p>
        </p:txBody>
      </p:sp>
    </p:spTree>
    <p:extLst>
      <p:ext uri="{BB962C8B-B14F-4D97-AF65-F5344CB8AC3E}">
        <p14:creationId xmlns:p14="http://schemas.microsoft.com/office/powerpoint/2010/main" val="84895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0698-C8B4-44D1-AD90-EB56E658F794}"/>
              </a:ext>
            </a:extLst>
          </p:cNvPr>
          <p:cNvSpPr>
            <a:spLocks noGrp="1"/>
          </p:cNvSpPr>
          <p:nvPr>
            <p:ph type="title"/>
          </p:nvPr>
        </p:nvSpPr>
        <p:spPr/>
        <p:txBody>
          <a:bodyPr/>
          <a:lstStyle/>
          <a:p>
            <a:r>
              <a:rPr lang="en-US" b="1" dirty="0">
                <a:solidFill>
                  <a:srgbClr val="F1C232"/>
                </a:solidFill>
              </a:rPr>
              <a:t>Verbalization (examples)</a:t>
            </a:r>
          </a:p>
        </p:txBody>
      </p:sp>
      <p:pic>
        <p:nvPicPr>
          <p:cNvPr id="5" name="Content Placeholder 4">
            <a:extLst>
              <a:ext uri="{FF2B5EF4-FFF2-40B4-BE49-F238E27FC236}">
                <a16:creationId xmlns:a16="http://schemas.microsoft.com/office/drawing/2014/main" id="{80B11999-3A06-4A92-9260-4E222AFB345F}"/>
              </a:ext>
            </a:extLst>
          </p:cNvPr>
          <p:cNvPicPr>
            <a:picLocks noGrp="1" noChangeAspect="1"/>
          </p:cNvPicPr>
          <p:nvPr>
            <p:ph idx="1"/>
          </p:nvPr>
        </p:nvPicPr>
        <p:blipFill>
          <a:blip r:embed="rId3"/>
          <a:stretch>
            <a:fillRect/>
          </a:stretch>
        </p:blipFill>
        <p:spPr>
          <a:xfrm>
            <a:off x="2392278" y="1825625"/>
            <a:ext cx="7407443" cy="4351338"/>
          </a:xfrm>
        </p:spPr>
      </p:pic>
    </p:spTree>
    <p:extLst>
      <p:ext uri="{BB962C8B-B14F-4D97-AF65-F5344CB8AC3E}">
        <p14:creationId xmlns:p14="http://schemas.microsoft.com/office/powerpoint/2010/main" val="263688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0698-C8B4-44D1-AD90-EB56E658F794}"/>
              </a:ext>
            </a:extLst>
          </p:cNvPr>
          <p:cNvSpPr>
            <a:spLocks noGrp="1"/>
          </p:cNvSpPr>
          <p:nvPr>
            <p:ph type="title"/>
          </p:nvPr>
        </p:nvSpPr>
        <p:spPr/>
        <p:txBody>
          <a:bodyPr/>
          <a:lstStyle/>
          <a:p>
            <a:r>
              <a:rPr lang="en-US" b="1" dirty="0">
                <a:solidFill>
                  <a:srgbClr val="F1C232"/>
                </a:solidFill>
              </a:rPr>
              <a:t>Verbalization (examples)</a:t>
            </a:r>
          </a:p>
        </p:txBody>
      </p:sp>
      <p:pic>
        <p:nvPicPr>
          <p:cNvPr id="7" name="Content Placeholder 6">
            <a:extLst>
              <a:ext uri="{FF2B5EF4-FFF2-40B4-BE49-F238E27FC236}">
                <a16:creationId xmlns:a16="http://schemas.microsoft.com/office/drawing/2014/main" id="{CB50FC68-60A7-4976-954E-43DA8F382F68}"/>
              </a:ext>
            </a:extLst>
          </p:cNvPr>
          <p:cNvPicPr>
            <a:picLocks noGrp="1" noChangeAspect="1"/>
          </p:cNvPicPr>
          <p:nvPr>
            <p:ph idx="1"/>
          </p:nvPr>
        </p:nvPicPr>
        <p:blipFill>
          <a:blip r:embed="rId3"/>
          <a:stretch>
            <a:fillRect/>
          </a:stretch>
        </p:blipFill>
        <p:spPr>
          <a:xfrm>
            <a:off x="1463925" y="1509713"/>
            <a:ext cx="9264150" cy="4983162"/>
          </a:xfrm>
        </p:spPr>
      </p:pic>
    </p:spTree>
    <p:extLst>
      <p:ext uri="{BB962C8B-B14F-4D97-AF65-F5344CB8AC3E}">
        <p14:creationId xmlns:p14="http://schemas.microsoft.com/office/powerpoint/2010/main" val="38374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0698-C8B4-44D1-AD90-EB56E658F794}"/>
              </a:ext>
            </a:extLst>
          </p:cNvPr>
          <p:cNvSpPr>
            <a:spLocks noGrp="1"/>
          </p:cNvSpPr>
          <p:nvPr>
            <p:ph type="title"/>
          </p:nvPr>
        </p:nvSpPr>
        <p:spPr/>
        <p:txBody>
          <a:bodyPr/>
          <a:lstStyle/>
          <a:p>
            <a:r>
              <a:rPr lang="en-US" b="1" dirty="0">
                <a:solidFill>
                  <a:srgbClr val="F1C232"/>
                </a:solidFill>
              </a:rPr>
              <a:t>Verbalization</a:t>
            </a:r>
          </a:p>
        </p:txBody>
      </p:sp>
      <p:sp>
        <p:nvSpPr>
          <p:cNvPr id="3" name="Content Placeholder 2">
            <a:extLst>
              <a:ext uri="{FF2B5EF4-FFF2-40B4-BE49-F238E27FC236}">
                <a16:creationId xmlns:a16="http://schemas.microsoft.com/office/drawing/2014/main" id="{3576E551-89F2-46B1-AD8F-34B37E8393B7}"/>
              </a:ext>
            </a:extLst>
          </p:cNvPr>
          <p:cNvSpPr>
            <a:spLocks noGrp="1"/>
          </p:cNvSpPr>
          <p:nvPr>
            <p:ph idx="1"/>
          </p:nvPr>
        </p:nvSpPr>
        <p:spPr/>
        <p:txBody>
          <a:bodyPr/>
          <a:lstStyle/>
          <a:p>
            <a:r>
              <a:rPr lang="en-US" dirty="0">
                <a:solidFill>
                  <a:schemeClr val="bg1"/>
                </a:solidFill>
              </a:rPr>
              <a:t>Start presentation with learning objectives</a:t>
            </a:r>
          </a:p>
          <a:p>
            <a:r>
              <a:rPr lang="en-US" dirty="0">
                <a:solidFill>
                  <a:schemeClr val="bg1"/>
                </a:solidFill>
              </a:rPr>
              <a:t>Balance of talking and writing: majority of talk should be spoken</a:t>
            </a:r>
          </a:p>
          <a:p>
            <a:pPr lvl="1">
              <a:buFont typeface="Calibri" panose="020F0502020204030204" pitchFamily="34" charset="0"/>
              <a:buChar char="­"/>
            </a:pPr>
            <a:r>
              <a:rPr lang="en-US" dirty="0">
                <a:solidFill>
                  <a:schemeClr val="bg1"/>
                </a:solidFill>
              </a:rPr>
              <a:t>Chalk/white board serves as a way to highlight certain key points</a:t>
            </a:r>
          </a:p>
          <a:p>
            <a:pPr lvl="1">
              <a:buFont typeface="Calibri" panose="020F0502020204030204" pitchFamily="34" charset="0"/>
              <a:buChar char="­"/>
            </a:pPr>
            <a:r>
              <a:rPr lang="en-US" dirty="0">
                <a:solidFill>
                  <a:schemeClr val="bg1"/>
                </a:solidFill>
              </a:rPr>
              <a:t>Writing provides a literal “take-away”</a:t>
            </a:r>
          </a:p>
          <a:p>
            <a:r>
              <a:rPr lang="en-US" dirty="0">
                <a:solidFill>
                  <a:schemeClr val="bg1"/>
                </a:solidFill>
              </a:rPr>
              <a:t>Focus on teaching scripts and diagnostic schemas </a:t>
            </a:r>
          </a:p>
          <a:p>
            <a:endParaRPr lang="en-US" dirty="0">
              <a:solidFill>
                <a:schemeClr val="bg1"/>
              </a:solidFill>
            </a:endParaRPr>
          </a:p>
        </p:txBody>
      </p:sp>
    </p:spTree>
    <p:extLst>
      <p:ext uri="{BB962C8B-B14F-4D97-AF65-F5344CB8AC3E}">
        <p14:creationId xmlns:p14="http://schemas.microsoft.com/office/powerpoint/2010/main" val="39753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58B9-770E-4868-AA12-201FB12A531F}"/>
              </a:ext>
            </a:extLst>
          </p:cNvPr>
          <p:cNvSpPr>
            <a:spLocks noGrp="1"/>
          </p:cNvSpPr>
          <p:nvPr>
            <p:ph type="title"/>
          </p:nvPr>
        </p:nvSpPr>
        <p:spPr/>
        <p:txBody>
          <a:bodyPr/>
          <a:lstStyle/>
          <a:p>
            <a:r>
              <a:rPr lang="en-US" b="1" dirty="0">
                <a:solidFill>
                  <a:srgbClr val="F1C232"/>
                </a:solidFill>
              </a:rPr>
              <a:t>Learning Objectives</a:t>
            </a:r>
          </a:p>
        </p:txBody>
      </p:sp>
      <p:sp>
        <p:nvSpPr>
          <p:cNvPr id="3" name="Content Placeholder 2">
            <a:extLst>
              <a:ext uri="{FF2B5EF4-FFF2-40B4-BE49-F238E27FC236}">
                <a16:creationId xmlns:a16="http://schemas.microsoft.com/office/drawing/2014/main" id="{869E2572-B65A-43C7-8CA5-B583EF90DBDB}"/>
              </a:ext>
            </a:extLst>
          </p:cNvPr>
          <p:cNvSpPr>
            <a:spLocks noGrp="1"/>
          </p:cNvSpPr>
          <p:nvPr>
            <p:ph idx="1"/>
          </p:nvPr>
        </p:nvSpPr>
        <p:spPr/>
        <p:txBody>
          <a:bodyPr>
            <a:normAutofit/>
          </a:bodyPr>
          <a:lstStyle/>
          <a:p>
            <a:pPr marL="0" indent="0">
              <a:buNone/>
            </a:pPr>
            <a:r>
              <a:rPr lang="en-US" dirty="0">
                <a:solidFill>
                  <a:schemeClr val="bg1"/>
                </a:solidFill>
              </a:rPr>
              <a:t>Learners should be able to:</a:t>
            </a:r>
          </a:p>
          <a:p>
            <a:pPr marL="514350" indent="-514350">
              <a:buFont typeface="+mj-lt"/>
              <a:buAutoNum type="arabicPeriod"/>
            </a:pPr>
            <a:r>
              <a:rPr lang="en-US" dirty="0">
                <a:solidFill>
                  <a:schemeClr val="bg1"/>
                </a:solidFill>
              </a:rPr>
              <a:t>Condense the presentation to a short time period</a:t>
            </a:r>
          </a:p>
          <a:p>
            <a:pPr marL="514350" indent="-514350">
              <a:buFont typeface="+mj-lt"/>
              <a:buAutoNum type="arabicPeriod"/>
            </a:pPr>
            <a:r>
              <a:rPr lang="en-US" dirty="0">
                <a:solidFill>
                  <a:schemeClr val="bg1"/>
                </a:solidFill>
              </a:rPr>
              <a:t>Create teaching scripts and diagnostic schemas</a:t>
            </a:r>
          </a:p>
          <a:p>
            <a:pPr marL="514350" indent="-514350">
              <a:buFont typeface="+mj-lt"/>
              <a:buAutoNum type="arabicPeriod"/>
            </a:pPr>
            <a:r>
              <a:rPr lang="en-US" dirty="0">
                <a:solidFill>
                  <a:schemeClr val="bg1"/>
                </a:solidFill>
              </a:rPr>
              <a:t>Guide the presentation through the Socratic method</a:t>
            </a:r>
          </a:p>
          <a:p>
            <a:pPr marL="514350" indent="-514350">
              <a:buFont typeface="+mj-lt"/>
              <a:buAutoNum type="arabicPeriod"/>
            </a:pPr>
            <a:r>
              <a:rPr lang="en-US" dirty="0">
                <a:solidFill>
                  <a:schemeClr val="bg1"/>
                </a:solidFill>
              </a:rPr>
              <a:t>Adapt the talk to the level of the learner</a:t>
            </a:r>
          </a:p>
        </p:txBody>
      </p:sp>
    </p:spTree>
    <p:extLst>
      <p:ext uri="{BB962C8B-B14F-4D97-AF65-F5344CB8AC3E}">
        <p14:creationId xmlns:p14="http://schemas.microsoft.com/office/powerpoint/2010/main" val="295751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F6B4-B567-443E-8937-DD6BC668BCE8}"/>
              </a:ext>
            </a:extLst>
          </p:cNvPr>
          <p:cNvSpPr>
            <a:spLocks noGrp="1"/>
          </p:cNvSpPr>
          <p:nvPr>
            <p:ph type="title"/>
          </p:nvPr>
        </p:nvSpPr>
        <p:spPr/>
        <p:txBody>
          <a:bodyPr/>
          <a:lstStyle/>
          <a:p>
            <a:r>
              <a:rPr lang="en-US" b="1" dirty="0">
                <a:solidFill>
                  <a:srgbClr val="F1C232"/>
                </a:solidFill>
              </a:rPr>
              <a:t>Teaching Scripts – Planning out the talk</a:t>
            </a:r>
          </a:p>
        </p:txBody>
      </p:sp>
      <p:sp>
        <p:nvSpPr>
          <p:cNvPr id="3" name="Content Placeholder 2">
            <a:extLst>
              <a:ext uri="{FF2B5EF4-FFF2-40B4-BE49-F238E27FC236}">
                <a16:creationId xmlns:a16="http://schemas.microsoft.com/office/drawing/2014/main" id="{BD5FE140-FC1F-4D71-8198-3C03195CEF54}"/>
              </a:ext>
            </a:extLst>
          </p:cNvPr>
          <p:cNvSpPr>
            <a:spLocks noGrp="1"/>
          </p:cNvSpPr>
          <p:nvPr>
            <p:ph idx="1"/>
          </p:nvPr>
        </p:nvSpPr>
        <p:spPr/>
        <p:txBody>
          <a:bodyPr/>
          <a:lstStyle/>
          <a:p>
            <a:pPr marL="0" indent="0">
              <a:buNone/>
            </a:pPr>
            <a:r>
              <a:rPr lang="en-US" dirty="0">
                <a:solidFill>
                  <a:schemeClr val="bg1"/>
                </a:solidFill>
                <a:hlinkClick r:id="rId3">
                  <a:extLst>
                    <a:ext uri="{A12FA001-AC4F-418D-AE19-62706E023703}">
                      <ahyp:hlinkClr xmlns:ahyp="http://schemas.microsoft.com/office/drawing/2018/hyperlinkcolor" val="tx"/>
                    </a:ext>
                  </a:extLst>
                </a:hlinkClick>
              </a:rPr>
              <a:t>SOHM Library</a:t>
            </a:r>
            <a:r>
              <a:rPr lang="en-US" dirty="0">
                <a:solidFill>
                  <a:schemeClr val="bg1"/>
                </a:solidFill>
              </a:rPr>
              <a:t> – Pediatric Teaching Scripts</a:t>
            </a:r>
          </a:p>
          <a:p>
            <a:r>
              <a:rPr lang="en-US" dirty="0">
                <a:solidFill>
                  <a:schemeClr val="bg1"/>
                </a:solidFill>
              </a:rPr>
              <a:t>Blank template to help create a script for what you will say</a:t>
            </a:r>
          </a:p>
          <a:p>
            <a:r>
              <a:rPr lang="en-US" dirty="0">
                <a:solidFill>
                  <a:schemeClr val="bg1"/>
                </a:solidFill>
              </a:rPr>
              <a:t>In response to specific knowledge gap “triggers”</a:t>
            </a:r>
          </a:p>
        </p:txBody>
      </p:sp>
    </p:spTree>
    <p:extLst>
      <p:ext uri="{BB962C8B-B14F-4D97-AF65-F5344CB8AC3E}">
        <p14:creationId xmlns:p14="http://schemas.microsoft.com/office/powerpoint/2010/main" val="3995855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F6B4-B567-443E-8937-DD6BC668BCE8}"/>
              </a:ext>
            </a:extLst>
          </p:cNvPr>
          <p:cNvSpPr>
            <a:spLocks noGrp="1"/>
          </p:cNvSpPr>
          <p:nvPr>
            <p:ph type="title"/>
          </p:nvPr>
        </p:nvSpPr>
        <p:spPr/>
        <p:txBody>
          <a:bodyPr/>
          <a:lstStyle/>
          <a:p>
            <a:r>
              <a:rPr lang="en-US" b="1" dirty="0">
                <a:solidFill>
                  <a:srgbClr val="F1C232"/>
                </a:solidFill>
              </a:rPr>
              <a:t>Teaching Scripts – SOHM Library</a:t>
            </a:r>
          </a:p>
        </p:txBody>
      </p:sp>
      <p:pic>
        <p:nvPicPr>
          <p:cNvPr id="5" name="Content Placeholder 4">
            <a:extLst>
              <a:ext uri="{FF2B5EF4-FFF2-40B4-BE49-F238E27FC236}">
                <a16:creationId xmlns:a16="http://schemas.microsoft.com/office/drawing/2014/main" id="{7C7C3F75-E760-47B2-9304-457A43DACD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6981" y="1921562"/>
            <a:ext cx="10478038" cy="4159464"/>
          </a:xfrm>
        </p:spPr>
      </p:pic>
      <p:sp>
        <p:nvSpPr>
          <p:cNvPr id="6" name="TextBox 5">
            <a:extLst>
              <a:ext uri="{FF2B5EF4-FFF2-40B4-BE49-F238E27FC236}">
                <a16:creationId xmlns:a16="http://schemas.microsoft.com/office/drawing/2014/main" id="{704D26E4-B47D-4537-AC42-6DB6CCB96AB4}"/>
              </a:ext>
            </a:extLst>
          </p:cNvPr>
          <p:cNvSpPr txBox="1"/>
          <p:nvPr/>
        </p:nvSpPr>
        <p:spPr>
          <a:xfrm>
            <a:off x="5455920" y="2936240"/>
            <a:ext cx="3119120" cy="369332"/>
          </a:xfrm>
          <a:prstGeom prst="rect">
            <a:avLst/>
          </a:prstGeom>
          <a:noFill/>
        </p:spPr>
        <p:txBody>
          <a:bodyPr wrap="square" rtlCol="0">
            <a:spAutoFit/>
          </a:bodyPr>
          <a:lstStyle/>
          <a:p>
            <a:pPr algn="ctr"/>
            <a:r>
              <a:rPr lang="en-US" dirty="0"/>
              <a:t>What was the knowledge gap?</a:t>
            </a:r>
          </a:p>
        </p:txBody>
      </p:sp>
      <p:sp>
        <p:nvSpPr>
          <p:cNvPr id="8" name="TextBox 7">
            <a:extLst>
              <a:ext uri="{FF2B5EF4-FFF2-40B4-BE49-F238E27FC236}">
                <a16:creationId xmlns:a16="http://schemas.microsoft.com/office/drawing/2014/main" id="{820A4E2A-85D3-4DA5-873E-5E6F8CE25170}"/>
              </a:ext>
            </a:extLst>
          </p:cNvPr>
          <p:cNvSpPr txBox="1"/>
          <p:nvPr/>
        </p:nvSpPr>
        <p:spPr>
          <a:xfrm>
            <a:off x="4227741" y="4006374"/>
            <a:ext cx="5575478" cy="369332"/>
          </a:xfrm>
          <a:prstGeom prst="rect">
            <a:avLst/>
          </a:prstGeom>
          <a:noFill/>
        </p:spPr>
        <p:txBody>
          <a:bodyPr wrap="square" rtlCol="0">
            <a:spAutoFit/>
          </a:bodyPr>
          <a:lstStyle/>
          <a:p>
            <a:pPr algn="ctr"/>
            <a:r>
              <a:rPr lang="en-US" dirty="0"/>
              <a:t>What are the key take-aways or learning objectives?</a:t>
            </a:r>
          </a:p>
        </p:txBody>
      </p:sp>
      <p:sp>
        <p:nvSpPr>
          <p:cNvPr id="10" name="TextBox 9">
            <a:extLst>
              <a:ext uri="{FF2B5EF4-FFF2-40B4-BE49-F238E27FC236}">
                <a16:creationId xmlns:a16="http://schemas.microsoft.com/office/drawing/2014/main" id="{9AC3C2C8-F35B-423B-9C67-D8A2A6E4ABDD}"/>
              </a:ext>
            </a:extLst>
          </p:cNvPr>
          <p:cNvSpPr txBox="1"/>
          <p:nvPr/>
        </p:nvSpPr>
        <p:spPr>
          <a:xfrm>
            <a:off x="6014720" y="4975312"/>
            <a:ext cx="2001520" cy="923330"/>
          </a:xfrm>
          <a:prstGeom prst="rect">
            <a:avLst/>
          </a:prstGeom>
          <a:noFill/>
        </p:spPr>
        <p:txBody>
          <a:bodyPr wrap="square" rtlCol="0">
            <a:spAutoFit/>
          </a:bodyPr>
          <a:lstStyle/>
          <a:p>
            <a:pPr marL="285750" indent="-285750">
              <a:buFont typeface="Arial" panose="020B0604020202020204" pitchFamily="34" charset="0"/>
              <a:buChar char="•"/>
            </a:pPr>
            <a:r>
              <a:rPr lang="en-US" dirty="0"/>
              <a:t>Primary sources</a:t>
            </a:r>
          </a:p>
          <a:p>
            <a:pPr marL="285750" indent="-285750">
              <a:buFont typeface="Arial" panose="020B0604020202020204" pitchFamily="34" charset="0"/>
              <a:buChar char="•"/>
            </a:pPr>
            <a:r>
              <a:rPr lang="en-US" dirty="0"/>
              <a:t>UpToDate</a:t>
            </a:r>
          </a:p>
          <a:p>
            <a:pPr marL="285750" indent="-285750">
              <a:buFont typeface="Arial" panose="020B0604020202020204" pitchFamily="34" charset="0"/>
              <a:buChar char="•"/>
            </a:pPr>
            <a:r>
              <a:rPr lang="en-US" dirty="0" err="1"/>
              <a:t>Dynamed</a:t>
            </a:r>
            <a:endParaRPr lang="en-US" dirty="0"/>
          </a:p>
        </p:txBody>
      </p:sp>
    </p:spTree>
    <p:extLst>
      <p:ext uri="{BB962C8B-B14F-4D97-AF65-F5344CB8AC3E}">
        <p14:creationId xmlns:p14="http://schemas.microsoft.com/office/powerpoint/2010/main" val="227480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CD19-D608-4920-A39C-2E0ED88A2A74}"/>
              </a:ext>
            </a:extLst>
          </p:cNvPr>
          <p:cNvSpPr>
            <a:spLocks noGrp="1"/>
          </p:cNvSpPr>
          <p:nvPr>
            <p:ph type="title"/>
          </p:nvPr>
        </p:nvSpPr>
        <p:spPr/>
        <p:txBody>
          <a:bodyPr/>
          <a:lstStyle/>
          <a:p>
            <a:r>
              <a:rPr lang="en-US" b="1" dirty="0">
                <a:solidFill>
                  <a:srgbClr val="F1C232"/>
                </a:solidFill>
              </a:rPr>
              <a:t>Teaching Scripts – SOHM Library</a:t>
            </a:r>
          </a:p>
        </p:txBody>
      </p:sp>
      <p:pic>
        <p:nvPicPr>
          <p:cNvPr id="5" name="Content Placeholder 4">
            <a:extLst>
              <a:ext uri="{FF2B5EF4-FFF2-40B4-BE49-F238E27FC236}">
                <a16:creationId xmlns:a16="http://schemas.microsoft.com/office/drawing/2014/main" id="{4280B6C9-52FE-4DAC-AD98-6FF1C0BE0B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031" y="2039043"/>
            <a:ext cx="10439937" cy="3924502"/>
          </a:xfrm>
        </p:spPr>
      </p:pic>
      <p:sp>
        <p:nvSpPr>
          <p:cNvPr id="6" name="TextBox 5">
            <a:extLst>
              <a:ext uri="{FF2B5EF4-FFF2-40B4-BE49-F238E27FC236}">
                <a16:creationId xmlns:a16="http://schemas.microsoft.com/office/drawing/2014/main" id="{B24E7A71-B69A-460F-9D7A-508B06F41F96}"/>
              </a:ext>
            </a:extLst>
          </p:cNvPr>
          <p:cNvSpPr txBox="1"/>
          <p:nvPr/>
        </p:nvSpPr>
        <p:spPr>
          <a:xfrm>
            <a:off x="4958080" y="4467811"/>
            <a:ext cx="3708400" cy="369332"/>
          </a:xfrm>
          <a:prstGeom prst="rect">
            <a:avLst/>
          </a:prstGeom>
          <a:noFill/>
        </p:spPr>
        <p:txBody>
          <a:bodyPr wrap="square" rtlCol="0">
            <a:spAutoFit/>
          </a:bodyPr>
          <a:lstStyle/>
          <a:p>
            <a:pPr algn="ctr"/>
            <a:r>
              <a:rPr lang="en-US" dirty="0"/>
              <a:t>Create the “scaffolding” of your talk</a:t>
            </a:r>
          </a:p>
        </p:txBody>
      </p:sp>
      <p:sp>
        <p:nvSpPr>
          <p:cNvPr id="8" name="TextBox 7">
            <a:extLst>
              <a:ext uri="{FF2B5EF4-FFF2-40B4-BE49-F238E27FC236}">
                <a16:creationId xmlns:a16="http://schemas.microsoft.com/office/drawing/2014/main" id="{C449D991-2294-4A26-A209-383FFA82998B}"/>
              </a:ext>
            </a:extLst>
          </p:cNvPr>
          <p:cNvSpPr txBox="1"/>
          <p:nvPr/>
        </p:nvSpPr>
        <p:spPr>
          <a:xfrm>
            <a:off x="5557520" y="2418080"/>
            <a:ext cx="20320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Outline</a:t>
            </a:r>
          </a:p>
          <a:p>
            <a:pPr marL="285750" indent="-285750">
              <a:buFont typeface="Arial" panose="020B0604020202020204" pitchFamily="34" charset="0"/>
              <a:buChar char="•"/>
            </a:pPr>
            <a:r>
              <a:rPr lang="en-US" dirty="0"/>
              <a:t>Web association</a:t>
            </a:r>
          </a:p>
          <a:p>
            <a:pPr marL="285750" indent="-285750">
              <a:buFont typeface="Arial" panose="020B0604020202020204" pitchFamily="34" charset="0"/>
              <a:buChar char="•"/>
            </a:pPr>
            <a:r>
              <a:rPr lang="en-US" dirty="0"/>
              <a:t>Table</a:t>
            </a:r>
          </a:p>
        </p:txBody>
      </p:sp>
    </p:spTree>
    <p:extLst>
      <p:ext uri="{BB962C8B-B14F-4D97-AF65-F5344CB8AC3E}">
        <p14:creationId xmlns:p14="http://schemas.microsoft.com/office/powerpoint/2010/main" val="177244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CD19-D608-4920-A39C-2E0ED88A2A74}"/>
              </a:ext>
            </a:extLst>
          </p:cNvPr>
          <p:cNvSpPr>
            <a:spLocks noGrp="1"/>
          </p:cNvSpPr>
          <p:nvPr>
            <p:ph type="title"/>
          </p:nvPr>
        </p:nvSpPr>
        <p:spPr/>
        <p:txBody>
          <a:bodyPr/>
          <a:lstStyle/>
          <a:p>
            <a:r>
              <a:rPr lang="en-US" b="1" dirty="0">
                <a:solidFill>
                  <a:srgbClr val="F1C232"/>
                </a:solidFill>
              </a:rPr>
              <a:t>Teaching Scripts – SOHM Library (example)</a:t>
            </a:r>
          </a:p>
        </p:txBody>
      </p:sp>
      <p:pic>
        <p:nvPicPr>
          <p:cNvPr id="9" name="Picture 8">
            <a:extLst>
              <a:ext uri="{FF2B5EF4-FFF2-40B4-BE49-F238E27FC236}">
                <a16:creationId xmlns:a16="http://schemas.microsoft.com/office/drawing/2014/main" id="{78D4E57A-68F6-442B-9B91-6AC6DB5F0776}"/>
              </a:ext>
            </a:extLst>
          </p:cNvPr>
          <p:cNvPicPr>
            <a:picLocks noChangeAspect="1"/>
          </p:cNvPicPr>
          <p:nvPr/>
        </p:nvPicPr>
        <p:blipFill>
          <a:blip r:embed="rId3"/>
          <a:stretch>
            <a:fillRect/>
          </a:stretch>
        </p:blipFill>
        <p:spPr>
          <a:xfrm>
            <a:off x="223018" y="1890254"/>
            <a:ext cx="11745964" cy="4248743"/>
          </a:xfrm>
          <a:prstGeom prst="rect">
            <a:avLst/>
          </a:prstGeom>
        </p:spPr>
      </p:pic>
    </p:spTree>
    <p:extLst>
      <p:ext uri="{BB962C8B-B14F-4D97-AF65-F5344CB8AC3E}">
        <p14:creationId xmlns:p14="http://schemas.microsoft.com/office/powerpoint/2010/main" val="1550560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CD19-D608-4920-A39C-2E0ED88A2A74}"/>
              </a:ext>
            </a:extLst>
          </p:cNvPr>
          <p:cNvSpPr>
            <a:spLocks noGrp="1"/>
          </p:cNvSpPr>
          <p:nvPr>
            <p:ph type="title"/>
          </p:nvPr>
        </p:nvSpPr>
        <p:spPr/>
        <p:txBody>
          <a:bodyPr/>
          <a:lstStyle/>
          <a:p>
            <a:r>
              <a:rPr lang="en-US" b="1" dirty="0">
                <a:solidFill>
                  <a:srgbClr val="F1C232"/>
                </a:solidFill>
              </a:rPr>
              <a:t>Teaching Scripts – SOHM Library (example)</a:t>
            </a:r>
          </a:p>
        </p:txBody>
      </p:sp>
      <p:grpSp>
        <p:nvGrpSpPr>
          <p:cNvPr id="14" name="Group 13">
            <a:extLst>
              <a:ext uri="{FF2B5EF4-FFF2-40B4-BE49-F238E27FC236}">
                <a16:creationId xmlns:a16="http://schemas.microsoft.com/office/drawing/2014/main" id="{825E39F2-A15C-4AD9-9EC6-AD920D52973A}"/>
              </a:ext>
            </a:extLst>
          </p:cNvPr>
          <p:cNvGrpSpPr/>
          <p:nvPr/>
        </p:nvGrpSpPr>
        <p:grpSpPr>
          <a:xfrm>
            <a:off x="2524126" y="1466583"/>
            <a:ext cx="7143748" cy="5107930"/>
            <a:chOff x="294465" y="1559356"/>
            <a:chExt cx="5491163" cy="3926295"/>
          </a:xfrm>
        </p:grpSpPr>
        <p:pic>
          <p:nvPicPr>
            <p:cNvPr id="11" name="Picture 10">
              <a:extLst>
                <a:ext uri="{FF2B5EF4-FFF2-40B4-BE49-F238E27FC236}">
                  <a16:creationId xmlns:a16="http://schemas.microsoft.com/office/drawing/2014/main" id="{589600A6-AAAD-4962-A108-0C17A8D3ECB4}"/>
                </a:ext>
              </a:extLst>
            </p:cNvPr>
            <p:cNvPicPr>
              <a:picLocks noChangeAspect="1"/>
            </p:cNvPicPr>
            <p:nvPr/>
          </p:nvPicPr>
          <p:blipFill>
            <a:blip r:embed="rId3"/>
            <a:stretch>
              <a:fillRect/>
            </a:stretch>
          </p:blipFill>
          <p:spPr>
            <a:xfrm>
              <a:off x="299228" y="1559356"/>
              <a:ext cx="5486400" cy="2294641"/>
            </a:xfrm>
            <a:prstGeom prst="rect">
              <a:avLst/>
            </a:prstGeom>
          </p:spPr>
        </p:pic>
        <p:pic>
          <p:nvPicPr>
            <p:cNvPr id="13" name="Picture 12">
              <a:extLst>
                <a:ext uri="{FF2B5EF4-FFF2-40B4-BE49-F238E27FC236}">
                  <a16:creationId xmlns:a16="http://schemas.microsoft.com/office/drawing/2014/main" id="{AF424E6F-C53D-4DCA-B48D-4B33A6368993}"/>
                </a:ext>
              </a:extLst>
            </p:cNvPr>
            <p:cNvPicPr>
              <a:picLocks noChangeAspect="1"/>
            </p:cNvPicPr>
            <p:nvPr/>
          </p:nvPicPr>
          <p:blipFill>
            <a:blip r:embed="rId4"/>
            <a:stretch>
              <a:fillRect/>
            </a:stretch>
          </p:blipFill>
          <p:spPr>
            <a:xfrm>
              <a:off x="294465" y="3841533"/>
              <a:ext cx="5486400" cy="1644118"/>
            </a:xfrm>
            <a:prstGeom prst="rect">
              <a:avLst/>
            </a:prstGeom>
          </p:spPr>
        </p:pic>
      </p:grpSp>
    </p:spTree>
    <p:extLst>
      <p:ext uri="{BB962C8B-B14F-4D97-AF65-F5344CB8AC3E}">
        <p14:creationId xmlns:p14="http://schemas.microsoft.com/office/powerpoint/2010/main" val="2716365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F6B4-B567-443E-8937-DD6BC668BCE8}"/>
              </a:ext>
            </a:extLst>
          </p:cNvPr>
          <p:cNvSpPr>
            <a:spLocks noGrp="1"/>
          </p:cNvSpPr>
          <p:nvPr>
            <p:ph type="title"/>
          </p:nvPr>
        </p:nvSpPr>
        <p:spPr/>
        <p:txBody>
          <a:bodyPr/>
          <a:lstStyle/>
          <a:p>
            <a:r>
              <a:rPr lang="en-US" b="1" dirty="0">
                <a:solidFill>
                  <a:srgbClr val="F1C232"/>
                </a:solidFill>
              </a:rPr>
              <a:t>Diagnostic Schemas – Planning out the talk</a:t>
            </a:r>
          </a:p>
        </p:txBody>
      </p:sp>
      <p:sp>
        <p:nvSpPr>
          <p:cNvPr id="3" name="Content Placeholder 2">
            <a:extLst>
              <a:ext uri="{FF2B5EF4-FFF2-40B4-BE49-F238E27FC236}">
                <a16:creationId xmlns:a16="http://schemas.microsoft.com/office/drawing/2014/main" id="{BD5FE140-FC1F-4D71-8198-3C03195CEF54}"/>
              </a:ext>
            </a:extLst>
          </p:cNvPr>
          <p:cNvSpPr>
            <a:spLocks noGrp="1"/>
          </p:cNvSpPr>
          <p:nvPr>
            <p:ph idx="1"/>
          </p:nvPr>
        </p:nvSpPr>
        <p:spPr/>
        <p:txBody>
          <a:bodyPr/>
          <a:lstStyle/>
          <a:p>
            <a:pPr marL="0" indent="0">
              <a:buNone/>
            </a:pPr>
            <a:r>
              <a:rPr lang="en-US" dirty="0">
                <a:solidFill>
                  <a:schemeClr val="bg1"/>
                </a:solidFill>
                <a:hlinkClick r:id="rId3">
                  <a:extLst>
                    <a:ext uri="{A12FA001-AC4F-418D-AE19-62706E023703}">
                      <ahyp:hlinkClr xmlns:ahyp="http://schemas.microsoft.com/office/drawing/2018/hyperlinkcolor" val="tx"/>
                    </a:ext>
                  </a:extLst>
                </a:hlinkClick>
              </a:rPr>
              <a:t>Clinical Problem Solving</a:t>
            </a:r>
            <a:r>
              <a:rPr lang="en-US" dirty="0">
                <a:solidFill>
                  <a:schemeClr val="bg1"/>
                </a:solidFill>
              </a:rPr>
              <a:t> – Medicine Diagnostic Schemas</a:t>
            </a:r>
          </a:p>
          <a:p>
            <a:pPr>
              <a:tabLst>
                <a:tab pos="5029200" algn="l"/>
              </a:tabLst>
            </a:pPr>
            <a:r>
              <a:rPr lang="en-US" dirty="0">
                <a:solidFill>
                  <a:schemeClr val="bg1"/>
                </a:solidFill>
              </a:rPr>
              <a:t>Pre-made “scaffolding” for common medicine topics</a:t>
            </a:r>
          </a:p>
          <a:p>
            <a:endParaRPr lang="en-US" dirty="0">
              <a:solidFill>
                <a:schemeClr val="bg1"/>
              </a:solidFill>
            </a:endParaRPr>
          </a:p>
        </p:txBody>
      </p:sp>
    </p:spTree>
    <p:extLst>
      <p:ext uri="{BB962C8B-B14F-4D97-AF65-F5344CB8AC3E}">
        <p14:creationId xmlns:p14="http://schemas.microsoft.com/office/powerpoint/2010/main" val="4025504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F6B4-B567-443E-8937-DD6BC668BCE8}"/>
              </a:ext>
            </a:extLst>
          </p:cNvPr>
          <p:cNvSpPr>
            <a:spLocks noGrp="1"/>
          </p:cNvSpPr>
          <p:nvPr>
            <p:ph type="title"/>
          </p:nvPr>
        </p:nvSpPr>
        <p:spPr/>
        <p:txBody>
          <a:bodyPr/>
          <a:lstStyle/>
          <a:p>
            <a:r>
              <a:rPr lang="en-US" b="1" dirty="0">
                <a:solidFill>
                  <a:srgbClr val="F1C232"/>
                </a:solidFill>
              </a:rPr>
              <a:t>Diagnostic Schemas – Clinical Problem Solving</a:t>
            </a:r>
          </a:p>
        </p:txBody>
      </p:sp>
      <p:pic>
        <p:nvPicPr>
          <p:cNvPr id="4" name="Content Placeholder 3">
            <a:extLst>
              <a:ext uri="{FF2B5EF4-FFF2-40B4-BE49-F238E27FC236}">
                <a16:creationId xmlns:a16="http://schemas.microsoft.com/office/drawing/2014/main" id="{C780A268-4D56-4F52-95A2-9A97D74CE1EB}"/>
              </a:ext>
            </a:extLst>
          </p:cNvPr>
          <p:cNvPicPr>
            <a:picLocks noGrp="1" noChangeAspect="1"/>
          </p:cNvPicPr>
          <p:nvPr>
            <p:ph sz="half" idx="1"/>
          </p:nvPr>
        </p:nvPicPr>
        <p:blipFill>
          <a:blip r:embed="rId3"/>
          <a:stretch>
            <a:fillRect/>
          </a:stretch>
        </p:blipFill>
        <p:spPr>
          <a:xfrm>
            <a:off x="838200" y="2010728"/>
            <a:ext cx="5181600" cy="3130047"/>
          </a:xfrm>
          <a:prstGeom prst="rect">
            <a:avLst/>
          </a:prstGeom>
        </p:spPr>
      </p:pic>
      <p:sp>
        <p:nvSpPr>
          <p:cNvPr id="5" name="Content Placeholder 4">
            <a:extLst>
              <a:ext uri="{FF2B5EF4-FFF2-40B4-BE49-F238E27FC236}">
                <a16:creationId xmlns:a16="http://schemas.microsoft.com/office/drawing/2014/main" id="{70D339AA-27EE-4C1F-B69D-3BF649073EC5}"/>
              </a:ext>
            </a:extLst>
          </p:cNvPr>
          <p:cNvSpPr>
            <a:spLocks noGrp="1"/>
          </p:cNvSpPr>
          <p:nvPr>
            <p:ph sz="half" idx="2"/>
          </p:nvPr>
        </p:nvSpPr>
        <p:spPr>
          <a:xfrm>
            <a:off x="6172200" y="2099945"/>
            <a:ext cx="5181600" cy="2827655"/>
          </a:xfrm>
        </p:spPr>
        <p:txBody>
          <a:bodyPr/>
          <a:lstStyle/>
          <a:p>
            <a:r>
              <a:rPr lang="en-US" dirty="0">
                <a:solidFill>
                  <a:schemeClr val="bg1"/>
                </a:solidFill>
              </a:rPr>
              <a:t>Serves as a good jumping off point</a:t>
            </a:r>
          </a:p>
        </p:txBody>
      </p:sp>
      <p:sp>
        <p:nvSpPr>
          <p:cNvPr id="3" name="Rectangle 2">
            <a:extLst>
              <a:ext uri="{FF2B5EF4-FFF2-40B4-BE49-F238E27FC236}">
                <a16:creationId xmlns:a16="http://schemas.microsoft.com/office/drawing/2014/main" id="{34597A55-4B4D-47AA-8FA2-3E48FCE5C7FC}"/>
              </a:ext>
            </a:extLst>
          </p:cNvPr>
          <p:cNvSpPr/>
          <p:nvPr/>
        </p:nvSpPr>
        <p:spPr>
          <a:xfrm>
            <a:off x="866775" y="3067050"/>
            <a:ext cx="1362075" cy="1466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F6B4-B567-443E-8937-DD6BC668BCE8}"/>
              </a:ext>
            </a:extLst>
          </p:cNvPr>
          <p:cNvSpPr>
            <a:spLocks noGrp="1"/>
          </p:cNvSpPr>
          <p:nvPr>
            <p:ph type="title"/>
          </p:nvPr>
        </p:nvSpPr>
        <p:spPr/>
        <p:txBody>
          <a:bodyPr/>
          <a:lstStyle/>
          <a:p>
            <a:r>
              <a:rPr lang="en-US" b="1" dirty="0">
                <a:solidFill>
                  <a:srgbClr val="F1C232"/>
                </a:solidFill>
              </a:rPr>
              <a:t>Diagnostic Schemas – Clinical Problem Solving</a:t>
            </a:r>
          </a:p>
        </p:txBody>
      </p:sp>
      <p:pic>
        <p:nvPicPr>
          <p:cNvPr id="9" name="Content Placeholder 8">
            <a:extLst>
              <a:ext uri="{FF2B5EF4-FFF2-40B4-BE49-F238E27FC236}">
                <a16:creationId xmlns:a16="http://schemas.microsoft.com/office/drawing/2014/main" id="{29D67A3F-5C4B-4C51-8C98-869F3A72FD69}"/>
              </a:ext>
            </a:extLst>
          </p:cNvPr>
          <p:cNvPicPr>
            <a:picLocks noGrp="1" noChangeAspect="1"/>
          </p:cNvPicPr>
          <p:nvPr>
            <p:ph idx="1"/>
          </p:nvPr>
        </p:nvPicPr>
        <p:blipFill>
          <a:blip r:embed="rId3"/>
          <a:stretch>
            <a:fillRect/>
          </a:stretch>
        </p:blipFill>
        <p:spPr>
          <a:xfrm>
            <a:off x="5059728" y="1893749"/>
            <a:ext cx="6894147" cy="4678890"/>
          </a:xfrm>
        </p:spPr>
      </p:pic>
      <p:pic>
        <p:nvPicPr>
          <p:cNvPr id="11" name="Picture 10">
            <a:extLst>
              <a:ext uri="{FF2B5EF4-FFF2-40B4-BE49-F238E27FC236}">
                <a16:creationId xmlns:a16="http://schemas.microsoft.com/office/drawing/2014/main" id="{FC3129F9-FEB8-4711-B980-6DAC94DD9087}"/>
              </a:ext>
            </a:extLst>
          </p:cNvPr>
          <p:cNvPicPr>
            <a:picLocks noChangeAspect="1"/>
          </p:cNvPicPr>
          <p:nvPr/>
        </p:nvPicPr>
        <p:blipFill>
          <a:blip r:embed="rId4"/>
          <a:stretch>
            <a:fillRect/>
          </a:stretch>
        </p:blipFill>
        <p:spPr>
          <a:xfrm>
            <a:off x="57149" y="1893749"/>
            <a:ext cx="4533901" cy="4745158"/>
          </a:xfrm>
          <a:prstGeom prst="rect">
            <a:avLst/>
          </a:prstGeom>
        </p:spPr>
      </p:pic>
      <p:sp>
        <p:nvSpPr>
          <p:cNvPr id="12" name="Rectangle 11">
            <a:extLst>
              <a:ext uri="{FF2B5EF4-FFF2-40B4-BE49-F238E27FC236}">
                <a16:creationId xmlns:a16="http://schemas.microsoft.com/office/drawing/2014/main" id="{835A00C1-FFDC-445F-A9F3-0087A0637BBB}"/>
              </a:ext>
            </a:extLst>
          </p:cNvPr>
          <p:cNvSpPr/>
          <p:nvPr/>
        </p:nvSpPr>
        <p:spPr>
          <a:xfrm>
            <a:off x="2333624" y="4429125"/>
            <a:ext cx="762001" cy="25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1672CD8-6762-4331-8B1A-8D1E070DF905}"/>
              </a:ext>
            </a:extLst>
          </p:cNvPr>
          <p:cNvCxnSpPr>
            <a:cxnSpLocks/>
          </p:cNvCxnSpPr>
          <p:nvPr/>
        </p:nvCxnSpPr>
        <p:spPr>
          <a:xfrm flipV="1">
            <a:off x="3095625" y="1893749"/>
            <a:ext cx="1964103" cy="2535376"/>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6D6FDA1A-926B-4CEC-A663-3B4DF2F97CB4}"/>
              </a:ext>
            </a:extLst>
          </p:cNvPr>
          <p:cNvCxnSpPr>
            <a:cxnSpLocks/>
          </p:cNvCxnSpPr>
          <p:nvPr/>
        </p:nvCxnSpPr>
        <p:spPr>
          <a:xfrm>
            <a:off x="3095625" y="4686300"/>
            <a:ext cx="1964103" cy="188633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0920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12C7-4F97-4D2D-9EB2-A1D89DA427FA}"/>
              </a:ext>
            </a:extLst>
          </p:cNvPr>
          <p:cNvSpPr>
            <a:spLocks noGrp="1"/>
          </p:cNvSpPr>
          <p:nvPr>
            <p:ph type="title"/>
          </p:nvPr>
        </p:nvSpPr>
        <p:spPr/>
        <p:txBody>
          <a:bodyPr/>
          <a:lstStyle/>
          <a:p>
            <a:r>
              <a:rPr lang="en-US" b="1" dirty="0">
                <a:solidFill>
                  <a:srgbClr val="F1C232"/>
                </a:solidFill>
              </a:rPr>
              <a:t>Overview</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4C931600-58E0-4504-A51E-6269329D56DA}"/>
                  </a:ext>
                </a:extLst>
              </p:cNvPr>
              <p:cNvGraphicFramePr>
                <a:graphicFrameLocks noChangeAspect="1"/>
              </p:cNvGraphicFramePr>
              <p:nvPr/>
            </p:nvGraphicFramePr>
            <p:xfrm>
              <a:off x="1583" y="2284114"/>
              <a:ext cx="4064000" cy="2286000"/>
            </p:xfrm>
            <a:graphic>
              <a:graphicData uri="http://schemas.microsoft.com/office/powerpoint/2016/slidezoom">
                <pslz:sldZm>
                  <pslz:sldZmObj sldId="260" cId="3247909410">
                    <pslz:zmPr id="{30AF51BD-F513-404D-B46B-F9F31B622076}" returnToParent="0" transitionDur="1000">
                      <p166:blipFill xmlns:p166="http://schemas.microsoft.com/office/powerpoint/2016/6/main">
                        <a:blip r:embed="rId2"/>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7" name="Slide Zoom 6">
                <a:hlinkClick r:id="rId3" action="ppaction://hlinksldjump"/>
                <a:extLst>
                  <a:ext uri="{FF2B5EF4-FFF2-40B4-BE49-F238E27FC236}">
                    <a16:creationId xmlns:a16="http://schemas.microsoft.com/office/drawing/2014/main" id="{4C931600-58E0-4504-A51E-6269329D56DA}"/>
                  </a:ext>
                </a:extLst>
              </p:cNvPr>
              <p:cNvPicPr>
                <a:picLocks noGrp="1" noRot="1" noChangeAspect="1" noMove="1" noResize="1" noEditPoints="1" noAdjustHandles="1" noChangeArrowheads="1" noChangeShapeType="1"/>
              </p:cNvPicPr>
              <p:nvPr/>
            </p:nvPicPr>
            <p:blipFill>
              <a:blip r:embed="rId4"/>
              <a:stretch>
                <a:fillRect/>
              </a:stretch>
            </p:blipFill>
            <p:spPr>
              <a:xfrm>
                <a:off x="1583" y="2284114"/>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39BC1053-BE84-49D5-AE6F-3234636C2E10}"/>
                  </a:ext>
                </a:extLst>
              </p:cNvPr>
              <p:cNvGraphicFramePr>
                <a:graphicFrameLocks noChangeAspect="1"/>
              </p:cNvGraphicFramePr>
              <p:nvPr/>
            </p:nvGraphicFramePr>
            <p:xfrm>
              <a:off x="4064001" y="2283171"/>
              <a:ext cx="4064000" cy="2286000"/>
            </p:xfrm>
            <a:graphic>
              <a:graphicData uri="http://schemas.microsoft.com/office/powerpoint/2016/slidezoom">
                <pslz:sldZm>
                  <pslz:sldZmObj sldId="261" cId="628783550">
                    <pslz:zmPr id="{FFDFF298-7322-4EED-9775-27FF2375B338}" returnToParent="0" transitionDur="1000">
                      <p166:blipFill xmlns:p166="http://schemas.microsoft.com/office/powerpoint/2016/6/main">
                        <a:blip r:embed="rId5"/>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9" name="Slide Zoom 8">
                <a:hlinkClick r:id="rId6" action="ppaction://hlinksldjump"/>
                <a:extLst>
                  <a:ext uri="{FF2B5EF4-FFF2-40B4-BE49-F238E27FC236}">
                    <a16:creationId xmlns:a16="http://schemas.microsoft.com/office/drawing/2014/main" id="{39BC1053-BE84-49D5-AE6F-3234636C2E10}"/>
                  </a:ext>
                </a:extLst>
              </p:cNvPr>
              <p:cNvPicPr>
                <a:picLocks noGrp="1" noRot="1" noChangeAspect="1" noMove="1" noResize="1" noEditPoints="1" noAdjustHandles="1" noChangeArrowheads="1" noChangeShapeType="1"/>
              </p:cNvPicPr>
              <p:nvPr/>
            </p:nvPicPr>
            <p:blipFill>
              <a:blip r:embed="rId7"/>
              <a:stretch>
                <a:fillRect/>
              </a:stretch>
            </p:blipFill>
            <p:spPr>
              <a:xfrm>
                <a:off x="4064001" y="2283171"/>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DBCF1807-DDD3-403B-B9F8-FE7C77362F3B}"/>
                  </a:ext>
                </a:extLst>
              </p:cNvPr>
              <p:cNvGraphicFramePr>
                <a:graphicFrameLocks noChangeAspect="1"/>
              </p:cNvGraphicFramePr>
              <p:nvPr/>
            </p:nvGraphicFramePr>
            <p:xfrm>
              <a:off x="8128001" y="4572000"/>
              <a:ext cx="4064000" cy="2286000"/>
            </p:xfrm>
            <a:graphic>
              <a:graphicData uri="http://schemas.microsoft.com/office/powerpoint/2016/slidezoom">
                <pslz:sldZm>
                  <pslz:sldZmObj sldId="266" cId="1554285578">
                    <pslz:zmPr id="{A7752DE4-6B28-42ED-A9DD-9CE3D14EC757}" returnToParent="0" transitionDur="1000">
                      <p166:blipFill xmlns:p166="http://schemas.microsoft.com/office/powerpoint/2016/6/main">
                        <a:blip r:embed="rId8"/>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1" name="Slide Zoom 10">
                <a:hlinkClick r:id="rId9" action="ppaction://hlinksldjump"/>
                <a:extLst>
                  <a:ext uri="{FF2B5EF4-FFF2-40B4-BE49-F238E27FC236}">
                    <a16:creationId xmlns:a16="http://schemas.microsoft.com/office/drawing/2014/main" id="{DBCF1807-DDD3-403B-B9F8-FE7C77362F3B}"/>
                  </a:ext>
                </a:extLst>
              </p:cNvPr>
              <p:cNvPicPr>
                <a:picLocks noGrp="1" noRot="1" noChangeAspect="1" noMove="1" noResize="1" noEditPoints="1" noAdjustHandles="1" noChangeArrowheads="1" noChangeShapeType="1"/>
              </p:cNvPicPr>
              <p:nvPr/>
            </p:nvPicPr>
            <p:blipFill>
              <a:blip r:embed="rId10"/>
              <a:stretch>
                <a:fillRect/>
              </a:stretch>
            </p:blipFill>
            <p:spPr>
              <a:xfrm>
                <a:off x="8128001" y="4572000"/>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5C261B2A-C6BE-4E18-AE9E-AEA96EFE3E24}"/>
                  </a:ext>
                </a:extLst>
              </p:cNvPr>
              <p:cNvGraphicFramePr>
                <a:graphicFrameLocks noChangeAspect="1"/>
              </p:cNvGraphicFramePr>
              <p:nvPr/>
            </p:nvGraphicFramePr>
            <p:xfrm>
              <a:off x="4064001" y="4572000"/>
              <a:ext cx="4064000" cy="2286000"/>
            </p:xfrm>
            <a:graphic>
              <a:graphicData uri="http://schemas.microsoft.com/office/powerpoint/2016/slidezoom">
                <pslz:sldZm>
                  <pslz:sldZmObj sldId="265" cId="1837956941">
                    <pslz:zmPr id="{E5EABDFF-7A81-4D58-A15D-3DE134F548FE}" returnToParent="0" transitionDur="1000">
                      <p166:blipFill xmlns:p166="http://schemas.microsoft.com/office/powerpoint/2016/6/main">
                        <a:blip r:embed="rId11"/>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3" name="Slide Zoom 12">
                <a:hlinkClick r:id="rId12" action="ppaction://hlinksldjump"/>
                <a:extLst>
                  <a:ext uri="{FF2B5EF4-FFF2-40B4-BE49-F238E27FC236}">
                    <a16:creationId xmlns:a16="http://schemas.microsoft.com/office/drawing/2014/main" id="{5C261B2A-C6BE-4E18-AE9E-AEA96EFE3E24}"/>
                  </a:ext>
                </a:extLst>
              </p:cNvPr>
              <p:cNvPicPr>
                <a:picLocks noGrp="1" noRot="1" noChangeAspect="1" noMove="1" noResize="1" noEditPoints="1" noAdjustHandles="1" noChangeArrowheads="1" noChangeShapeType="1"/>
              </p:cNvPicPr>
              <p:nvPr/>
            </p:nvPicPr>
            <p:blipFill>
              <a:blip r:embed="rId13"/>
              <a:stretch>
                <a:fillRect/>
              </a:stretch>
            </p:blipFill>
            <p:spPr>
              <a:xfrm>
                <a:off x="4064001" y="4572000"/>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9D1A593F-6220-40A6-AFD5-2A8CB405E34B}"/>
                  </a:ext>
                </a:extLst>
              </p:cNvPr>
              <p:cNvGraphicFramePr>
                <a:graphicFrameLocks noChangeAspect="1"/>
              </p:cNvGraphicFramePr>
              <p:nvPr/>
            </p:nvGraphicFramePr>
            <p:xfrm>
              <a:off x="1583" y="4571057"/>
              <a:ext cx="4064000" cy="2286000"/>
            </p:xfrm>
            <a:graphic>
              <a:graphicData uri="http://schemas.microsoft.com/office/powerpoint/2016/slidezoom">
                <pslz:sldZm>
                  <pslz:sldZmObj sldId="262" cId="1391744611">
                    <pslz:zmPr id="{04E9E286-C30B-4A0D-B530-1E6557BC1601}" returnToParent="0" transitionDur="1000">
                      <p166:blipFill xmlns:p166="http://schemas.microsoft.com/office/powerpoint/2016/6/main">
                        <a:blip r:embed="rId14"/>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5" name="Slide Zoom 14">
                <a:hlinkClick r:id="rId15" action="ppaction://hlinksldjump"/>
                <a:extLst>
                  <a:ext uri="{FF2B5EF4-FFF2-40B4-BE49-F238E27FC236}">
                    <a16:creationId xmlns:a16="http://schemas.microsoft.com/office/drawing/2014/main" id="{9D1A593F-6220-40A6-AFD5-2A8CB405E34B}"/>
                  </a:ext>
                </a:extLst>
              </p:cNvPr>
              <p:cNvPicPr>
                <a:picLocks noGrp="1" noRot="1" noChangeAspect="1" noMove="1" noResize="1" noEditPoints="1" noAdjustHandles="1" noChangeArrowheads="1" noChangeShapeType="1"/>
              </p:cNvPicPr>
              <p:nvPr/>
            </p:nvPicPr>
            <p:blipFill>
              <a:blip r:embed="rId16"/>
              <a:stretch>
                <a:fillRect/>
              </a:stretch>
            </p:blipFill>
            <p:spPr>
              <a:xfrm>
                <a:off x="1583" y="4571057"/>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B8D65965-03D1-4553-A8DD-4E362B80C2E4}"/>
                  </a:ext>
                </a:extLst>
              </p:cNvPr>
              <p:cNvGraphicFramePr>
                <a:graphicFrameLocks noChangeAspect="1"/>
              </p:cNvGraphicFramePr>
              <p:nvPr/>
            </p:nvGraphicFramePr>
            <p:xfrm>
              <a:off x="8129848" y="2280342"/>
              <a:ext cx="4064000" cy="2286000"/>
            </p:xfrm>
            <a:graphic>
              <a:graphicData uri="http://schemas.microsoft.com/office/powerpoint/2016/slidezoom">
                <pslz:sldZm>
                  <pslz:sldZmObj sldId="263" cId="960876990">
                    <pslz:zmPr id="{B8B0EB6B-A9CE-4265-AC4F-BA3E40BD9E28}" returnToParent="0" transitionDur="1000">
                      <p166:blipFill xmlns:p166="http://schemas.microsoft.com/office/powerpoint/2016/6/main">
                        <a:blip r:embed="rId17"/>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7" name="Slide Zoom 16">
                <a:hlinkClick r:id="rId18" action="ppaction://hlinksldjump"/>
                <a:extLst>
                  <a:ext uri="{FF2B5EF4-FFF2-40B4-BE49-F238E27FC236}">
                    <a16:creationId xmlns:a16="http://schemas.microsoft.com/office/drawing/2014/main" id="{B8D65965-03D1-4553-A8DD-4E362B80C2E4}"/>
                  </a:ext>
                </a:extLst>
              </p:cNvPr>
              <p:cNvPicPr>
                <a:picLocks noGrp="1" noRot="1" noChangeAspect="1" noMove="1" noResize="1" noEditPoints="1" noAdjustHandles="1" noChangeArrowheads="1" noChangeShapeType="1"/>
              </p:cNvPicPr>
              <p:nvPr/>
            </p:nvPicPr>
            <p:blipFill>
              <a:blip r:embed="rId19"/>
              <a:stretch>
                <a:fillRect/>
              </a:stretch>
            </p:blipFill>
            <p:spPr>
              <a:xfrm>
                <a:off x="8129848" y="2280342"/>
                <a:ext cx="4064000" cy="2286000"/>
              </a:xfrm>
              <a:prstGeom prst="rect">
                <a:avLst/>
              </a:prstGeom>
              <a:ln w="3175">
                <a:solidFill>
                  <a:prstClr val="ltGray"/>
                </a:solidFill>
              </a:ln>
            </p:spPr>
          </p:pic>
        </mc:Fallback>
      </mc:AlternateContent>
    </p:spTree>
    <p:extLst>
      <p:ext uri="{BB962C8B-B14F-4D97-AF65-F5344CB8AC3E}">
        <p14:creationId xmlns:p14="http://schemas.microsoft.com/office/powerpoint/2010/main" val="4001218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12C7-4F97-4D2D-9EB2-A1D89DA427FA}"/>
              </a:ext>
            </a:extLst>
          </p:cNvPr>
          <p:cNvSpPr>
            <a:spLocks noGrp="1"/>
          </p:cNvSpPr>
          <p:nvPr>
            <p:ph type="title"/>
          </p:nvPr>
        </p:nvSpPr>
        <p:spPr/>
        <p:txBody>
          <a:bodyPr/>
          <a:lstStyle/>
          <a:p>
            <a:r>
              <a:rPr lang="en-US" b="1" dirty="0">
                <a:solidFill>
                  <a:srgbClr val="F1C232"/>
                </a:solidFill>
              </a:rPr>
              <a:t>4. Participation</a:t>
            </a:r>
          </a:p>
        </p:txBody>
      </p:sp>
      <p:sp>
        <p:nvSpPr>
          <p:cNvPr id="3" name="Content Placeholder 2">
            <a:extLst>
              <a:ext uri="{FF2B5EF4-FFF2-40B4-BE49-F238E27FC236}">
                <a16:creationId xmlns:a16="http://schemas.microsoft.com/office/drawing/2014/main" id="{372C9D29-035F-4A97-9E5B-5A23CB9CF633}"/>
              </a:ext>
            </a:extLst>
          </p:cNvPr>
          <p:cNvSpPr>
            <a:spLocks noGrp="1"/>
          </p:cNvSpPr>
          <p:nvPr>
            <p:ph type="body" idx="1"/>
          </p:nvPr>
        </p:nvSpPr>
        <p:spPr/>
        <p:txBody>
          <a:bodyPr>
            <a:normAutofit/>
          </a:bodyPr>
          <a:lstStyle/>
          <a:p>
            <a:endParaRPr lang="en-US" dirty="0">
              <a:solidFill>
                <a:schemeClr val="bg1"/>
              </a:solidFill>
            </a:endParaRPr>
          </a:p>
        </p:txBody>
      </p:sp>
    </p:spTree>
    <p:extLst>
      <p:ext uri="{BB962C8B-B14F-4D97-AF65-F5344CB8AC3E}">
        <p14:creationId xmlns:p14="http://schemas.microsoft.com/office/powerpoint/2010/main" val="139174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p:txBody>
          <a:bodyPr/>
          <a:lstStyle/>
          <a:p>
            <a:r>
              <a:rPr lang="en-US" b="1" dirty="0">
                <a:solidFill>
                  <a:srgbClr val="F1C232"/>
                </a:solidFill>
              </a:rPr>
              <a:t>What is a Chalk Talk?</a:t>
            </a:r>
          </a:p>
        </p:txBody>
      </p:sp>
      <p:sp>
        <p:nvSpPr>
          <p:cNvPr id="3" name="Content Placeholder 2">
            <a:extLst>
              <a:ext uri="{FF2B5EF4-FFF2-40B4-BE49-F238E27FC236}">
                <a16:creationId xmlns:a16="http://schemas.microsoft.com/office/drawing/2014/main" id="{F1218439-B2B4-4C25-944D-54FEE9ADEC83}"/>
              </a:ext>
            </a:extLst>
          </p:cNvPr>
          <p:cNvSpPr>
            <a:spLocks noGrp="1"/>
          </p:cNvSpPr>
          <p:nvPr>
            <p:ph idx="1"/>
          </p:nvPr>
        </p:nvSpPr>
        <p:spPr/>
        <p:txBody>
          <a:bodyPr/>
          <a:lstStyle/>
          <a:p>
            <a:pPr marL="0" indent="0">
              <a:buNone/>
            </a:pPr>
            <a:r>
              <a:rPr lang="en-US" dirty="0">
                <a:solidFill>
                  <a:schemeClr val="bg1"/>
                </a:solidFill>
              </a:rPr>
              <a:t>Off-the-cuff teaching relevant to current patient care using paper or a white/chalk board to discuss a topic.</a:t>
            </a:r>
          </a:p>
        </p:txBody>
      </p:sp>
    </p:spTree>
    <p:extLst>
      <p:ext uri="{BB962C8B-B14F-4D97-AF65-F5344CB8AC3E}">
        <p14:creationId xmlns:p14="http://schemas.microsoft.com/office/powerpoint/2010/main" val="3422187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0698-C8B4-44D1-AD90-EB56E658F794}"/>
              </a:ext>
            </a:extLst>
          </p:cNvPr>
          <p:cNvSpPr>
            <a:spLocks noGrp="1"/>
          </p:cNvSpPr>
          <p:nvPr>
            <p:ph type="title"/>
          </p:nvPr>
        </p:nvSpPr>
        <p:spPr/>
        <p:txBody>
          <a:bodyPr/>
          <a:lstStyle/>
          <a:p>
            <a:r>
              <a:rPr lang="en-US" b="1" dirty="0">
                <a:solidFill>
                  <a:srgbClr val="F1C232"/>
                </a:solidFill>
              </a:rPr>
              <a:t>Participation</a:t>
            </a:r>
          </a:p>
        </p:txBody>
      </p:sp>
      <p:sp>
        <p:nvSpPr>
          <p:cNvPr id="3" name="Content Placeholder 2">
            <a:extLst>
              <a:ext uri="{FF2B5EF4-FFF2-40B4-BE49-F238E27FC236}">
                <a16:creationId xmlns:a16="http://schemas.microsoft.com/office/drawing/2014/main" id="{3576E551-89F2-46B1-AD8F-34B37E8393B7}"/>
              </a:ext>
            </a:extLst>
          </p:cNvPr>
          <p:cNvSpPr>
            <a:spLocks noGrp="1"/>
          </p:cNvSpPr>
          <p:nvPr>
            <p:ph idx="1"/>
          </p:nvPr>
        </p:nvSpPr>
        <p:spPr/>
        <p:txBody>
          <a:bodyPr/>
          <a:lstStyle/>
          <a:p>
            <a:r>
              <a:rPr lang="en-US" dirty="0">
                <a:solidFill>
                  <a:schemeClr val="bg1"/>
                </a:solidFill>
              </a:rPr>
              <a:t>Extract bulk of discussion from the audience</a:t>
            </a:r>
          </a:p>
          <a:p>
            <a:r>
              <a:rPr lang="en-US" dirty="0">
                <a:solidFill>
                  <a:schemeClr val="bg1"/>
                </a:solidFill>
              </a:rPr>
              <a:t>Ask questions to have learners fill in the gaps</a:t>
            </a:r>
          </a:p>
          <a:p>
            <a:pPr lvl="1">
              <a:buFont typeface="Calibri" panose="020F0502020204030204" pitchFamily="34" charset="0"/>
              <a:buChar char="­"/>
            </a:pPr>
            <a:r>
              <a:rPr lang="en-US" dirty="0">
                <a:solidFill>
                  <a:schemeClr val="bg1"/>
                </a:solidFill>
              </a:rPr>
              <a:t>Assign tasks/pre-reading</a:t>
            </a:r>
          </a:p>
          <a:p>
            <a:r>
              <a:rPr lang="en-US" dirty="0">
                <a:solidFill>
                  <a:schemeClr val="bg1"/>
                </a:solidFill>
              </a:rPr>
              <a:t>Socratic method to have learners involved</a:t>
            </a:r>
          </a:p>
          <a:p>
            <a:pPr lvl="1">
              <a:buFont typeface="Calibri" panose="020F0502020204030204" pitchFamily="34" charset="0"/>
              <a:buChar char="­"/>
            </a:pPr>
            <a:r>
              <a:rPr lang="en-US" dirty="0">
                <a:solidFill>
                  <a:schemeClr val="bg1"/>
                </a:solidFill>
              </a:rPr>
              <a:t>Continual questions until a contradiction is exposed</a:t>
            </a:r>
          </a:p>
          <a:p>
            <a:pPr lvl="1">
              <a:buFont typeface="Calibri" panose="020F0502020204030204" pitchFamily="34" charset="0"/>
              <a:buChar char="­"/>
            </a:pPr>
            <a:r>
              <a:rPr lang="en-US" dirty="0">
                <a:solidFill>
                  <a:schemeClr val="bg1"/>
                </a:solidFill>
              </a:rPr>
              <a:t>Develop critical thinking skills</a:t>
            </a:r>
          </a:p>
        </p:txBody>
      </p:sp>
    </p:spTree>
    <p:extLst>
      <p:ext uri="{BB962C8B-B14F-4D97-AF65-F5344CB8AC3E}">
        <p14:creationId xmlns:p14="http://schemas.microsoft.com/office/powerpoint/2010/main" val="159798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0752D-1C6E-44EC-9E28-AE96665450B4}"/>
              </a:ext>
            </a:extLst>
          </p:cNvPr>
          <p:cNvSpPr>
            <a:spLocks noGrp="1"/>
          </p:cNvSpPr>
          <p:nvPr>
            <p:ph type="title"/>
          </p:nvPr>
        </p:nvSpPr>
        <p:spPr/>
        <p:txBody>
          <a:bodyPr/>
          <a:lstStyle/>
          <a:p>
            <a:r>
              <a:rPr lang="en-US" b="1" dirty="0">
                <a:solidFill>
                  <a:srgbClr val="F1C232"/>
                </a:solidFill>
              </a:rPr>
              <a:t>Participation – Types of Questions</a:t>
            </a:r>
          </a:p>
        </p:txBody>
      </p:sp>
      <p:sp>
        <p:nvSpPr>
          <p:cNvPr id="3" name="Content Placeholder 2">
            <a:extLst>
              <a:ext uri="{FF2B5EF4-FFF2-40B4-BE49-F238E27FC236}">
                <a16:creationId xmlns:a16="http://schemas.microsoft.com/office/drawing/2014/main" id="{DB7E5CCD-3313-4425-A047-562350A824B8}"/>
              </a:ext>
            </a:extLst>
          </p:cNvPr>
          <p:cNvSpPr>
            <a:spLocks noGrp="1"/>
          </p:cNvSpPr>
          <p:nvPr>
            <p:ph idx="1"/>
          </p:nvPr>
        </p:nvSpPr>
        <p:spPr/>
        <p:txBody>
          <a:bodyPr>
            <a:normAutofit/>
          </a:bodyPr>
          <a:lstStyle/>
          <a:p>
            <a:r>
              <a:rPr lang="en-US" dirty="0">
                <a:solidFill>
                  <a:schemeClr val="bg1"/>
                </a:solidFill>
              </a:rPr>
              <a:t>Test the water</a:t>
            </a:r>
          </a:p>
          <a:p>
            <a:pPr lvl="1">
              <a:buFont typeface="Calibri" panose="020F0502020204030204" pitchFamily="34" charset="0"/>
              <a:buChar char="­"/>
            </a:pPr>
            <a:r>
              <a:rPr lang="en-US" dirty="0">
                <a:solidFill>
                  <a:schemeClr val="bg1"/>
                </a:solidFill>
              </a:rPr>
              <a:t>“How comfortable do you feel explaining the causes of hyponatremia?”</a:t>
            </a:r>
          </a:p>
          <a:p>
            <a:pPr lvl="1">
              <a:buFont typeface="Calibri" panose="020F0502020204030204" pitchFamily="34" charset="0"/>
              <a:buChar char="­"/>
            </a:pPr>
            <a:endParaRPr lang="en-US" dirty="0">
              <a:solidFill>
                <a:schemeClr val="bg1"/>
              </a:solidFill>
            </a:endParaRPr>
          </a:p>
          <a:p>
            <a:pPr lvl="1">
              <a:buFont typeface="Calibri" panose="020F0502020204030204" pitchFamily="34" charset="0"/>
              <a:buChar char="­"/>
            </a:pPr>
            <a:r>
              <a:rPr lang="en-US" dirty="0">
                <a:solidFill>
                  <a:schemeClr val="bg1"/>
                </a:solidFill>
              </a:rPr>
              <a:t>“How comfortable do you feel with your antibiotic stewardship?”</a:t>
            </a:r>
          </a:p>
          <a:p>
            <a:pPr>
              <a:buFont typeface="Calibri" panose="020F0502020204030204" pitchFamily="34" charset="0"/>
              <a:buChar char="­"/>
            </a:pPr>
            <a:endParaRPr lang="en-US" dirty="0">
              <a:solidFill>
                <a:schemeClr val="bg1"/>
              </a:solidFill>
            </a:endParaRPr>
          </a:p>
          <a:p>
            <a:pPr>
              <a:buFont typeface="Calibri" panose="020F0502020204030204" pitchFamily="34" charset="0"/>
              <a:buChar char="­"/>
            </a:pPr>
            <a:r>
              <a:rPr lang="en-US" dirty="0">
                <a:solidFill>
                  <a:schemeClr val="bg1"/>
                </a:solidFill>
              </a:rPr>
              <a:t>Clinical Scenario</a:t>
            </a:r>
          </a:p>
          <a:p>
            <a:pPr lvl="1">
              <a:buFont typeface="Calibri" panose="020F0502020204030204" pitchFamily="34" charset="0"/>
              <a:buChar char="­"/>
            </a:pPr>
            <a:r>
              <a:rPr lang="en-US" dirty="0">
                <a:solidFill>
                  <a:schemeClr val="bg1"/>
                </a:solidFill>
              </a:rPr>
              <a:t>“How would you approach this patient with worsening work of breathing?”</a:t>
            </a:r>
          </a:p>
          <a:p>
            <a:pPr marL="457200" lvl="1" indent="0">
              <a:buNone/>
            </a:pPr>
            <a:endParaRPr lang="en-US" dirty="0">
              <a:solidFill>
                <a:schemeClr val="bg1"/>
              </a:solidFill>
            </a:endParaRPr>
          </a:p>
        </p:txBody>
      </p:sp>
    </p:spTree>
    <p:extLst>
      <p:ext uri="{BB962C8B-B14F-4D97-AF65-F5344CB8AC3E}">
        <p14:creationId xmlns:p14="http://schemas.microsoft.com/office/powerpoint/2010/main" val="83989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F6B4-B567-443E-8937-DD6BC668BCE8}"/>
              </a:ext>
            </a:extLst>
          </p:cNvPr>
          <p:cNvSpPr>
            <a:spLocks noGrp="1"/>
          </p:cNvSpPr>
          <p:nvPr>
            <p:ph type="title"/>
          </p:nvPr>
        </p:nvSpPr>
        <p:spPr/>
        <p:txBody>
          <a:bodyPr/>
          <a:lstStyle/>
          <a:p>
            <a:r>
              <a:rPr lang="en-US" b="1" dirty="0">
                <a:solidFill>
                  <a:srgbClr val="F1C232"/>
                </a:solidFill>
              </a:rPr>
              <a:t>Participation – Types of Questions</a:t>
            </a:r>
          </a:p>
        </p:txBody>
      </p:sp>
      <p:sp>
        <p:nvSpPr>
          <p:cNvPr id="3" name="Content Placeholder 2">
            <a:extLst>
              <a:ext uri="{FF2B5EF4-FFF2-40B4-BE49-F238E27FC236}">
                <a16:creationId xmlns:a16="http://schemas.microsoft.com/office/drawing/2014/main" id="{BD5FE140-FC1F-4D71-8198-3C03195CEF54}"/>
              </a:ext>
            </a:extLst>
          </p:cNvPr>
          <p:cNvSpPr>
            <a:spLocks noGrp="1"/>
          </p:cNvSpPr>
          <p:nvPr>
            <p:ph idx="1"/>
          </p:nvPr>
        </p:nvSpPr>
        <p:spPr/>
        <p:txBody>
          <a:bodyPr/>
          <a:lstStyle/>
          <a:p>
            <a:r>
              <a:rPr lang="en-US" dirty="0">
                <a:solidFill>
                  <a:schemeClr val="bg1"/>
                </a:solidFill>
              </a:rPr>
              <a:t>Direct medical questions</a:t>
            </a:r>
          </a:p>
          <a:p>
            <a:pPr lvl="1">
              <a:buFont typeface="Calibri" panose="020F0502020204030204" pitchFamily="34" charset="0"/>
              <a:buChar char="­"/>
            </a:pPr>
            <a:r>
              <a:rPr lang="en-US" dirty="0">
                <a:solidFill>
                  <a:schemeClr val="bg1"/>
                </a:solidFill>
              </a:rPr>
              <a:t>“How do we define sepsis?”</a:t>
            </a:r>
          </a:p>
          <a:p>
            <a:pPr lvl="1"/>
            <a:endParaRPr lang="en-US" dirty="0">
              <a:solidFill>
                <a:schemeClr val="bg1"/>
              </a:solidFill>
            </a:endParaRPr>
          </a:p>
          <a:p>
            <a:pPr lvl="1"/>
            <a:endParaRPr lang="en-US" dirty="0">
              <a:solidFill>
                <a:schemeClr val="bg1"/>
              </a:solidFill>
            </a:endParaRPr>
          </a:p>
          <a:p>
            <a:r>
              <a:rPr lang="en-US" dirty="0">
                <a:solidFill>
                  <a:schemeClr val="bg1"/>
                </a:solidFill>
              </a:rPr>
              <a:t>Framework questions</a:t>
            </a:r>
          </a:p>
          <a:p>
            <a:pPr lvl="1">
              <a:buFont typeface="Calibri" panose="020F0502020204030204" pitchFamily="34" charset="0"/>
              <a:buChar char="­"/>
            </a:pPr>
            <a:r>
              <a:rPr lang="en-US" dirty="0">
                <a:solidFill>
                  <a:schemeClr val="bg1"/>
                </a:solidFill>
              </a:rPr>
              <a:t>“How do you divide up the different causes of AKI?”</a:t>
            </a:r>
          </a:p>
          <a:p>
            <a:pPr lvl="1"/>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25563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12C7-4F97-4D2D-9EB2-A1D89DA427FA}"/>
              </a:ext>
            </a:extLst>
          </p:cNvPr>
          <p:cNvSpPr>
            <a:spLocks noGrp="1"/>
          </p:cNvSpPr>
          <p:nvPr>
            <p:ph type="title"/>
          </p:nvPr>
        </p:nvSpPr>
        <p:spPr/>
        <p:txBody>
          <a:bodyPr/>
          <a:lstStyle/>
          <a:p>
            <a:r>
              <a:rPr lang="en-US" b="1" dirty="0">
                <a:solidFill>
                  <a:srgbClr val="F1C232"/>
                </a:solidFill>
              </a:rPr>
              <a:t>Overview</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4C931600-58E0-4504-A51E-6269329D56DA}"/>
                  </a:ext>
                </a:extLst>
              </p:cNvPr>
              <p:cNvGraphicFramePr>
                <a:graphicFrameLocks noChangeAspect="1"/>
              </p:cNvGraphicFramePr>
              <p:nvPr/>
            </p:nvGraphicFramePr>
            <p:xfrm>
              <a:off x="1583" y="2284114"/>
              <a:ext cx="4064000" cy="2286000"/>
            </p:xfrm>
            <a:graphic>
              <a:graphicData uri="http://schemas.microsoft.com/office/powerpoint/2016/slidezoom">
                <pslz:sldZm>
                  <pslz:sldZmObj sldId="260" cId="3247909410">
                    <pslz:zmPr id="{30AF51BD-F513-404D-B46B-F9F31B622076}" returnToParent="0" transitionDur="1000">
                      <p166:blipFill xmlns:p166="http://schemas.microsoft.com/office/powerpoint/2016/6/main">
                        <a:blip r:embed="rId2"/>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7" name="Slide Zoom 6">
                <a:hlinkClick r:id="rId3" action="ppaction://hlinksldjump"/>
                <a:extLst>
                  <a:ext uri="{FF2B5EF4-FFF2-40B4-BE49-F238E27FC236}">
                    <a16:creationId xmlns:a16="http://schemas.microsoft.com/office/drawing/2014/main" id="{4C931600-58E0-4504-A51E-6269329D56DA}"/>
                  </a:ext>
                </a:extLst>
              </p:cNvPr>
              <p:cNvPicPr>
                <a:picLocks noGrp="1" noRot="1" noChangeAspect="1" noMove="1" noResize="1" noEditPoints="1" noAdjustHandles="1" noChangeArrowheads="1" noChangeShapeType="1"/>
              </p:cNvPicPr>
              <p:nvPr/>
            </p:nvPicPr>
            <p:blipFill>
              <a:blip r:embed="rId4"/>
              <a:stretch>
                <a:fillRect/>
              </a:stretch>
            </p:blipFill>
            <p:spPr>
              <a:xfrm>
                <a:off x="1583" y="2284114"/>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39BC1053-BE84-49D5-AE6F-3234636C2E10}"/>
                  </a:ext>
                </a:extLst>
              </p:cNvPr>
              <p:cNvGraphicFramePr>
                <a:graphicFrameLocks noChangeAspect="1"/>
              </p:cNvGraphicFramePr>
              <p:nvPr/>
            </p:nvGraphicFramePr>
            <p:xfrm>
              <a:off x="4064001" y="2283171"/>
              <a:ext cx="4064000" cy="2286000"/>
            </p:xfrm>
            <a:graphic>
              <a:graphicData uri="http://schemas.microsoft.com/office/powerpoint/2016/slidezoom">
                <pslz:sldZm>
                  <pslz:sldZmObj sldId="261" cId="628783550">
                    <pslz:zmPr id="{FFDFF298-7322-4EED-9775-27FF2375B338}" returnToParent="0" transitionDur="1000">
                      <p166:blipFill xmlns:p166="http://schemas.microsoft.com/office/powerpoint/2016/6/main">
                        <a:blip r:embed="rId5"/>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9" name="Slide Zoom 8">
                <a:hlinkClick r:id="rId6" action="ppaction://hlinksldjump"/>
                <a:extLst>
                  <a:ext uri="{FF2B5EF4-FFF2-40B4-BE49-F238E27FC236}">
                    <a16:creationId xmlns:a16="http://schemas.microsoft.com/office/drawing/2014/main" id="{39BC1053-BE84-49D5-AE6F-3234636C2E10}"/>
                  </a:ext>
                </a:extLst>
              </p:cNvPr>
              <p:cNvPicPr>
                <a:picLocks noGrp="1" noRot="1" noChangeAspect="1" noMove="1" noResize="1" noEditPoints="1" noAdjustHandles="1" noChangeArrowheads="1" noChangeShapeType="1"/>
              </p:cNvPicPr>
              <p:nvPr/>
            </p:nvPicPr>
            <p:blipFill>
              <a:blip r:embed="rId7"/>
              <a:stretch>
                <a:fillRect/>
              </a:stretch>
            </p:blipFill>
            <p:spPr>
              <a:xfrm>
                <a:off x="4064001" y="2283171"/>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DBCF1807-DDD3-403B-B9F8-FE7C77362F3B}"/>
                  </a:ext>
                </a:extLst>
              </p:cNvPr>
              <p:cNvGraphicFramePr>
                <a:graphicFrameLocks noChangeAspect="1"/>
              </p:cNvGraphicFramePr>
              <p:nvPr/>
            </p:nvGraphicFramePr>
            <p:xfrm>
              <a:off x="8128001" y="4572000"/>
              <a:ext cx="4064000" cy="2286000"/>
            </p:xfrm>
            <a:graphic>
              <a:graphicData uri="http://schemas.microsoft.com/office/powerpoint/2016/slidezoom">
                <pslz:sldZm>
                  <pslz:sldZmObj sldId="266" cId="1554285578">
                    <pslz:zmPr id="{A7752DE4-6B28-42ED-A9DD-9CE3D14EC757}" returnToParent="0" transitionDur="1000">
                      <p166:blipFill xmlns:p166="http://schemas.microsoft.com/office/powerpoint/2016/6/main">
                        <a:blip r:embed="rId8"/>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1" name="Slide Zoom 10">
                <a:hlinkClick r:id="rId9" action="ppaction://hlinksldjump"/>
                <a:extLst>
                  <a:ext uri="{FF2B5EF4-FFF2-40B4-BE49-F238E27FC236}">
                    <a16:creationId xmlns:a16="http://schemas.microsoft.com/office/drawing/2014/main" id="{DBCF1807-DDD3-403B-B9F8-FE7C77362F3B}"/>
                  </a:ext>
                </a:extLst>
              </p:cNvPr>
              <p:cNvPicPr>
                <a:picLocks noGrp="1" noRot="1" noChangeAspect="1" noMove="1" noResize="1" noEditPoints="1" noAdjustHandles="1" noChangeArrowheads="1" noChangeShapeType="1"/>
              </p:cNvPicPr>
              <p:nvPr/>
            </p:nvPicPr>
            <p:blipFill>
              <a:blip r:embed="rId10"/>
              <a:stretch>
                <a:fillRect/>
              </a:stretch>
            </p:blipFill>
            <p:spPr>
              <a:xfrm>
                <a:off x="8128001" y="4572000"/>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5C261B2A-C6BE-4E18-AE9E-AEA96EFE3E24}"/>
                  </a:ext>
                </a:extLst>
              </p:cNvPr>
              <p:cNvGraphicFramePr>
                <a:graphicFrameLocks noChangeAspect="1"/>
              </p:cNvGraphicFramePr>
              <p:nvPr/>
            </p:nvGraphicFramePr>
            <p:xfrm>
              <a:off x="4064001" y="4572000"/>
              <a:ext cx="4064000" cy="2286000"/>
            </p:xfrm>
            <a:graphic>
              <a:graphicData uri="http://schemas.microsoft.com/office/powerpoint/2016/slidezoom">
                <pslz:sldZm>
                  <pslz:sldZmObj sldId="265" cId="1837956941">
                    <pslz:zmPr id="{E5EABDFF-7A81-4D58-A15D-3DE134F548FE}" returnToParent="0" transitionDur="1000">
                      <p166:blipFill xmlns:p166="http://schemas.microsoft.com/office/powerpoint/2016/6/main">
                        <a:blip r:embed="rId11"/>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3" name="Slide Zoom 12">
                <a:hlinkClick r:id="rId12" action="ppaction://hlinksldjump"/>
                <a:extLst>
                  <a:ext uri="{FF2B5EF4-FFF2-40B4-BE49-F238E27FC236}">
                    <a16:creationId xmlns:a16="http://schemas.microsoft.com/office/drawing/2014/main" id="{5C261B2A-C6BE-4E18-AE9E-AEA96EFE3E24}"/>
                  </a:ext>
                </a:extLst>
              </p:cNvPr>
              <p:cNvPicPr>
                <a:picLocks noGrp="1" noRot="1" noChangeAspect="1" noMove="1" noResize="1" noEditPoints="1" noAdjustHandles="1" noChangeArrowheads="1" noChangeShapeType="1"/>
              </p:cNvPicPr>
              <p:nvPr/>
            </p:nvPicPr>
            <p:blipFill>
              <a:blip r:embed="rId13"/>
              <a:stretch>
                <a:fillRect/>
              </a:stretch>
            </p:blipFill>
            <p:spPr>
              <a:xfrm>
                <a:off x="4064001" y="4572000"/>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9D1A593F-6220-40A6-AFD5-2A8CB405E34B}"/>
                  </a:ext>
                </a:extLst>
              </p:cNvPr>
              <p:cNvGraphicFramePr>
                <a:graphicFrameLocks noChangeAspect="1"/>
              </p:cNvGraphicFramePr>
              <p:nvPr/>
            </p:nvGraphicFramePr>
            <p:xfrm>
              <a:off x="1583" y="4571057"/>
              <a:ext cx="4064000" cy="2286000"/>
            </p:xfrm>
            <a:graphic>
              <a:graphicData uri="http://schemas.microsoft.com/office/powerpoint/2016/slidezoom">
                <pslz:sldZm>
                  <pslz:sldZmObj sldId="262" cId="1391744611">
                    <pslz:zmPr id="{04E9E286-C30B-4A0D-B530-1E6557BC1601}" returnToParent="0" transitionDur="1000">
                      <p166:blipFill xmlns:p166="http://schemas.microsoft.com/office/powerpoint/2016/6/main">
                        <a:blip r:embed="rId14"/>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5" name="Slide Zoom 14">
                <a:hlinkClick r:id="rId15" action="ppaction://hlinksldjump"/>
                <a:extLst>
                  <a:ext uri="{FF2B5EF4-FFF2-40B4-BE49-F238E27FC236}">
                    <a16:creationId xmlns:a16="http://schemas.microsoft.com/office/drawing/2014/main" id="{9D1A593F-6220-40A6-AFD5-2A8CB405E34B}"/>
                  </a:ext>
                </a:extLst>
              </p:cNvPr>
              <p:cNvPicPr>
                <a:picLocks noGrp="1" noRot="1" noChangeAspect="1" noMove="1" noResize="1" noEditPoints="1" noAdjustHandles="1" noChangeArrowheads="1" noChangeShapeType="1"/>
              </p:cNvPicPr>
              <p:nvPr/>
            </p:nvPicPr>
            <p:blipFill>
              <a:blip r:embed="rId16"/>
              <a:stretch>
                <a:fillRect/>
              </a:stretch>
            </p:blipFill>
            <p:spPr>
              <a:xfrm>
                <a:off x="1583" y="4571057"/>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B8D65965-03D1-4553-A8DD-4E362B80C2E4}"/>
                  </a:ext>
                </a:extLst>
              </p:cNvPr>
              <p:cNvGraphicFramePr>
                <a:graphicFrameLocks noChangeAspect="1"/>
              </p:cNvGraphicFramePr>
              <p:nvPr/>
            </p:nvGraphicFramePr>
            <p:xfrm>
              <a:off x="8129848" y="2280342"/>
              <a:ext cx="4064000" cy="2286000"/>
            </p:xfrm>
            <a:graphic>
              <a:graphicData uri="http://schemas.microsoft.com/office/powerpoint/2016/slidezoom">
                <pslz:sldZm>
                  <pslz:sldZmObj sldId="263" cId="960876990">
                    <pslz:zmPr id="{B8B0EB6B-A9CE-4265-AC4F-BA3E40BD9E28}" returnToParent="0" transitionDur="1000">
                      <p166:blipFill xmlns:p166="http://schemas.microsoft.com/office/powerpoint/2016/6/main">
                        <a:blip r:embed="rId17"/>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7" name="Slide Zoom 16">
                <a:hlinkClick r:id="rId18" action="ppaction://hlinksldjump"/>
                <a:extLst>
                  <a:ext uri="{FF2B5EF4-FFF2-40B4-BE49-F238E27FC236}">
                    <a16:creationId xmlns:a16="http://schemas.microsoft.com/office/drawing/2014/main" id="{B8D65965-03D1-4553-A8DD-4E362B80C2E4}"/>
                  </a:ext>
                </a:extLst>
              </p:cNvPr>
              <p:cNvPicPr>
                <a:picLocks noGrp="1" noRot="1" noChangeAspect="1" noMove="1" noResize="1" noEditPoints="1" noAdjustHandles="1" noChangeArrowheads="1" noChangeShapeType="1"/>
              </p:cNvPicPr>
              <p:nvPr/>
            </p:nvPicPr>
            <p:blipFill>
              <a:blip r:embed="rId19"/>
              <a:stretch>
                <a:fillRect/>
              </a:stretch>
            </p:blipFill>
            <p:spPr>
              <a:xfrm>
                <a:off x="8129848" y="2280342"/>
                <a:ext cx="4064000" cy="2286000"/>
              </a:xfrm>
              <a:prstGeom prst="rect">
                <a:avLst/>
              </a:prstGeom>
              <a:ln w="3175">
                <a:solidFill>
                  <a:prstClr val="ltGray"/>
                </a:solidFill>
              </a:ln>
            </p:spPr>
          </p:pic>
        </mc:Fallback>
      </mc:AlternateContent>
    </p:spTree>
    <p:extLst>
      <p:ext uri="{BB962C8B-B14F-4D97-AF65-F5344CB8AC3E}">
        <p14:creationId xmlns:p14="http://schemas.microsoft.com/office/powerpoint/2010/main" val="982275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12C7-4F97-4D2D-9EB2-A1D89DA427FA}"/>
              </a:ext>
            </a:extLst>
          </p:cNvPr>
          <p:cNvSpPr>
            <a:spLocks noGrp="1"/>
          </p:cNvSpPr>
          <p:nvPr>
            <p:ph type="title"/>
          </p:nvPr>
        </p:nvSpPr>
        <p:spPr/>
        <p:txBody>
          <a:bodyPr/>
          <a:lstStyle/>
          <a:p>
            <a:r>
              <a:rPr lang="en-US" b="1" dirty="0">
                <a:solidFill>
                  <a:srgbClr val="F1C232"/>
                </a:solidFill>
              </a:rPr>
              <a:t>5. Adaptability</a:t>
            </a:r>
          </a:p>
        </p:txBody>
      </p:sp>
      <p:sp>
        <p:nvSpPr>
          <p:cNvPr id="3" name="Content Placeholder 2">
            <a:extLst>
              <a:ext uri="{FF2B5EF4-FFF2-40B4-BE49-F238E27FC236}">
                <a16:creationId xmlns:a16="http://schemas.microsoft.com/office/drawing/2014/main" id="{372C9D29-035F-4A97-9E5B-5A23CB9CF633}"/>
              </a:ext>
            </a:extLst>
          </p:cNvPr>
          <p:cNvSpPr>
            <a:spLocks noGrp="1"/>
          </p:cNvSpPr>
          <p:nvPr>
            <p:ph type="body" idx="1"/>
          </p:nvPr>
        </p:nvSpPr>
        <p:spPr/>
        <p:txBody>
          <a:bodyPr>
            <a:normAutofit/>
          </a:bodyPr>
          <a:lstStyle/>
          <a:p>
            <a:endParaRPr lang="en-US" dirty="0">
              <a:solidFill>
                <a:schemeClr val="bg1"/>
              </a:solidFill>
            </a:endParaRPr>
          </a:p>
        </p:txBody>
      </p:sp>
    </p:spTree>
    <p:extLst>
      <p:ext uri="{BB962C8B-B14F-4D97-AF65-F5344CB8AC3E}">
        <p14:creationId xmlns:p14="http://schemas.microsoft.com/office/powerpoint/2010/main" val="1837956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0698-C8B4-44D1-AD90-EB56E658F794}"/>
              </a:ext>
            </a:extLst>
          </p:cNvPr>
          <p:cNvSpPr>
            <a:spLocks noGrp="1"/>
          </p:cNvSpPr>
          <p:nvPr>
            <p:ph type="title"/>
          </p:nvPr>
        </p:nvSpPr>
        <p:spPr/>
        <p:txBody>
          <a:bodyPr/>
          <a:lstStyle/>
          <a:p>
            <a:r>
              <a:rPr lang="en-US" b="1" dirty="0">
                <a:solidFill>
                  <a:srgbClr val="F1C232"/>
                </a:solidFill>
              </a:rPr>
              <a:t>Adaptability</a:t>
            </a:r>
          </a:p>
        </p:txBody>
      </p:sp>
      <p:sp>
        <p:nvSpPr>
          <p:cNvPr id="3" name="Content Placeholder 2">
            <a:extLst>
              <a:ext uri="{FF2B5EF4-FFF2-40B4-BE49-F238E27FC236}">
                <a16:creationId xmlns:a16="http://schemas.microsoft.com/office/drawing/2014/main" id="{3576E551-89F2-46B1-AD8F-34B37E8393B7}"/>
              </a:ext>
            </a:extLst>
          </p:cNvPr>
          <p:cNvSpPr>
            <a:spLocks noGrp="1"/>
          </p:cNvSpPr>
          <p:nvPr>
            <p:ph idx="1"/>
          </p:nvPr>
        </p:nvSpPr>
        <p:spPr/>
        <p:txBody>
          <a:bodyPr/>
          <a:lstStyle/>
          <a:p>
            <a:r>
              <a:rPr lang="en-US" dirty="0">
                <a:solidFill>
                  <a:schemeClr val="bg1"/>
                </a:solidFill>
              </a:rPr>
              <a:t>Adaptable based on the audience you are presenting to</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DDECAB88-67D2-423C-8987-8FBB9908877D}"/>
                  </a:ext>
                </a:extLst>
              </p:cNvPr>
              <p:cNvGraphicFramePr>
                <a:graphicFrameLocks noChangeAspect="1"/>
              </p:cNvGraphicFramePr>
              <p:nvPr>
                <p:extLst>
                  <p:ext uri="{D42A27DB-BD31-4B8C-83A1-F6EECF244321}">
                    <p14:modId xmlns:p14="http://schemas.microsoft.com/office/powerpoint/2010/main" val="342041023"/>
                  </p:ext>
                </p:extLst>
              </p:nvPr>
            </p:nvGraphicFramePr>
            <p:xfrm>
              <a:off x="2419497" y="2442678"/>
              <a:ext cx="6878616" cy="3869222"/>
            </p:xfrm>
            <a:graphic>
              <a:graphicData uri="http://schemas.microsoft.com/office/powerpoint/2016/slidezoom">
                <pslz:sldZm>
                  <pslz:sldZmObj sldId="311" cId="0">
                    <pslz:zmPr id="{DABFEC82-294C-4DE8-9A8B-66A3B9BD5764}" returnToParent="0" transitionDur="1000">
                      <p166:blipFill xmlns:p166="http://schemas.microsoft.com/office/powerpoint/2016/6/main">
                        <a:blip r:embed="rId3"/>
                        <a:stretch>
                          <a:fillRect/>
                        </a:stretch>
                      </p166:blipFill>
                      <p166:spPr xmlns:p166="http://schemas.microsoft.com/office/powerpoint/2016/6/main">
                        <a:xfrm>
                          <a:off x="0" y="0"/>
                          <a:ext cx="6878616" cy="3869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DDECAB88-67D2-423C-8987-8FBB9908877D}"/>
                  </a:ext>
                </a:extLst>
              </p:cNvPr>
              <p:cNvPicPr>
                <a:picLocks noGrp="1" noRot="1" noChangeAspect="1" noMove="1" noResize="1" noEditPoints="1" noAdjustHandles="1" noChangeArrowheads="1" noChangeShapeType="1"/>
              </p:cNvPicPr>
              <p:nvPr/>
            </p:nvPicPr>
            <p:blipFill>
              <a:blip r:embed="rId5"/>
              <a:stretch>
                <a:fillRect/>
              </a:stretch>
            </p:blipFill>
            <p:spPr>
              <a:xfrm>
                <a:off x="2419497" y="2442678"/>
                <a:ext cx="6878616" cy="3869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Fallback>
      </mc:AlternateContent>
    </p:spTree>
    <p:extLst>
      <p:ext uri="{BB962C8B-B14F-4D97-AF65-F5344CB8AC3E}">
        <p14:creationId xmlns:p14="http://schemas.microsoft.com/office/powerpoint/2010/main" val="211701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8"/>
          <p:cNvSpPr txBox="1">
            <a:spLocks noGrp="1"/>
          </p:cNvSpPr>
          <p:nvPr>
            <p:ph type="title"/>
          </p:nvPr>
        </p:nvSpPr>
        <p:spPr>
          <a:xfrm>
            <a:off x="415600" y="377933"/>
            <a:ext cx="11360800" cy="763600"/>
          </a:xfrm>
          <a:prstGeom prst="rect">
            <a:avLst/>
          </a:prstGeom>
        </p:spPr>
        <p:txBody>
          <a:bodyPr spcFirstLastPara="1" vert="horz" wrap="square" lIns="121900" tIns="121900" rIns="121900" bIns="121900" rtlCol="0" anchor="t" anchorCtr="0">
            <a:noAutofit/>
          </a:bodyPr>
          <a:lstStyle/>
          <a:p>
            <a:r>
              <a:rPr lang="en" sz="4667" b="1" dirty="0">
                <a:solidFill>
                  <a:srgbClr val="F1C232"/>
                </a:solidFill>
                <a:ea typeface="Comfortaa"/>
                <a:cs typeface="Comfortaa"/>
                <a:sym typeface="Comfortaa"/>
              </a:rPr>
              <a:t>Teach to different levels</a:t>
            </a:r>
            <a:endParaRPr sz="4667" b="1" dirty="0">
              <a:solidFill>
                <a:srgbClr val="F1C232"/>
              </a:solidFill>
              <a:ea typeface="Comfortaa"/>
              <a:cs typeface="Comfortaa"/>
              <a:sym typeface="Comfortaa"/>
            </a:endParaRPr>
          </a:p>
        </p:txBody>
      </p:sp>
      <p:graphicFrame>
        <p:nvGraphicFramePr>
          <p:cNvPr id="2" name="Table 2">
            <a:extLst>
              <a:ext uri="{FF2B5EF4-FFF2-40B4-BE49-F238E27FC236}">
                <a16:creationId xmlns:a16="http://schemas.microsoft.com/office/drawing/2014/main" id="{E7B82E91-0800-4837-9ECF-FD19E6C88E15}"/>
              </a:ext>
            </a:extLst>
          </p:cNvPr>
          <p:cNvGraphicFramePr>
            <a:graphicFrameLocks noGrp="1"/>
          </p:cNvGraphicFramePr>
          <p:nvPr>
            <p:extLst>
              <p:ext uri="{D42A27DB-BD31-4B8C-83A1-F6EECF244321}">
                <p14:modId xmlns:p14="http://schemas.microsoft.com/office/powerpoint/2010/main" val="2563632908"/>
              </p:ext>
            </p:extLst>
          </p:nvPr>
        </p:nvGraphicFramePr>
        <p:xfrm>
          <a:off x="831199" y="1685437"/>
          <a:ext cx="10529602" cy="2136765"/>
        </p:xfrm>
        <a:graphic>
          <a:graphicData uri="http://schemas.openxmlformats.org/drawingml/2006/table">
            <a:tbl>
              <a:tblPr firstRow="1" bandRow="1">
                <a:tableStyleId>{5C22544A-7EE6-4342-B048-85BDC9FD1C3A}</a:tableStyleId>
              </a:tblPr>
              <a:tblGrid>
                <a:gridCol w="1737340">
                  <a:extLst>
                    <a:ext uri="{9D8B030D-6E8A-4147-A177-3AD203B41FA5}">
                      <a16:colId xmlns:a16="http://schemas.microsoft.com/office/drawing/2014/main" val="986760727"/>
                    </a:ext>
                  </a:extLst>
                </a:gridCol>
                <a:gridCol w="4396131">
                  <a:extLst>
                    <a:ext uri="{9D8B030D-6E8A-4147-A177-3AD203B41FA5}">
                      <a16:colId xmlns:a16="http://schemas.microsoft.com/office/drawing/2014/main" val="86751216"/>
                    </a:ext>
                  </a:extLst>
                </a:gridCol>
                <a:gridCol w="4396131">
                  <a:extLst>
                    <a:ext uri="{9D8B030D-6E8A-4147-A177-3AD203B41FA5}">
                      <a16:colId xmlns:a16="http://schemas.microsoft.com/office/drawing/2014/main" val="1936869201"/>
                    </a:ext>
                  </a:extLst>
                </a:gridCol>
              </a:tblGrid>
              <a:tr h="435011">
                <a:tc>
                  <a:txBody>
                    <a:bodyPr/>
                    <a:lstStyle/>
                    <a:p>
                      <a:r>
                        <a:rPr lang="en-US" sz="1900" dirty="0"/>
                        <a:t>Training</a:t>
                      </a:r>
                    </a:p>
                  </a:txBody>
                  <a:tcPr marL="95737" marR="95737" marT="47869" marB="47869" anchor="ctr"/>
                </a:tc>
                <a:tc>
                  <a:txBody>
                    <a:bodyPr/>
                    <a:lstStyle/>
                    <a:p>
                      <a:r>
                        <a:rPr lang="en-US" sz="1900" dirty="0"/>
                        <a:t>Morning Report</a:t>
                      </a:r>
                    </a:p>
                  </a:txBody>
                  <a:tcPr marL="95737" marR="95737" marT="47869" marB="47869" anchor="ctr"/>
                </a:tc>
                <a:tc>
                  <a:txBody>
                    <a:bodyPr/>
                    <a:lstStyle/>
                    <a:p>
                      <a:r>
                        <a:rPr lang="en-US" sz="1900" dirty="0"/>
                        <a:t>Chalk Talk</a:t>
                      </a:r>
                    </a:p>
                  </a:txBody>
                  <a:tcPr marL="95737" marR="95737" marT="47869" marB="47869" anchor="ctr"/>
                </a:tc>
                <a:extLst>
                  <a:ext uri="{0D108BD9-81ED-4DB2-BD59-A6C34878D82A}">
                    <a16:rowId xmlns:a16="http://schemas.microsoft.com/office/drawing/2014/main" val="2678627555"/>
                  </a:ext>
                </a:extLst>
              </a:tr>
              <a:tr h="396721">
                <a:tc>
                  <a:txBody>
                    <a:bodyPr/>
                    <a:lstStyle/>
                    <a:p>
                      <a:r>
                        <a:rPr lang="en-US" sz="1900" dirty="0"/>
                        <a:t>MS3</a:t>
                      </a:r>
                    </a:p>
                  </a:txBody>
                  <a:tcPr marL="95737" marR="95737" marT="47869" marB="47869" anchor="ctr"/>
                </a:tc>
                <a:tc>
                  <a:txBody>
                    <a:bodyPr/>
                    <a:lstStyle/>
                    <a:p>
                      <a:r>
                        <a:rPr lang="en-US" sz="1900" dirty="0"/>
                        <a:t>Obtain history/physical findings</a:t>
                      </a:r>
                    </a:p>
                  </a:txBody>
                  <a:tcPr marL="95737" marR="95737" marT="47869" marB="47869" anchor="ctr"/>
                </a:tc>
                <a:tc>
                  <a:txBody>
                    <a:bodyPr/>
                    <a:lstStyle/>
                    <a:p>
                      <a:r>
                        <a:rPr lang="en-US" sz="1900" dirty="0"/>
                        <a:t>Key findings</a:t>
                      </a:r>
                    </a:p>
                  </a:txBody>
                  <a:tcPr marL="95737" marR="95737" marT="47869" marB="47869" anchor="ctr"/>
                </a:tc>
                <a:extLst>
                  <a:ext uri="{0D108BD9-81ED-4DB2-BD59-A6C34878D82A}">
                    <a16:rowId xmlns:a16="http://schemas.microsoft.com/office/drawing/2014/main" val="3550495467"/>
                  </a:ext>
                </a:extLst>
              </a:tr>
              <a:tr h="435011">
                <a:tc>
                  <a:txBody>
                    <a:bodyPr/>
                    <a:lstStyle/>
                    <a:p>
                      <a:r>
                        <a:rPr lang="en-US" sz="1900" dirty="0"/>
                        <a:t>MS4/PGY1</a:t>
                      </a:r>
                    </a:p>
                  </a:txBody>
                  <a:tcPr marL="95737" marR="95737" marT="47869" marB="47869" anchor="ctr"/>
                </a:tc>
                <a:tc>
                  <a:txBody>
                    <a:bodyPr/>
                    <a:lstStyle/>
                    <a:p>
                      <a:r>
                        <a:rPr lang="en-US" sz="1900" dirty="0"/>
                        <a:t>Differential diagnosis</a:t>
                      </a:r>
                    </a:p>
                  </a:txBody>
                  <a:tcPr marL="95737" marR="95737" marT="47869" marB="47869" anchor="ctr"/>
                </a:tc>
                <a:tc>
                  <a:txBody>
                    <a:bodyPr/>
                    <a:lstStyle/>
                    <a:p>
                      <a:r>
                        <a:rPr lang="en-US" sz="1900" dirty="0"/>
                        <a:t>Initial framework</a:t>
                      </a:r>
                    </a:p>
                  </a:txBody>
                  <a:tcPr marL="95737" marR="95737" marT="47869" marB="47869" anchor="ctr"/>
                </a:tc>
                <a:extLst>
                  <a:ext uri="{0D108BD9-81ED-4DB2-BD59-A6C34878D82A}">
                    <a16:rowId xmlns:a16="http://schemas.microsoft.com/office/drawing/2014/main" val="2723686884"/>
                  </a:ext>
                </a:extLst>
              </a:tr>
              <a:tr h="435011">
                <a:tc>
                  <a:txBody>
                    <a:bodyPr/>
                    <a:lstStyle/>
                    <a:p>
                      <a:r>
                        <a:rPr lang="en-US" sz="1900" dirty="0"/>
                        <a:t>PGY2-4</a:t>
                      </a:r>
                    </a:p>
                  </a:txBody>
                  <a:tcPr marL="95737" marR="95737" marT="47869" marB="47869" anchor="ctr"/>
                </a:tc>
                <a:tc>
                  <a:txBody>
                    <a:bodyPr/>
                    <a:lstStyle/>
                    <a:p>
                      <a:r>
                        <a:rPr lang="en-US" sz="1900" dirty="0"/>
                        <a:t>Work-up/Management</a:t>
                      </a:r>
                    </a:p>
                  </a:txBody>
                  <a:tcPr marL="95737" marR="95737" marT="47869" marB="47869" anchor="ctr"/>
                </a:tc>
                <a:tc>
                  <a:txBody>
                    <a:bodyPr/>
                    <a:lstStyle/>
                    <a:p>
                      <a:r>
                        <a:rPr lang="en-US" sz="1900" dirty="0"/>
                        <a:t>Work-up/Management</a:t>
                      </a:r>
                    </a:p>
                  </a:txBody>
                  <a:tcPr marL="95737" marR="95737" marT="47869" marB="47869" anchor="ctr"/>
                </a:tc>
                <a:extLst>
                  <a:ext uri="{0D108BD9-81ED-4DB2-BD59-A6C34878D82A}">
                    <a16:rowId xmlns:a16="http://schemas.microsoft.com/office/drawing/2014/main" val="3029946133"/>
                  </a:ext>
                </a:extLst>
              </a:tr>
              <a:tr h="435011">
                <a:tc>
                  <a:txBody>
                    <a:bodyPr/>
                    <a:lstStyle/>
                    <a:p>
                      <a:r>
                        <a:rPr lang="en-US" sz="1900" dirty="0"/>
                        <a:t>Attending</a:t>
                      </a:r>
                    </a:p>
                  </a:txBody>
                  <a:tcPr marL="95737" marR="95737" marT="47869" marB="47869" anchor="ctr"/>
                </a:tc>
                <a:tc>
                  <a:txBody>
                    <a:bodyPr/>
                    <a:lstStyle/>
                    <a:p>
                      <a:r>
                        <a:rPr lang="en-US" sz="1900" dirty="0"/>
                        <a:t>Pearls/Experience</a:t>
                      </a:r>
                    </a:p>
                  </a:txBody>
                  <a:tcPr marL="95737" marR="95737" marT="47869" marB="47869" anchor="ctr"/>
                </a:tc>
                <a:tc>
                  <a:txBody>
                    <a:bodyPr/>
                    <a:lstStyle/>
                    <a:p>
                      <a:r>
                        <a:rPr lang="en-US" sz="1900" dirty="0"/>
                        <a:t>Finer points</a:t>
                      </a:r>
                    </a:p>
                  </a:txBody>
                  <a:tcPr marL="95737" marR="95737" marT="47869" marB="47869" anchor="ctr"/>
                </a:tc>
                <a:extLst>
                  <a:ext uri="{0D108BD9-81ED-4DB2-BD59-A6C34878D82A}">
                    <a16:rowId xmlns:a16="http://schemas.microsoft.com/office/drawing/2014/main" val="224766996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12C7-4F97-4D2D-9EB2-A1D89DA427FA}"/>
              </a:ext>
            </a:extLst>
          </p:cNvPr>
          <p:cNvSpPr>
            <a:spLocks noGrp="1"/>
          </p:cNvSpPr>
          <p:nvPr>
            <p:ph type="title"/>
          </p:nvPr>
        </p:nvSpPr>
        <p:spPr/>
        <p:txBody>
          <a:bodyPr/>
          <a:lstStyle/>
          <a:p>
            <a:r>
              <a:rPr lang="en-US" b="1" dirty="0">
                <a:solidFill>
                  <a:srgbClr val="F1C232"/>
                </a:solidFill>
              </a:rPr>
              <a:t>Overview</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4C931600-58E0-4504-A51E-6269329D56DA}"/>
                  </a:ext>
                </a:extLst>
              </p:cNvPr>
              <p:cNvGraphicFramePr>
                <a:graphicFrameLocks noChangeAspect="1"/>
              </p:cNvGraphicFramePr>
              <p:nvPr/>
            </p:nvGraphicFramePr>
            <p:xfrm>
              <a:off x="1583" y="2284114"/>
              <a:ext cx="4064000" cy="2286000"/>
            </p:xfrm>
            <a:graphic>
              <a:graphicData uri="http://schemas.microsoft.com/office/powerpoint/2016/slidezoom">
                <pslz:sldZm>
                  <pslz:sldZmObj sldId="260" cId="3247909410">
                    <pslz:zmPr id="{30AF51BD-F513-404D-B46B-F9F31B622076}" returnToParent="0" transitionDur="1000">
                      <p166:blipFill xmlns:p166="http://schemas.microsoft.com/office/powerpoint/2016/6/main">
                        <a:blip r:embed="rId2"/>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7" name="Slide Zoom 6">
                <a:hlinkClick r:id="rId3" action="ppaction://hlinksldjump"/>
                <a:extLst>
                  <a:ext uri="{FF2B5EF4-FFF2-40B4-BE49-F238E27FC236}">
                    <a16:creationId xmlns:a16="http://schemas.microsoft.com/office/drawing/2014/main" id="{4C931600-58E0-4504-A51E-6269329D56DA}"/>
                  </a:ext>
                </a:extLst>
              </p:cNvPr>
              <p:cNvPicPr>
                <a:picLocks noGrp="1" noRot="1" noChangeAspect="1" noMove="1" noResize="1" noEditPoints="1" noAdjustHandles="1" noChangeArrowheads="1" noChangeShapeType="1"/>
              </p:cNvPicPr>
              <p:nvPr/>
            </p:nvPicPr>
            <p:blipFill>
              <a:blip r:embed="rId4"/>
              <a:stretch>
                <a:fillRect/>
              </a:stretch>
            </p:blipFill>
            <p:spPr>
              <a:xfrm>
                <a:off x="1583" y="2284114"/>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39BC1053-BE84-49D5-AE6F-3234636C2E10}"/>
                  </a:ext>
                </a:extLst>
              </p:cNvPr>
              <p:cNvGraphicFramePr>
                <a:graphicFrameLocks noChangeAspect="1"/>
              </p:cNvGraphicFramePr>
              <p:nvPr/>
            </p:nvGraphicFramePr>
            <p:xfrm>
              <a:off x="4064001" y="2283171"/>
              <a:ext cx="4064000" cy="2286000"/>
            </p:xfrm>
            <a:graphic>
              <a:graphicData uri="http://schemas.microsoft.com/office/powerpoint/2016/slidezoom">
                <pslz:sldZm>
                  <pslz:sldZmObj sldId="261" cId="628783550">
                    <pslz:zmPr id="{FFDFF298-7322-4EED-9775-27FF2375B338}" returnToParent="0" transitionDur="1000">
                      <p166:blipFill xmlns:p166="http://schemas.microsoft.com/office/powerpoint/2016/6/main">
                        <a:blip r:embed="rId5"/>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9" name="Slide Zoom 8">
                <a:hlinkClick r:id="rId6" action="ppaction://hlinksldjump"/>
                <a:extLst>
                  <a:ext uri="{FF2B5EF4-FFF2-40B4-BE49-F238E27FC236}">
                    <a16:creationId xmlns:a16="http://schemas.microsoft.com/office/drawing/2014/main" id="{39BC1053-BE84-49D5-AE6F-3234636C2E10}"/>
                  </a:ext>
                </a:extLst>
              </p:cNvPr>
              <p:cNvPicPr>
                <a:picLocks noGrp="1" noRot="1" noChangeAspect="1" noMove="1" noResize="1" noEditPoints="1" noAdjustHandles="1" noChangeArrowheads="1" noChangeShapeType="1"/>
              </p:cNvPicPr>
              <p:nvPr/>
            </p:nvPicPr>
            <p:blipFill>
              <a:blip r:embed="rId7"/>
              <a:stretch>
                <a:fillRect/>
              </a:stretch>
            </p:blipFill>
            <p:spPr>
              <a:xfrm>
                <a:off x="4064001" y="2283171"/>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DBCF1807-DDD3-403B-B9F8-FE7C77362F3B}"/>
                  </a:ext>
                </a:extLst>
              </p:cNvPr>
              <p:cNvGraphicFramePr>
                <a:graphicFrameLocks noChangeAspect="1"/>
              </p:cNvGraphicFramePr>
              <p:nvPr/>
            </p:nvGraphicFramePr>
            <p:xfrm>
              <a:off x="8128001" y="4572000"/>
              <a:ext cx="4064000" cy="2286000"/>
            </p:xfrm>
            <a:graphic>
              <a:graphicData uri="http://schemas.microsoft.com/office/powerpoint/2016/slidezoom">
                <pslz:sldZm>
                  <pslz:sldZmObj sldId="266" cId="1554285578">
                    <pslz:zmPr id="{A7752DE4-6B28-42ED-A9DD-9CE3D14EC757}" returnToParent="0" transitionDur="1000">
                      <p166:blipFill xmlns:p166="http://schemas.microsoft.com/office/powerpoint/2016/6/main">
                        <a:blip r:embed="rId8"/>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1" name="Slide Zoom 10">
                <a:hlinkClick r:id="rId9" action="ppaction://hlinksldjump"/>
                <a:extLst>
                  <a:ext uri="{FF2B5EF4-FFF2-40B4-BE49-F238E27FC236}">
                    <a16:creationId xmlns:a16="http://schemas.microsoft.com/office/drawing/2014/main" id="{DBCF1807-DDD3-403B-B9F8-FE7C77362F3B}"/>
                  </a:ext>
                </a:extLst>
              </p:cNvPr>
              <p:cNvPicPr>
                <a:picLocks noGrp="1" noRot="1" noChangeAspect="1" noMove="1" noResize="1" noEditPoints="1" noAdjustHandles="1" noChangeArrowheads="1" noChangeShapeType="1"/>
              </p:cNvPicPr>
              <p:nvPr/>
            </p:nvPicPr>
            <p:blipFill>
              <a:blip r:embed="rId10"/>
              <a:stretch>
                <a:fillRect/>
              </a:stretch>
            </p:blipFill>
            <p:spPr>
              <a:xfrm>
                <a:off x="8128001" y="4572000"/>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5C261B2A-C6BE-4E18-AE9E-AEA96EFE3E24}"/>
                  </a:ext>
                </a:extLst>
              </p:cNvPr>
              <p:cNvGraphicFramePr>
                <a:graphicFrameLocks noChangeAspect="1"/>
              </p:cNvGraphicFramePr>
              <p:nvPr/>
            </p:nvGraphicFramePr>
            <p:xfrm>
              <a:off x="4064001" y="4572000"/>
              <a:ext cx="4064000" cy="2286000"/>
            </p:xfrm>
            <a:graphic>
              <a:graphicData uri="http://schemas.microsoft.com/office/powerpoint/2016/slidezoom">
                <pslz:sldZm>
                  <pslz:sldZmObj sldId="265" cId="1837956941">
                    <pslz:zmPr id="{E5EABDFF-7A81-4D58-A15D-3DE134F548FE}" returnToParent="0" transitionDur="1000">
                      <p166:blipFill xmlns:p166="http://schemas.microsoft.com/office/powerpoint/2016/6/main">
                        <a:blip r:embed="rId11"/>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3" name="Slide Zoom 12">
                <a:hlinkClick r:id="rId12" action="ppaction://hlinksldjump"/>
                <a:extLst>
                  <a:ext uri="{FF2B5EF4-FFF2-40B4-BE49-F238E27FC236}">
                    <a16:creationId xmlns:a16="http://schemas.microsoft.com/office/drawing/2014/main" id="{5C261B2A-C6BE-4E18-AE9E-AEA96EFE3E24}"/>
                  </a:ext>
                </a:extLst>
              </p:cNvPr>
              <p:cNvPicPr>
                <a:picLocks noGrp="1" noRot="1" noChangeAspect="1" noMove="1" noResize="1" noEditPoints="1" noAdjustHandles="1" noChangeArrowheads="1" noChangeShapeType="1"/>
              </p:cNvPicPr>
              <p:nvPr/>
            </p:nvPicPr>
            <p:blipFill>
              <a:blip r:embed="rId13"/>
              <a:stretch>
                <a:fillRect/>
              </a:stretch>
            </p:blipFill>
            <p:spPr>
              <a:xfrm>
                <a:off x="4064001" y="4572000"/>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9D1A593F-6220-40A6-AFD5-2A8CB405E34B}"/>
                  </a:ext>
                </a:extLst>
              </p:cNvPr>
              <p:cNvGraphicFramePr>
                <a:graphicFrameLocks noChangeAspect="1"/>
              </p:cNvGraphicFramePr>
              <p:nvPr/>
            </p:nvGraphicFramePr>
            <p:xfrm>
              <a:off x="1583" y="4571057"/>
              <a:ext cx="4064000" cy="2286000"/>
            </p:xfrm>
            <a:graphic>
              <a:graphicData uri="http://schemas.microsoft.com/office/powerpoint/2016/slidezoom">
                <pslz:sldZm>
                  <pslz:sldZmObj sldId="262" cId="1391744611">
                    <pslz:zmPr id="{04E9E286-C30B-4A0D-B530-1E6557BC1601}" returnToParent="0" transitionDur="1000">
                      <p166:blipFill xmlns:p166="http://schemas.microsoft.com/office/powerpoint/2016/6/main">
                        <a:blip r:embed="rId14"/>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5" name="Slide Zoom 14">
                <a:hlinkClick r:id="rId15" action="ppaction://hlinksldjump"/>
                <a:extLst>
                  <a:ext uri="{FF2B5EF4-FFF2-40B4-BE49-F238E27FC236}">
                    <a16:creationId xmlns:a16="http://schemas.microsoft.com/office/drawing/2014/main" id="{9D1A593F-6220-40A6-AFD5-2A8CB405E34B}"/>
                  </a:ext>
                </a:extLst>
              </p:cNvPr>
              <p:cNvPicPr>
                <a:picLocks noGrp="1" noRot="1" noChangeAspect="1" noMove="1" noResize="1" noEditPoints="1" noAdjustHandles="1" noChangeArrowheads="1" noChangeShapeType="1"/>
              </p:cNvPicPr>
              <p:nvPr/>
            </p:nvPicPr>
            <p:blipFill>
              <a:blip r:embed="rId16"/>
              <a:stretch>
                <a:fillRect/>
              </a:stretch>
            </p:blipFill>
            <p:spPr>
              <a:xfrm>
                <a:off x="1583" y="4571057"/>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B8D65965-03D1-4553-A8DD-4E362B80C2E4}"/>
                  </a:ext>
                </a:extLst>
              </p:cNvPr>
              <p:cNvGraphicFramePr>
                <a:graphicFrameLocks noChangeAspect="1"/>
              </p:cNvGraphicFramePr>
              <p:nvPr/>
            </p:nvGraphicFramePr>
            <p:xfrm>
              <a:off x="8129848" y="2280342"/>
              <a:ext cx="4064000" cy="2286000"/>
            </p:xfrm>
            <a:graphic>
              <a:graphicData uri="http://schemas.microsoft.com/office/powerpoint/2016/slidezoom">
                <pslz:sldZm>
                  <pslz:sldZmObj sldId="263" cId="960876990">
                    <pslz:zmPr id="{B8B0EB6B-A9CE-4265-AC4F-BA3E40BD9E28}" returnToParent="0" transitionDur="1000">
                      <p166:blipFill xmlns:p166="http://schemas.microsoft.com/office/powerpoint/2016/6/main">
                        <a:blip r:embed="rId17"/>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7" name="Slide Zoom 16">
                <a:hlinkClick r:id="rId18" action="ppaction://hlinksldjump"/>
                <a:extLst>
                  <a:ext uri="{FF2B5EF4-FFF2-40B4-BE49-F238E27FC236}">
                    <a16:creationId xmlns:a16="http://schemas.microsoft.com/office/drawing/2014/main" id="{B8D65965-03D1-4553-A8DD-4E362B80C2E4}"/>
                  </a:ext>
                </a:extLst>
              </p:cNvPr>
              <p:cNvPicPr>
                <a:picLocks noGrp="1" noRot="1" noChangeAspect="1" noMove="1" noResize="1" noEditPoints="1" noAdjustHandles="1" noChangeArrowheads="1" noChangeShapeType="1"/>
              </p:cNvPicPr>
              <p:nvPr/>
            </p:nvPicPr>
            <p:blipFill>
              <a:blip r:embed="rId19"/>
              <a:stretch>
                <a:fillRect/>
              </a:stretch>
            </p:blipFill>
            <p:spPr>
              <a:xfrm>
                <a:off x="8129848" y="2280342"/>
                <a:ext cx="4064000" cy="2286000"/>
              </a:xfrm>
              <a:prstGeom prst="rect">
                <a:avLst/>
              </a:prstGeom>
              <a:ln w="3175">
                <a:solidFill>
                  <a:prstClr val="ltGray"/>
                </a:solidFill>
              </a:ln>
            </p:spPr>
          </p:pic>
        </mc:Fallback>
      </mc:AlternateContent>
    </p:spTree>
    <p:extLst>
      <p:ext uri="{BB962C8B-B14F-4D97-AF65-F5344CB8AC3E}">
        <p14:creationId xmlns:p14="http://schemas.microsoft.com/office/powerpoint/2010/main" val="2880663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12C7-4F97-4D2D-9EB2-A1D89DA427FA}"/>
              </a:ext>
            </a:extLst>
          </p:cNvPr>
          <p:cNvSpPr>
            <a:spLocks noGrp="1"/>
          </p:cNvSpPr>
          <p:nvPr>
            <p:ph type="title"/>
          </p:nvPr>
        </p:nvSpPr>
        <p:spPr/>
        <p:txBody>
          <a:bodyPr/>
          <a:lstStyle/>
          <a:p>
            <a:r>
              <a:rPr lang="en-US" b="1" dirty="0">
                <a:solidFill>
                  <a:srgbClr val="F1C232"/>
                </a:solidFill>
              </a:rPr>
              <a:t>6. Completeness</a:t>
            </a:r>
          </a:p>
        </p:txBody>
      </p:sp>
      <p:sp>
        <p:nvSpPr>
          <p:cNvPr id="3" name="Content Placeholder 2">
            <a:extLst>
              <a:ext uri="{FF2B5EF4-FFF2-40B4-BE49-F238E27FC236}">
                <a16:creationId xmlns:a16="http://schemas.microsoft.com/office/drawing/2014/main" id="{372C9D29-035F-4A97-9E5B-5A23CB9CF633}"/>
              </a:ext>
            </a:extLst>
          </p:cNvPr>
          <p:cNvSpPr>
            <a:spLocks noGrp="1"/>
          </p:cNvSpPr>
          <p:nvPr>
            <p:ph type="body" idx="1"/>
          </p:nvPr>
        </p:nvSpPr>
        <p:spPr/>
        <p:txBody>
          <a:bodyPr>
            <a:normAutofit/>
          </a:bodyPr>
          <a:lstStyle/>
          <a:p>
            <a:endParaRPr lang="en-US" dirty="0">
              <a:solidFill>
                <a:srgbClr val="F1C232"/>
              </a:solidFill>
            </a:endParaRPr>
          </a:p>
        </p:txBody>
      </p:sp>
    </p:spTree>
    <p:extLst>
      <p:ext uri="{BB962C8B-B14F-4D97-AF65-F5344CB8AC3E}">
        <p14:creationId xmlns:p14="http://schemas.microsoft.com/office/powerpoint/2010/main" val="1554285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0698-C8B4-44D1-AD90-EB56E658F794}"/>
              </a:ext>
            </a:extLst>
          </p:cNvPr>
          <p:cNvSpPr>
            <a:spLocks noGrp="1"/>
          </p:cNvSpPr>
          <p:nvPr>
            <p:ph type="title"/>
          </p:nvPr>
        </p:nvSpPr>
        <p:spPr/>
        <p:txBody>
          <a:bodyPr/>
          <a:lstStyle/>
          <a:p>
            <a:r>
              <a:rPr lang="en-US" b="1" dirty="0">
                <a:solidFill>
                  <a:srgbClr val="F1C232"/>
                </a:solidFill>
              </a:rPr>
              <a:t>Completeness</a:t>
            </a:r>
          </a:p>
        </p:txBody>
      </p:sp>
      <p:sp>
        <p:nvSpPr>
          <p:cNvPr id="3" name="Content Placeholder 2">
            <a:extLst>
              <a:ext uri="{FF2B5EF4-FFF2-40B4-BE49-F238E27FC236}">
                <a16:creationId xmlns:a16="http://schemas.microsoft.com/office/drawing/2014/main" id="{3576E551-89F2-46B1-AD8F-34B37E8393B7}"/>
              </a:ext>
            </a:extLst>
          </p:cNvPr>
          <p:cNvSpPr>
            <a:spLocks noGrp="1"/>
          </p:cNvSpPr>
          <p:nvPr>
            <p:ph idx="1"/>
          </p:nvPr>
        </p:nvSpPr>
        <p:spPr/>
        <p:txBody>
          <a:bodyPr/>
          <a:lstStyle/>
          <a:p>
            <a:r>
              <a:rPr lang="en-US" dirty="0">
                <a:solidFill>
                  <a:schemeClr val="bg1"/>
                </a:solidFill>
              </a:rPr>
              <a:t>Should have a beginning and an end</a:t>
            </a:r>
          </a:p>
          <a:p>
            <a:pPr lvl="1">
              <a:buFont typeface="Calibri" panose="020F0502020204030204" pitchFamily="34" charset="0"/>
              <a:buChar char="­"/>
            </a:pPr>
            <a:r>
              <a:rPr lang="en-US" dirty="0">
                <a:solidFill>
                  <a:schemeClr val="bg1"/>
                </a:solidFill>
              </a:rPr>
              <a:t>Should start and end with learning objectives</a:t>
            </a:r>
          </a:p>
          <a:p>
            <a:r>
              <a:rPr lang="en-US" dirty="0">
                <a:solidFill>
                  <a:schemeClr val="bg1"/>
                </a:solidFill>
              </a:rPr>
              <a:t>Self reflection</a:t>
            </a:r>
          </a:p>
          <a:p>
            <a:pPr lvl="1">
              <a:buFont typeface="Calibri" panose="020F0502020204030204" pitchFamily="34" charset="0"/>
              <a:buChar char="­"/>
            </a:pPr>
            <a:r>
              <a:rPr lang="en-US" dirty="0">
                <a:solidFill>
                  <a:schemeClr val="bg1"/>
                </a:solidFill>
              </a:rPr>
              <a:t>What went well?</a:t>
            </a:r>
          </a:p>
          <a:p>
            <a:pPr lvl="1">
              <a:buFont typeface="Calibri" panose="020F0502020204030204" pitchFamily="34" charset="0"/>
              <a:buChar char="­"/>
            </a:pPr>
            <a:r>
              <a:rPr lang="en-US" dirty="0">
                <a:solidFill>
                  <a:schemeClr val="bg1"/>
                </a:solidFill>
              </a:rPr>
              <a:t>When was/wasn’t the audience engaged?</a:t>
            </a:r>
          </a:p>
          <a:p>
            <a:r>
              <a:rPr lang="en-US" dirty="0">
                <a:solidFill>
                  <a:schemeClr val="bg1"/>
                </a:solidFill>
              </a:rPr>
              <a:t>Feedback to improve</a:t>
            </a:r>
          </a:p>
        </p:txBody>
      </p:sp>
    </p:spTree>
    <p:extLst>
      <p:ext uri="{BB962C8B-B14F-4D97-AF65-F5344CB8AC3E}">
        <p14:creationId xmlns:p14="http://schemas.microsoft.com/office/powerpoint/2010/main" val="174351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12C7-4F97-4D2D-9EB2-A1D89DA427FA}"/>
              </a:ext>
            </a:extLst>
          </p:cNvPr>
          <p:cNvSpPr>
            <a:spLocks noGrp="1"/>
          </p:cNvSpPr>
          <p:nvPr>
            <p:ph type="title"/>
          </p:nvPr>
        </p:nvSpPr>
        <p:spPr/>
        <p:txBody>
          <a:bodyPr/>
          <a:lstStyle/>
          <a:p>
            <a:r>
              <a:rPr lang="en-US" b="1" dirty="0">
                <a:solidFill>
                  <a:srgbClr val="F1C232"/>
                </a:solidFill>
              </a:rPr>
              <a:t>Overview</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4C931600-58E0-4504-A51E-6269329D56DA}"/>
                  </a:ext>
                </a:extLst>
              </p:cNvPr>
              <p:cNvGraphicFramePr>
                <a:graphicFrameLocks noChangeAspect="1"/>
              </p:cNvGraphicFramePr>
              <p:nvPr>
                <p:extLst>
                  <p:ext uri="{D42A27DB-BD31-4B8C-83A1-F6EECF244321}">
                    <p14:modId xmlns:p14="http://schemas.microsoft.com/office/powerpoint/2010/main" val="3364761698"/>
                  </p:ext>
                </p:extLst>
              </p:nvPr>
            </p:nvGraphicFramePr>
            <p:xfrm>
              <a:off x="1583" y="2284114"/>
              <a:ext cx="4064000" cy="2286000"/>
            </p:xfrm>
            <a:graphic>
              <a:graphicData uri="http://schemas.microsoft.com/office/powerpoint/2016/slidezoom">
                <pslz:sldZm>
                  <pslz:sldZmObj sldId="260" cId="3247909410">
                    <pslz:zmPr id="{30AF51BD-F513-404D-B46B-F9F31B622076}" returnToParent="0" transitionDur="1000">
                      <p166:blipFill xmlns:p166="http://schemas.microsoft.com/office/powerpoint/2016/6/main">
                        <a:blip r:embed="rId3"/>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7" name="Slide Zoom 6">
                <a:hlinkClick r:id="rId4" action="ppaction://hlinksldjump"/>
                <a:extLst>
                  <a:ext uri="{FF2B5EF4-FFF2-40B4-BE49-F238E27FC236}">
                    <a16:creationId xmlns:a16="http://schemas.microsoft.com/office/drawing/2014/main" id="{4C931600-58E0-4504-A51E-6269329D56DA}"/>
                  </a:ext>
                </a:extLst>
              </p:cNvPr>
              <p:cNvPicPr>
                <a:picLocks noGrp="1" noRot="1" noChangeAspect="1" noMove="1" noResize="1" noEditPoints="1" noAdjustHandles="1" noChangeArrowheads="1" noChangeShapeType="1"/>
              </p:cNvPicPr>
              <p:nvPr/>
            </p:nvPicPr>
            <p:blipFill>
              <a:blip r:embed="rId5"/>
              <a:stretch>
                <a:fillRect/>
              </a:stretch>
            </p:blipFill>
            <p:spPr>
              <a:xfrm>
                <a:off x="1583" y="2284114"/>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39BC1053-BE84-49D5-AE6F-3234636C2E10}"/>
                  </a:ext>
                </a:extLst>
              </p:cNvPr>
              <p:cNvGraphicFramePr>
                <a:graphicFrameLocks noChangeAspect="1"/>
              </p:cNvGraphicFramePr>
              <p:nvPr>
                <p:extLst>
                  <p:ext uri="{D42A27DB-BD31-4B8C-83A1-F6EECF244321}">
                    <p14:modId xmlns:p14="http://schemas.microsoft.com/office/powerpoint/2010/main" val="3374761294"/>
                  </p:ext>
                </p:extLst>
              </p:nvPr>
            </p:nvGraphicFramePr>
            <p:xfrm>
              <a:off x="4064001" y="2283171"/>
              <a:ext cx="4064000" cy="2286000"/>
            </p:xfrm>
            <a:graphic>
              <a:graphicData uri="http://schemas.microsoft.com/office/powerpoint/2016/slidezoom">
                <pslz:sldZm>
                  <pslz:sldZmObj sldId="261" cId="628783550">
                    <pslz:zmPr id="{FFDFF298-7322-4EED-9775-27FF2375B338}" returnToParent="0" transitionDur="1000">
                      <p166:blipFill xmlns:p166="http://schemas.microsoft.com/office/powerpoint/2016/6/main">
                        <a:blip r:embed="rId6"/>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9" name="Slide Zoom 8">
                <a:hlinkClick r:id="rId7" action="ppaction://hlinksldjump"/>
                <a:extLst>
                  <a:ext uri="{FF2B5EF4-FFF2-40B4-BE49-F238E27FC236}">
                    <a16:creationId xmlns:a16="http://schemas.microsoft.com/office/drawing/2014/main" id="{39BC1053-BE84-49D5-AE6F-3234636C2E10}"/>
                  </a:ext>
                </a:extLst>
              </p:cNvPr>
              <p:cNvPicPr>
                <a:picLocks noGrp="1" noRot="1" noChangeAspect="1" noMove="1" noResize="1" noEditPoints="1" noAdjustHandles="1" noChangeArrowheads="1" noChangeShapeType="1"/>
              </p:cNvPicPr>
              <p:nvPr/>
            </p:nvPicPr>
            <p:blipFill>
              <a:blip r:embed="rId8"/>
              <a:stretch>
                <a:fillRect/>
              </a:stretch>
            </p:blipFill>
            <p:spPr>
              <a:xfrm>
                <a:off x="4064001" y="2283171"/>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DBCF1807-DDD3-403B-B9F8-FE7C77362F3B}"/>
                  </a:ext>
                </a:extLst>
              </p:cNvPr>
              <p:cNvGraphicFramePr>
                <a:graphicFrameLocks noChangeAspect="1"/>
              </p:cNvGraphicFramePr>
              <p:nvPr>
                <p:extLst>
                  <p:ext uri="{D42A27DB-BD31-4B8C-83A1-F6EECF244321}">
                    <p14:modId xmlns:p14="http://schemas.microsoft.com/office/powerpoint/2010/main" val="1216255505"/>
                  </p:ext>
                </p:extLst>
              </p:nvPr>
            </p:nvGraphicFramePr>
            <p:xfrm>
              <a:off x="8128001" y="4572000"/>
              <a:ext cx="4064000" cy="2286000"/>
            </p:xfrm>
            <a:graphic>
              <a:graphicData uri="http://schemas.microsoft.com/office/powerpoint/2016/slidezoom">
                <pslz:sldZm>
                  <pslz:sldZmObj sldId="266" cId="1554285578">
                    <pslz:zmPr id="{A7752DE4-6B28-42ED-A9DD-9CE3D14EC757}" returnToParent="0" transitionDur="1000">
                      <p166:blipFill xmlns:p166="http://schemas.microsoft.com/office/powerpoint/2016/6/main">
                        <a:blip r:embed="rId9"/>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1" name="Slide Zoom 10">
                <a:hlinkClick r:id="rId10" action="ppaction://hlinksldjump"/>
                <a:extLst>
                  <a:ext uri="{FF2B5EF4-FFF2-40B4-BE49-F238E27FC236}">
                    <a16:creationId xmlns:a16="http://schemas.microsoft.com/office/drawing/2014/main" id="{DBCF1807-DDD3-403B-B9F8-FE7C77362F3B}"/>
                  </a:ext>
                </a:extLst>
              </p:cNvPr>
              <p:cNvPicPr>
                <a:picLocks noGrp="1" noRot="1" noChangeAspect="1" noMove="1" noResize="1" noEditPoints="1" noAdjustHandles="1" noChangeArrowheads="1" noChangeShapeType="1"/>
              </p:cNvPicPr>
              <p:nvPr/>
            </p:nvPicPr>
            <p:blipFill>
              <a:blip r:embed="rId11"/>
              <a:stretch>
                <a:fillRect/>
              </a:stretch>
            </p:blipFill>
            <p:spPr>
              <a:xfrm>
                <a:off x="8128001" y="4572000"/>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5C261B2A-C6BE-4E18-AE9E-AEA96EFE3E24}"/>
                  </a:ext>
                </a:extLst>
              </p:cNvPr>
              <p:cNvGraphicFramePr>
                <a:graphicFrameLocks noChangeAspect="1"/>
              </p:cNvGraphicFramePr>
              <p:nvPr>
                <p:extLst>
                  <p:ext uri="{D42A27DB-BD31-4B8C-83A1-F6EECF244321}">
                    <p14:modId xmlns:p14="http://schemas.microsoft.com/office/powerpoint/2010/main" val="4258254329"/>
                  </p:ext>
                </p:extLst>
              </p:nvPr>
            </p:nvGraphicFramePr>
            <p:xfrm>
              <a:off x="4064001" y="4572000"/>
              <a:ext cx="4064000" cy="2286000"/>
            </p:xfrm>
            <a:graphic>
              <a:graphicData uri="http://schemas.microsoft.com/office/powerpoint/2016/slidezoom">
                <pslz:sldZm>
                  <pslz:sldZmObj sldId="265" cId="1837956941">
                    <pslz:zmPr id="{E5EABDFF-7A81-4D58-A15D-3DE134F548FE}" returnToParent="0" transitionDur="1000">
                      <p166:blipFill xmlns:p166="http://schemas.microsoft.com/office/powerpoint/2016/6/main">
                        <a:blip r:embed="rId12"/>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3" name="Slide Zoom 12">
                <a:hlinkClick r:id="rId13" action="ppaction://hlinksldjump"/>
                <a:extLst>
                  <a:ext uri="{FF2B5EF4-FFF2-40B4-BE49-F238E27FC236}">
                    <a16:creationId xmlns:a16="http://schemas.microsoft.com/office/drawing/2014/main" id="{5C261B2A-C6BE-4E18-AE9E-AEA96EFE3E24}"/>
                  </a:ext>
                </a:extLst>
              </p:cNvPr>
              <p:cNvPicPr>
                <a:picLocks noGrp="1" noRot="1" noChangeAspect="1" noMove="1" noResize="1" noEditPoints="1" noAdjustHandles="1" noChangeArrowheads="1" noChangeShapeType="1"/>
              </p:cNvPicPr>
              <p:nvPr/>
            </p:nvPicPr>
            <p:blipFill>
              <a:blip r:embed="rId14"/>
              <a:stretch>
                <a:fillRect/>
              </a:stretch>
            </p:blipFill>
            <p:spPr>
              <a:xfrm>
                <a:off x="4064001" y="4572000"/>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9D1A593F-6220-40A6-AFD5-2A8CB405E34B}"/>
                  </a:ext>
                </a:extLst>
              </p:cNvPr>
              <p:cNvGraphicFramePr>
                <a:graphicFrameLocks noChangeAspect="1"/>
              </p:cNvGraphicFramePr>
              <p:nvPr>
                <p:extLst>
                  <p:ext uri="{D42A27DB-BD31-4B8C-83A1-F6EECF244321}">
                    <p14:modId xmlns:p14="http://schemas.microsoft.com/office/powerpoint/2010/main" val="3313154812"/>
                  </p:ext>
                </p:extLst>
              </p:nvPr>
            </p:nvGraphicFramePr>
            <p:xfrm>
              <a:off x="1583" y="4571057"/>
              <a:ext cx="4064000" cy="2286000"/>
            </p:xfrm>
            <a:graphic>
              <a:graphicData uri="http://schemas.microsoft.com/office/powerpoint/2016/slidezoom">
                <pslz:sldZm>
                  <pslz:sldZmObj sldId="262" cId="1391744611">
                    <pslz:zmPr id="{04E9E286-C30B-4A0D-B530-1E6557BC1601}" returnToParent="0" transitionDur="1000">
                      <p166:blipFill xmlns:p166="http://schemas.microsoft.com/office/powerpoint/2016/6/main">
                        <a:blip r:embed="rId15"/>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5" name="Slide Zoom 14">
                <a:hlinkClick r:id="rId16" action="ppaction://hlinksldjump"/>
                <a:extLst>
                  <a:ext uri="{FF2B5EF4-FFF2-40B4-BE49-F238E27FC236}">
                    <a16:creationId xmlns:a16="http://schemas.microsoft.com/office/drawing/2014/main" id="{9D1A593F-6220-40A6-AFD5-2A8CB405E34B}"/>
                  </a:ext>
                </a:extLst>
              </p:cNvPr>
              <p:cNvPicPr>
                <a:picLocks noGrp="1" noRot="1" noChangeAspect="1" noMove="1" noResize="1" noEditPoints="1" noAdjustHandles="1" noChangeArrowheads="1" noChangeShapeType="1"/>
              </p:cNvPicPr>
              <p:nvPr/>
            </p:nvPicPr>
            <p:blipFill>
              <a:blip r:embed="rId17"/>
              <a:stretch>
                <a:fillRect/>
              </a:stretch>
            </p:blipFill>
            <p:spPr>
              <a:xfrm>
                <a:off x="1583" y="4571057"/>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B8D65965-03D1-4553-A8DD-4E362B80C2E4}"/>
                  </a:ext>
                </a:extLst>
              </p:cNvPr>
              <p:cNvGraphicFramePr>
                <a:graphicFrameLocks noChangeAspect="1"/>
              </p:cNvGraphicFramePr>
              <p:nvPr>
                <p:extLst>
                  <p:ext uri="{D42A27DB-BD31-4B8C-83A1-F6EECF244321}">
                    <p14:modId xmlns:p14="http://schemas.microsoft.com/office/powerpoint/2010/main" val="4284714512"/>
                  </p:ext>
                </p:extLst>
              </p:nvPr>
            </p:nvGraphicFramePr>
            <p:xfrm>
              <a:off x="8129848" y="2280342"/>
              <a:ext cx="4064000" cy="2286000"/>
            </p:xfrm>
            <a:graphic>
              <a:graphicData uri="http://schemas.microsoft.com/office/powerpoint/2016/slidezoom">
                <pslz:sldZm>
                  <pslz:sldZmObj sldId="263" cId="960876990">
                    <pslz:zmPr id="{B8B0EB6B-A9CE-4265-AC4F-BA3E40BD9E28}" returnToParent="0" transitionDur="1000">
                      <p166:blipFill xmlns:p166="http://schemas.microsoft.com/office/powerpoint/2016/6/main">
                        <a:blip r:embed="rId18"/>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7" name="Slide Zoom 16">
                <a:hlinkClick r:id="rId19" action="ppaction://hlinksldjump"/>
                <a:extLst>
                  <a:ext uri="{FF2B5EF4-FFF2-40B4-BE49-F238E27FC236}">
                    <a16:creationId xmlns:a16="http://schemas.microsoft.com/office/drawing/2014/main" id="{B8D65965-03D1-4553-A8DD-4E362B80C2E4}"/>
                  </a:ext>
                </a:extLst>
              </p:cNvPr>
              <p:cNvPicPr>
                <a:picLocks noGrp="1" noRot="1" noChangeAspect="1" noMove="1" noResize="1" noEditPoints="1" noAdjustHandles="1" noChangeArrowheads="1" noChangeShapeType="1"/>
              </p:cNvPicPr>
              <p:nvPr/>
            </p:nvPicPr>
            <p:blipFill>
              <a:blip r:embed="rId20"/>
              <a:stretch>
                <a:fillRect/>
              </a:stretch>
            </p:blipFill>
            <p:spPr>
              <a:xfrm>
                <a:off x="8129848" y="2280342"/>
                <a:ext cx="4064000" cy="2286000"/>
              </a:xfrm>
              <a:prstGeom prst="rect">
                <a:avLst/>
              </a:prstGeom>
              <a:ln w="3175">
                <a:solidFill>
                  <a:prstClr val="ltGray"/>
                </a:solidFill>
              </a:ln>
            </p:spPr>
          </p:pic>
        </mc:Fallback>
      </mc:AlternateContent>
    </p:spTree>
    <p:extLst>
      <p:ext uri="{BB962C8B-B14F-4D97-AF65-F5344CB8AC3E}">
        <p14:creationId xmlns:p14="http://schemas.microsoft.com/office/powerpoint/2010/main" val="2215812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12C7-4F97-4D2D-9EB2-A1D89DA427FA}"/>
              </a:ext>
            </a:extLst>
          </p:cNvPr>
          <p:cNvSpPr>
            <a:spLocks noGrp="1"/>
          </p:cNvSpPr>
          <p:nvPr>
            <p:ph type="title"/>
          </p:nvPr>
        </p:nvSpPr>
        <p:spPr/>
        <p:txBody>
          <a:bodyPr/>
          <a:lstStyle/>
          <a:p>
            <a:r>
              <a:rPr lang="en-US" b="1" dirty="0">
                <a:solidFill>
                  <a:srgbClr val="F1C232"/>
                </a:solidFill>
              </a:rPr>
              <a:t>Overview</a:t>
            </a:r>
          </a:p>
        </p:txBody>
      </p:sp>
      <p:sp>
        <p:nvSpPr>
          <p:cNvPr id="3" name="Content Placeholder 2">
            <a:extLst>
              <a:ext uri="{FF2B5EF4-FFF2-40B4-BE49-F238E27FC236}">
                <a16:creationId xmlns:a16="http://schemas.microsoft.com/office/drawing/2014/main" id="{372C9D29-035F-4A97-9E5B-5A23CB9CF633}"/>
              </a:ext>
            </a:extLst>
          </p:cNvPr>
          <p:cNvSpPr>
            <a:spLocks noGrp="1"/>
          </p:cNvSpPr>
          <p:nvPr>
            <p:ph idx="1"/>
          </p:nvPr>
        </p:nvSpPr>
        <p:spPr/>
        <p:txBody>
          <a:bodyPr/>
          <a:lstStyle/>
          <a:p>
            <a:pPr marL="514350" indent="-514350">
              <a:buFont typeface="+mj-lt"/>
              <a:buAutoNum type="arabicPeriod"/>
            </a:pPr>
            <a:r>
              <a:rPr lang="en-US" dirty="0">
                <a:solidFill>
                  <a:schemeClr val="bg1"/>
                </a:solidFill>
              </a:rPr>
              <a:t>Timeliness</a:t>
            </a:r>
          </a:p>
          <a:p>
            <a:pPr marL="514350" indent="-514350">
              <a:buFont typeface="+mj-lt"/>
              <a:buAutoNum type="arabicPeriod"/>
            </a:pPr>
            <a:r>
              <a:rPr lang="en-US" dirty="0">
                <a:solidFill>
                  <a:schemeClr val="bg1"/>
                </a:solidFill>
              </a:rPr>
              <a:t>Relevance</a:t>
            </a:r>
          </a:p>
          <a:p>
            <a:pPr marL="514350" indent="-514350">
              <a:buFont typeface="+mj-lt"/>
              <a:buAutoNum type="arabicPeriod"/>
            </a:pPr>
            <a:r>
              <a:rPr lang="en-US" dirty="0">
                <a:solidFill>
                  <a:schemeClr val="bg1"/>
                </a:solidFill>
              </a:rPr>
              <a:t>Verbalization</a:t>
            </a:r>
          </a:p>
          <a:p>
            <a:pPr marL="514350" indent="-514350">
              <a:buFont typeface="+mj-lt"/>
              <a:buAutoNum type="arabicPeriod"/>
            </a:pPr>
            <a:r>
              <a:rPr lang="en-US" dirty="0">
                <a:solidFill>
                  <a:schemeClr val="bg1"/>
                </a:solidFill>
              </a:rPr>
              <a:t>Participation</a:t>
            </a:r>
          </a:p>
          <a:p>
            <a:pPr marL="514350" indent="-514350">
              <a:buFont typeface="+mj-lt"/>
              <a:buAutoNum type="arabicPeriod"/>
            </a:pPr>
            <a:r>
              <a:rPr lang="en-US" dirty="0">
                <a:solidFill>
                  <a:schemeClr val="bg1"/>
                </a:solidFill>
              </a:rPr>
              <a:t>Adaptability</a:t>
            </a:r>
          </a:p>
          <a:p>
            <a:pPr marL="514350" indent="-514350">
              <a:buFont typeface="+mj-lt"/>
              <a:buAutoNum type="arabicPeriod"/>
            </a:pPr>
            <a:r>
              <a:rPr lang="en-US" dirty="0">
                <a:solidFill>
                  <a:schemeClr val="bg1"/>
                </a:solidFill>
              </a:rPr>
              <a:t>Completeness</a:t>
            </a:r>
          </a:p>
        </p:txBody>
      </p:sp>
    </p:spTree>
    <p:extLst>
      <p:ext uri="{BB962C8B-B14F-4D97-AF65-F5344CB8AC3E}">
        <p14:creationId xmlns:p14="http://schemas.microsoft.com/office/powerpoint/2010/main" val="2167665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05EF-C061-4027-821F-8CDEC273CA4D}"/>
              </a:ext>
            </a:extLst>
          </p:cNvPr>
          <p:cNvSpPr>
            <a:spLocks noGrp="1"/>
          </p:cNvSpPr>
          <p:nvPr>
            <p:ph type="title"/>
          </p:nvPr>
        </p:nvSpPr>
        <p:spPr/>
        <p:txBody>
          <a:bodyPr/>
          <a:lstStyle/>
          <a:p>
            <a:r>
              <a:rPr lang="en-US" b="1" dirty="0">
                <a:solidFill>
                  <a:srgbClr val="F1C232"/>
                </a:solidFill>
              </a:rPr>
              <a:t>Final Tips</a:t>
            </a:r>
          </a:p>
        </p:txBody>
      </p:sp>
      <p:sp>
        <p:nvSpPr>
          <p:cNvPr id="3" name="Content Placeholder 2">
            <a:extLst>
              <a:ext uri="{FF2B5EF4-FFF2-40B4-BE49-F238E27FC236}">
                <a16:creationId xmlns:a16="http://schemas.microsoft.com/office/drawing/2014/main" id="{85B922E8-9C2C-4AF3-A3F5-EE6F8DBF355B}"/>
              </a:ext>
            </a:extLst>
          </p:cNvPr>
          <p:cNvSpPr>
            <a:spLocks noGrp="1"/>
          </p:cNvSpPr>
          <p:nvPr>
            <p:ph idx="1"/>
          </p:nvPr>
        </p:nvSpPr>
        <p:spPr/>
        <p:txBody>
          <a:bodyPr/>
          <a:lstStyle/>
          <a:p>
            <a:r>
              <a:rPr lang="en-US" dirty="0">
                <a:solidFill>
                  <a:schemeClr val="bg1"/>
                </a:solidFill>
              </a:rPr>
              <a:t>Embrace your own knowledge gaps</a:t>
            </a:r>
          </a:p>
          <a:p>
            <a:r>
              <a:rPr lang="en-US" dirty="0">
                <a:solidFill>
                  <a:schemeClr val="bg1"/>
                </a:solidFill>
              </a:rPr>
              <a:t>Preparation ahead of time makes for a better talk</a:t>
            </a:r>
          </a:p>
          <a:p>
            <a:r>
              <a:rPr lang="en-US" dirty="0">
                <a:solidFill>
                  <a:schemeClr val="bg1"/>
                </a:solidFill>
              </a:rPr>
              <a:t>Allow the talk to be more conversational as oppose to scripted</a:t>
            </a:r>
          </a:p>
          <a:p>
            <a:r>
              <a:rPr lang="en-US" dirty="0">
                <a:solidFill>
                  <a:schemeClr val="bg1"/>
                </a:solidFill>
              </a:rPr>
              <a:t>Making a judgment-free zone allows learners to be more engaged</a:t>
            </a:r>
          </a:p>
          <a:p>
            <a:r>
              <a:rPr lang="en-US" dirty="0">
                <a:solidFill>
                  <a:schemeClr val="bg1"/>
                </a:solidFill>
              </a:rPr>
              <a:t>Practice making a “take-away”</a:t>
            </a:r>
          </a:p>
          <a:p>
            <a:endParaRPr lang="en-US" dirty="0">
              <a:solidFill>
                <a:schemeClr val="bg1"/>
              </a:solidFill>
            </a:endParaRPr>
          </a:p>
        </p:txBody>
      </p:sp>
    </p:spTree>
    <p:extLst>
      <p:ext uri="{BB962C8B-B14F-4D97-AF65-F5344CB8AC3E}">
        <p14:creationId xmlns:p14="http://schemas.microsoft.com/office/powerpoint/2010/main" val="5760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1327BA-B713-433B-AF75-74B7173F8E1E}"/>
              </a:ext>
            </a:extLst>
          </p:cNvPr>
          <p:cNvPicPr>
            <a:picLocks noGrp="1" noChangeAspect="1"/>
          </p:cNvPicPr>
          <p:nvPr>
            <p:ph idx="4294967295"/>
          </p:nvPr>
        </p:nvPicPr>
        <p:blipFill>
          <a:blip r:embed="rId3"/>
          <a:stretch>
            <a:fillRect/>
          </a:stretch>
        </p:blipFill>
        <p:spPr>
          <a:xfrm>
            <a:off x="1329071" y="4224"/>
            <a:ext cx="9526772" cy="6853776"/>
          </a:xfrm>
        </p:spPr>
      </p:pic>
    </p:spTree>
    <p:extLst>
      <p:ext uri="{BB962C8B-B14F-4D97-AF65-F5344CB8AC3E}">
        <p14:creationId xmlns:p14="http://schemas.microsoft.com/office/powerpoint/2010/main" val="3916608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EDC898-0159-4C1D-92C5-2AA30488A4F1}"/>
              </a:ext>
            </a:extLst>
          </p:cNvPr>
          <p:cNvPicPr>
            <a:picLocks noChangeAspect="1"/>
          </p:cNvPicPr>
          <p:nvPr/>
        </p:nvPicPr>
        <p:blipFill>
          <a:blip r:embed="rId3"/>
          <a:stretch>
            <a:fillRect/>
          </a:stretch>
        </p:blipFill>
        <p:spPr>
          <a:xfrm>
            <a:off x="113575" y="0"/>
            <a:ext cx="11964849" cy="6858000"/>
          </a:xfrm>
          <a:prstGeom prst="rect">
            <a:avLst/>
          </a:prstGeom>
        </p:spPr>
      </p:pic>
    </p:spTree>
    <p:extLst>
      <p:ext uri="{BB962C8B-B14F-4D97-AF65-F5344CB8AC3E}">
        <p14:creationId xmlns:p14="http://schemas.microsoft.com/office/powerpoint/2010/main" val="1226941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5B521-844D-43B8-8E16-B89CC421FF0B}"/>
              </a:ext>
            </a:extLst>
          </p:cNvPr>
          <p:cNvSpPr>
            <a:spLocks noGrp="1"/>
          </p:cNvSpPr>
          <p:nvPr>
            <p:ph type="title"/>
          </p:nvPr>
        </p:nvSpPr>
        <p:spPr/>
        <p:txBody>
          <a:bodyPr/>
          <a:lstStyle/>
          <a:p>
            <a:r>
              <a:rPr lang="en-US" b="1" dirty="0">
                <a:solidFill>
                  <a:srgbClr val="F1C232"/>
                </a:solidFill>
              </a:rPr>
              <a:t>Questions?</a:t>
            </a:r>
          </a:p>
        </p:txBody>
      </p:sp>
      <p:sp>
        <p:nvSpPr>
          <p:cNvPr id="3" name="Content Placeholder 2">
            <a:extLst>
              <a:ext uri="{FF2B5EF4-FFF2-40B4-BE49-F238E27FC236}">
                <a16:creationId xmlns:a16="http://schemas.microsoft.com/office/drawing/2014/main" id="{F70513E9-ADA9-47F7-984D-5AE4A163677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79446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12C7-4F97-4D2D-9EB2-A1D89DA427FA}"/>
              </a:ext>
            </a:extLst>
          </p:cNvPr>
          <p:cNvSpPr>
            <a:spLocks noGrp="1"/>
          </p:cNvSpPr>
          <p:nvPr>
            <p:ph type="title"/>
          </p:nvPr>
        </p:nvSpPr>
        <p:spPr/>
        <p:txBody>
          <a:bodyPr/>
          <a:lstStyle/>
          <a:p>
            <a:r>
              <a:rPr lang="en-US" b="1" dirty="0">
                <a:solidFill>
                  <a:srgbClr val="F1C232"/>
                </a:solidFill>
              </a:rPr>
              <a:t>1. Timeliness</a:t>
            </a:r>
          </a:p>
        </p:txBody>
      </p:sp>
      <p:sp>
        <p:nvSpPr>
          <p:cNvPr id="3" name="Content Placeholder 2">
            <a:extLst>
              <a:ext uri="{FF2B5EF4-FFF2-40B4-BE49-F238E27FC236}">
                <a16:creationId xmlns:a16="http://schemas.microsoft.com/office/drawing/2014/main" id="{372C9D29-035F-4A97-9E5B-5A23CB9CF633}"/>
              </a:ext>
            </a:extLst>
          </p:cNvPr>
          <p:cNvSpPr>
            <a:spLocks noGrp="1"/>
          </p:cNvSpPr>
          <p:nvPr>
            <p:ph type="body" idx="1"/>
          </p:nvPr>
        </p:nvSpPr>
        <p:spPr/>
        <p:txBody>
          <a:bodyPr>
            <a:normAutofit/>
          </a:bodyPr>
          <a:lstStyle/>
          <a:p>
            <a:endParaRPr lang="en-US" dirty="0">
              <a:solidFill>
                <a:schemeClr val="bg1"/>
              </a:solidFill>
            </a:endParaRPr>
          </a:p>
        </p:txBody>
      </p:sp>
    </p:spTree>
    <p:extLst>
      <p:ext uri="{BB962C8B-B14F-4D97-AF65-F5344CB8AC3E}">
        <p14:creationId xmlns:p14="http://schemas.microsoft.com/office/powerpoint/2010/main" val="324790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0698-C8B4-44D1-AD90-EB56E658F794}"/>
              </a:ext>
            </a:extLst>
          </p:cNvPr>
          <p:cNvSpPr>
            <a:spLocks noGrp="1"/>
          </p:cNvSpPr>
          <p:nvPr>
            <p:ph type="title"/>
          </p:nvPr>
        </p:nvSpPr>
        <p:spPr/>
        <p:txBody>
          <a:bodyPr/>
          <a:lstStyle/>
          <a:p>
            <a:r>
              <a:rPr lang="en-US" b="1" dirty="0">
                <a:solidFill>
                  <a:srgbClr val="F1C232"/>
                </a:solidFill>
              </a:rPr>
              <a:t>Timeliness</a:t>
            </a:r>
          </a:p>
        </p:txBody>
      </p:sp>
      <p:sp>
        <p:nvSpPr>
          <p:cNvPr id="3" name="Content Placeholder 2">
            <a:extLst>
              <a:ext uri="{FF2B5EF4-FFF2-40B4-BE49-F238E27FC236}">
                <a16:creationId xmlns:a16="http://schemas.microsoft.com/office/drawing/2014/main" id="{3576E551-89F2-46B1-AD8F-34B37E8393B7}"/>
              </a:ext>
            </a:extLst>
          </p:cNvPr>
          <p:cNvSpPr>
            <a:spLocks noGrp="1"/>
          </p:cNvSpPr>
          <p:nvPr>
            <p:ph idx="1"/>
          </p:nvPr>
        </p:nvSpPr>
        <p:spPr/>
        <p:txBody>
          <a:bodyPr/>
          <a:lstStyle/>
          <a:p>
            <a:r>
              <a:rPr lang="en-US" dirty="0">
                <a:solidFill>
                  <a:schemeClr val="bg1"/>
                </a:solidFill>
              </a:rPr>
              <a:t>&lt;20-30 minutes</a:t>
            </a:r>
          </a:p>
          <a:p>
            <a:pPr marL="0" indent="0">
              <a:buNone/>
            </a:pPr>
            <a:endParaRPr lang="en-US" dirty="0">
              <a:solidFill>
                <a:schemeClr val="bg1"/>
              </a:solidFill>
            </a:endParaRPr>
          </a:p>
          <a:p>
            <a:pPr marL="0" indent="0">
              <a:buNone/>
            </a:pPr>
            <a:endParaRPr lang="en-US" dirty="0">
              <a:solidFill>
                <a:schemeClr val="bg1"/>
              </a:solidFill>
            </a:endParaRPr>
          </a:p>
        </p:txBody>
      </p:sp>
      <p:pic>
        <p:nvPicPr>
          <p:cNvPr id="5" name="Picture 4">
            <a:extLst>
              <a:ext uri="{FF2B5EF4-FFF2-40B4-BE49-F238E27FC236}">
                <a16:creationId xmlns:a16="http://schemas.microsoft.com/office/drawing/2014/main" id="{3A039D10-51A7-438C-8865-A4D0EA894075}"/>
              </a:ext>
            </a:extLst>
          </p:cNvPr>
          <p:cNvPicPr>
            <a:picLocks noChangeAspect="1"/>
          </p:cNvPicPr>
          <p:nvPr/>
        </p:nvPicPr>
        <p:blipFill>
          <a:blip r:embed="rId3"/>
          <a:stretch>
            <a:fillRect/>
          </a:stretch>
        </p:blipFill>
        <p:spPr>
          <a:xfrm>
            <a:off x="2018731" y="2514970"/>
            <a:ext cx="8154538" cy="3953427"/>
          </a:xfrm>
          <a:prstGeom prst="rect">
            <a:avLst/>
          </a:prstGeom>
        </p:spPr>
      </p:pic>
    </p:spTree>
    <p:extLst>
      <p:ext uri="{BB962C8B-B14F-4D97-AF65-F5344CB8AC3E}">
        <p14:creationId xmlns:p14="http://schemas.microsoft.com/office/powerpoint/2010/main" val="31668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0698-C8B4-44D1-AD90-EB56E658F794}"/>
              </a:ext>
            </a:extLst>
          </p:cNvPr>
          <p:cNvSpPr>
            <a:spLocks noGrp="1"/>
          </p:cNvSpPr>
          <p:nvPr>
            <p:ph type="title"/>
          </p:nvPr>
        </p:nvSpPr>
        <p:spPr/>
        <p:txBody>
          <a:bodyPr/>
          <a:lstStyle/>
          <a:p>
            <a:r>
              <a:rPr lang="en-US" b="1" dirty="0">
                <a:solidFill>
                  <a:srgbClr val="F1C232"/>
                </a:solidFill>
              </a:rPr>
              <a:t>Timeliness</a:t>
            </a:r>
          </a:p>
        </p:txBody>
      </p:sp>
      <p:sp>
        <p:nvSpPr>
          <p:cNvPr id="3" name="Content Placeholder 2">
            <a:extLst>
              <a:ext uri="{FF2B5EF4-FFF2-40B4-BE49-F238E27FC236}">
                <a16:creationId xmlns:a16="http://schemas.microsoft.com/office/drawing/2014/main" id="{3576E551-89F2-46B1-AD8F-34B37E8393B7}"/>
              </a:ext>
            </a:extLst>
          </p:cNvPr>
          <p:cNvSpPr>
            <a:spLocks noGrp="1"/>
          </p:cNvSpPr>
          <p:nvPr>
            <p:ph idx="1"/>
          </p:nvPr>
        </p:nvSpPr>
        <p:spPr/>
        <p:txBody>
          <a:bodyPr/>
          <a:lstStyle/>
          <a:p>
            <a:r>
              <a:rPr lang="en-US" dirty="0">
                <a:solidFill>
                  <a:schemeClr val="bg1"/>
                </a:solidFill>
              </a:rPr>
              <a:t>Redirect the discussion to stay within the time frame</a:t>
            </a:r>
          </a:p>
          <a:p>
            <a:r>
              <a:rPr lang="en-US" dirty="0">
                <a:solidFill>
                  <a:schemeClr val="bg1"/>
                </a:solidFill>
              </a:rPr>
              <a:t>Strong leadership</a:t>
            </a:r>
          </a:p>
        </p:txBody>
      </p:sp>
    </p:spTree>
    <p:extLst>
      <p:ext uri="{BB962C8B-B14F-4D97-AF65-F5344CB8AC3E}">
        <p14:creationId xmlns:p14="http://schemas.microsoft.com/office/powerpoint/2010/main" val="189120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12C7-4F97-4D2D-9EB2-A1D89DA427FA}"/>
              </a:ext>
            </a:extLst>
          </p:cNvPr>
          <p:cNvSpPr>
            <a:spLocks noGrp="1"/>
          </p:cNvSpPr>
          <p:nvPr>
            <p:ph type="title"/>
          </p:nvPr>
        </p:nvSpPr>
        <p:spPr/>
        <p:txBody>
          <a:bodyPr/>
          <a:lstStyle/>
          <a:p>
            <a:r>
              <a:rPr lang="en-US" b="1" dirty="0">
                <a:solidFill>
                  <a:srgbClr val="F1C232"/>
                </a:solidFill>
              </a:rPr>
              <a:t>Overview</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4C931600-58E0-4504-A51E-6269329D56DA}"/>
                  </a:ext>
                </a:extLst>
              </p:cNvPr>
              <p:cNvGraphicFramePr>
                <a:graphicFrameLocks noChangeAspect="1"/>
              </p:cNvGraphicFramePr>
              <p:nvPr/>
            </p:nvGraphicFramePr>
            <p:xfrm>
              <a:off x="1583" y="2284114"/>
              <a:ext cx="4064000" cy="2286000"/>
            </p:xfrm>
            <a:graphic>
              <a:graphicData uri="http://schemas.microsoft.com/office/powerpoint/2016/slidezoom">
                <pslz:sldZm>
                  <pslz:sldZmObj sldId="260" cId="3247909410">
                    <pslz:zmPr id="{30AF51BD-F513-404D-B46B-F9F31B622076}" returnToParent="0" transitionDur="1000">
                      <p166:blipFill xmlns:p166="http://schemas.microsoft.com/office/powerpoint/2016/6/main">
                        <a:blip r:embed="rId2"/>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7" name="Slide Zoom 6">
                <a:hlinkClick r:id="rId3" action="ppaction://hlinksldjump"/>
                <a:extLst>
                  <a:ext uri="{FF2B5EF4-FFF2-40B4-BE49-F238E27FC236}">
                    <a16:creationId xmlns:a16="http://schemas.microsoft.com/office/drawing/2014/main" id="{4C931600-58E0-4504-A51E-6269329D56DA}"/>
                  </a:ext>
                </a:extLst>
              </p:cNvPr>
              <p:cNvPicPr>
                <a:picLocks noGrp="1" noRot="1" noChangeAspect="1" noMove="1" noResize="1" noEditPoints="1" noAdjustHandles="1" noChangeArrowheads="1" noChangeShapeType="1"/>
              </p:cNvPicPr>
              <p:nvPr/>
            </p:nvPicPr>
            <p:blipFill>
              <a:blip r:embed="rId4"/>
              <a:stretch>
                <a:fillRect/>
              </a:stretch>
            </p:blipFill>
            <p:spPr>
              <a:xfrm>
                <a:off x="1583" y="2284114"/>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39BC1053-BE84-49D5-AE6F-3234636C2E10}"/>
                  </a:ext>
                </a:extLst>
              </p:cNvPr>
              <p:cNvGraphicFramePr>
                <a:graphicFrameLocks noChangeAspect="1"/>
              </p:cNvGraphicFramePr>
              <p:nvPr/>
            </p:nvGraphicFramePr>
            <p:xfrm>
              <a:off x="4064001" y="2283171"/>
              <a:ext cx="4064000" cy="2286000"/>
            </p:xfrm>
            <a:graphic>
              <a:graphicData uri="http://schemas.microsoft.com/office/powerpoint/2016/slidezoom">
                <pslz:sldZm>
                  <pslz:sldZmObj sldId="261" cId="628783550">
                    <pslz:zmPr id="{FFDFF298-7322-4EED-9775-27FF2375B338}" returnToParent="0" transitionDur="1000">
                      <p166:blipFill xmlns:p166="http://schemas.microsoft.com/office/powerpoint/2016/6/main">
                        <a:blip r:embed="rId5"/>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9" name="Slide Zoom 8">
                <a:hlinkClick r:id="rId6" action="ppaction://hlinksldjump"/>
                <a:extLst>
                  <a:ext uri="{FF2B5EF4-FFF2-40B4-BE49-F238E27FC236}">
                    <a16:creationId xmlns:a16="http://schemas.microsoft.com/office/drawing/2014/main" id="{39BC1053-BE84-49D5-AE6F-3234636C2E10}"/>
                  </a:ext>
                </a:extLst>
              </p:cNvPr>
              <p:cNvPicPr>
                <a:picLocks noGrp="1" noRot="1" noChangeAspect="1" noMove="1" noResize="1" noEditPoints="1" noAdjustHandles="1" noChangeArrowheads="1" noChangeShapeType="1"/>
              </p:cNvPicPr>
              <p:nvPr/>
            </p:nvPicPr>
            <p:blipFill>
              <a:blip r:embed="rId7"/>
              <a:stretch>
                <a:fillRect/>
              </a:stretch>
            </p:blipFill>
            <p:spPr>
              <a:xfrm>
                <a:off x="4064001" y="2283171"/>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DBCF1807-DDD3-403B-B9F8-FE7C77362F3B}"/>
                  </a:ext>
                </a:extLst>
              </p:cNvPr>
              <p:cNvGraphicFramePr>
                <a:graphicFrameLocks noChangeAspect="1"/>
              </p:cNvGraphicFramePr>
              <p:nvPr/>
            </p:nvGraphicFramePr>
            <p:xfrm>
              <a:off x="8128001" y="4572000"/>
              <a:ext cx="4064000" cy="2286000"/>
            </p:xfrm>
            <a:graphic>
              <a:graphicData uri="http://schemas.microsoft.com/office/powerpoint/2016/slidezoom">
                <pslz:sldZm>
                  <pslz:sldZmObj sldId="266" cId="1554285578">
                    <pslz:zmPr id="{A7752DE4-6B28-42ED-A9DD-9CE3D14EC757}" returnToParent="0" transitionDur="1000">
                      <p166:blipFill xmlns:p166="http://schemas.microsoft.com/office/powerpoint/2016/6/main">
                        <a:blip r:embed="rId8"/>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1" name="Slide Zoom 10">
                <a:hlinkClick r:id="rId9" action="ppaction://hlinksldjump"/>
                <a:extLst>
                  <a:ext uri="{FF2B5EF4-FFF2-40B4-BE49-F238E27FC236}">
                    <a16:creationId xmlns:a16="http://schemas.microsoft.com/office/drawing/2014/main" id="{DBCF1807-DDD3-403B-B9F8-FE7C77362F3B}"/>
                  </a:ext>
                </a:extLst>
              </p:cNvPr>
              <p:cNvPicPr>
                <a:picLocks noGrp="1" noRot="1" noChangeAspect="1" noMove="1" noResize="1" noEditPoints="1" noAdjustHandles="1" noChangeArrowheads="1" noChangeShapeType="1"/>
              </p:cNvPicPr>
              <p:nvPr/>
            </p:nvPicPr>
            <p:blipFill>
              <a:blip r:embed="rId10"/>
              <a:stretch>
                <a:fillRect/>
              </a:stretch>
            </p:blipFill>
            <p:spPr>
              <a:xfrm>
                <a:off x="8128001" y="4572000"/>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5C261B2A-C6BE-4E18-AE9E-AEA96EFE3E24}"/>
                  </a:ext>
                </a:extLst>
              </p:cNvPr>
              <p:cNvGraphicFramePr>
                <a:graphicFrameLocks noChangeAspect="1"/>
              </p:cNvGraphicFramePr>
              <p:nvPr/>
            </p:nvGraphicFramePr>
            <p:xfrm>
              <a:off x="4064001" y="4572000"/>
              <a:ext cx="4064000" cy="2286000"/>
            </p:xfrm>
            <a:graphic>
              <a:graphicData uri="http://schemas.microsoft.com/office/powerpoint/2016/slidezoom">
                <pslz:sldZm>
                  <pslz:sldZmObj sldId="265" cId="1837956941">
                    <pslz:zmPr id="{E5EABDFF-7A81-4D58-A15D-3DE134F548FE}" returnToParent="0" transitionDur="1000">
                      <p166:blipFill xmlns:p166="http://schemas.microsoft.com/office/powerpoint/2016/6/main">
                        <a:blip r:embed="rId11"/>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3" name="Slide Zoom 12">
                <a:hlinkClick r:id="rId12" action="ppaction://hlinksldjump"/>
                <a:extLst>
                  <a:ext uri="{FF2B5EF4-FFF2-40B4-BE49-F238E27FC236}">
                    <a16:creationId xmlns:a16="http://schemas.microsoft.com/office/drawing/2014/main" id="{5C261B2A-C6BE-4E18-AE9E-AEA96EFE3E24}"/>
                  </a:ext>
                </a:extLst>
              </p:cNvPr>
              <p:cNvPicPr>
                <a:picLocks noGrp="1" noRot="1" noChangeAspect="1" noMove="1" noResize="1" noEditPoints="1" noAdjustHandles="1" noChangeArrowheads="1" noChangeShapeType="1"/>
              </p:cNvPicPr>
              <p:nvPr/>
            </p:nvPicPr>
            <p:blipFill>
              <a:blip r:embed="rId13"/>
              <a:stretch>
                <a:fillRect/>
              </a:stretch>
            </p:blipFill>
            <p:spPr>
              <a:xfrm>
                <a:off x="4064001" y="4572000"/>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9D1A593F-6220-40A6-AFD5-2A8CB405E34B}"/>
                  </a:ext>
                </a:extLst>
              </p:cNvPr>
              <p:cNvGraphicFramePr>
                <a:graphicFrameLocks noChangeAspect="1"/>
              </p:cNvGraphicFramePr>
              <p:nvPr/>
            </p:nvGraphicFramePr>
            <p:xfrm>
              <a:off x="1583" y="4571057"/>
              <a:ext cx="4064000" cy="2286000"/>
            </p:xfrm>
            <a:graphic>
              <a:graphicData uri="http://schemas.microsoft.com/office/powerpoint/2016/slidezoom">
                <pslz:sldZm>
                  <pslz:sldZmObj sldId="262" cId="1391744611">
                    <pslz:zmPr id="{04E9E286-C30B-4A0D-B530-1E6557BC1601}" returnToParent="0" transitionDur="1000">
                      <p166:blipFill xmlns:p166="http://schemas.microsoft.com/office/powerpoint/2016/6/main">
                        <a:blip r:embed="rId14"/>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5" name="Slide Zoom 14">
                <a:hlinkClick r:id="rId15" action="ppaction://hlinksldjump"/>
                <a:extLst>
                  <a:ext uri="{FF2B5EF4-FFF2-40B4-BE49-F238E27FC236}">
                    <a16:creationId xmlns:a16="http://schemas.microsoft.com/office/drawing/2014/main" id="{9D1A593F-6220-40A6-AFD5-2A8CB405E34B}"/>
                  </a:ext>
                </a:extLst>
              </p:cNvPr>
              <p:cNvPicPr>
                <a:picLocks noGrp="1" noRot="1" noChangeAspect="1" noMove="1" noResize="1" noEditPoints="1" noAdjustHandles="1" noChangeArrowheads="1" noChangeShapeType="1"/>
              </p:cNvPicPr>
              <p:nvPr/>
            </p:nvPicPr>
            <p:blipFill>
              <a:blip r:embed="rId16"/>
              <a:stretch>
                <a:fillRect/>
              </a:stretch>
            </p:blipFill>
            <p:spPr>
              <a:xfrm>
                <a:off x="1583" y="4571057"/>
                <a:ext cx="4064000" cy="2286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B8D65965-03D1-4553-A8DD-4E362B80C2E4}"/>
                  </a:ext>
                </a:extLst>
              </p:cNvPr>
              <p:cNvGraphicFramePr>
                <a:graphicFrameLocks noChangeAspect="1"/>
              </p:cNvGraphicFramePr>
              <p:nvPr/>
            </p:nvGraphicFramePr>
            <p:xfrm>
              <a:off x="8129848" y="2280342"/>
              <a:ext cx="4064000" cy="2286000"/>
            </p:xfrm>
            <a:graphic>
              <a:graphicData uri="http://schemas.microsoft.com/office/powerpoint/2016/slidezoom">
                <pslz:sldZm>
                  <pslz:sldZmObj sldId="263" cId="960876990">
                    <pslz:zmPr id="{B8B0EB6B-A9CE-4265-AC4F-BA3E40BD9E28}" returnToParent="0" transitionDur="1000">
                      <p166:blipFill xmlns:p166="http://schemas.microsoft.com/office/powerpoint/2016/6/main">
                        <a:blip r:embed="rId17"/>
                        <a:stretch>
                          <a:fillRect/>
                        </a:stretch>
                      </p166:blipFill>
                      <p166:spPr xmlns:p166="http://schemas.microsoft.com/office/powerpoint/2016/6/main">
                        <a:xfrm>
                          <a:off x="0" y="0"/>
                          <a:ext cx="4064000" cy="2286000"/>
                        </a:xfrm>
                        <a:prstGeom prst="rect">
                          <a:avLst/>
                        </a:prstGeom>
                        <a:ln w="3175">
                          <a:solidFill>
                            <a:prstClr val="ltGray"/>
                          </a:solidFill>
                        </a:ln>
                      </p166:spPr>
                    </pslz:zmPr>
                  </pslz:sldZmObj>
                </pslz:sldZm>
              </a:graphicData>
            </a:graphic>
          </p:graphicFrame>
        </mc:Choice>
        <mc:Fallback xmlns="">
          <p:pic>
            <p:nvPicPr>
              <p:cNvPr id="17" name="Slide Zoom 16">
                <a:hlinkClick r:id="rId18" action="ppaction://hlinksldjump"/>
                <a:extLst>
                  <a:ext uri="{FF2B5EF4-FFF2-40B4-BE49-F238E27FC236}">
                    <a16:creationId xmlns:a16="http://schemas.microsoft.com/office/drawing/2014/main" id="{B8D65965-03D1-4553-A8DD-4E362B80C2E4}"/>
                  </a:ext>
                </a:extLst>
              </p:cNvPr>
              <p:cNvPicPr>
                <a:picLocks noGrp="1" noRot="1" noChangeAspect="1" noMove="1" noResize="1" noEditPoints="1" noAdjustHandles="1" noChangeArrowheads="1" noChangeShapeType="1"/>
              </p:cNvPicPr>
              <p:nvPr/>
            </p:nvPicPr>
            <p:blipFill>
              <a:blip r:embed="rId19"/>
              <a:stretch>
                <a:fillRect/>
              </a:stretch>
            </p:blipFill>
            <p:spPr>
              <a:xfrm>
                <a:off x="8129848" y="2280342"/>
                <a:ext cx="4064000" cy="2286000"/>
              </a:xfrm>
              <a:prstGeom prst="rect">
                <a:avLst/>
              </a:prstGeom>
              <a:ln w="3175">
                <a:solidFill>
                  <a:prstClr val="ltGray"/>
                </a:solidFill>
              </a:ln>
            </p:spPr>
          </p:pic>
        </mc:Fallback>
      </mc:AlternateContent>
    </p:spTree>
    <p:extLst>
      <p:ext uri="{BB962C8B-B14F-4D97-AF65-F5344CB8AC3E}">
        <p14:creationId xmlns:p14="http://schemas.microsoft.com/office/powerpoint/2010/main" val="55708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12C7-4F97-4D2D-9EB2-A1D89DA427FA}"/>
              </a:ext>
            </a:extLst>
          </p:cNvPr>
          <p:cNvSpPr>
            <a:spLocks noGrp="1"/>
          </p:cNvSpPr>
          <p:nvPr>
            <p:ph type="title"/>
          </p:nvPr>
        </p:nvSpPr>
        <p:spPr/>
        <p:txBody>
          <a:bodyPr/>
          <a:lstStyle/>
          <a:p>
            <a:r>
              <a:rPr lang="en-US" b="1" dirty="0">
                <a:solidFill>
                  <a:srgbClr val="F1C232"/>
                </a:solidFill>
              </a:rPr>
              <a:t>2. Relevance</a:t>
            </a:r>
          </a:p>
        </p:txBody>
      </p:sp>
      <p:sp>
        <p:nvSpPr>
          <p:cNvPr id="3" name="Content Placeholder 2">
            <a:extLst>
              <a:ext uri="{FF2B5EF4-FFF2-40B4-BE49-F238E27FC236}">
                <a16:creationId xmlns:a16="http://schemas.microsoft.com/office/drawing/2014/main" id="{372C9D29-035F-4A97-9E5B-5A23CB9CF633}"/>
              </a:ext>
            </a:extLst>
          </p:cNvPr>
          <p:cNvSpPr>
            <a:spLocks noGrp="1"/>
          </p:cNvSpPr>
          <p:nvPr>
            <p:ph type="body" idx="1"/>
          </p:nvPr>
        </p:nvSpPr>
        <p:spPr/>
        <p:txBody>
          <a:bodyPr>
            <a:normAutofit/>
          </a:bodyPr>
          <a:lstStyle/>
          <a:p>
            <a:endParaRPr lang="en-US" dirty="0">
              <a:solidFill>
                <a:schemeClr val="bg1"/>
              </a:solidFill>
            </a:endParaRPr>
          </a:p>
        </p:txBody>
      </p:sp>
    </p:spTree>
    <p:extLst>
      <p:ext uri="{BB962C8B-B14F-4D97-AF65-F5344CB8AC3E}">
        <p14:creationId xmlns:p14="http://schemas.microsoft.com/office/powerpoint/2010/main" val="628783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TotalTime>
  <Words>2015</Words>
  <Application>Microsoft Office PowerPoint</Application>
  <PresentationFormat>Widescreen</PresentationFormat>
  <Paragraphs>286</Paragraphs>
  <Slides>44</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Comfortaa</vt:lpstr>
      <vt:lpstr>Office Theme</vt:lpstr>
      <vt:lpstr>How to Give a Chalk Talk</vt:lpstr>
      <vt:lpstr>Learning Objectives</vt:lpstr>
      <vt:lpstr>What is a Chalk Talk?</vt:lpstr>
      <vt:lpstr>Overview</vt:lpstr>
      <vt:lpstr>1. Timeliness</vt:lpstr>
      <vt:lpstr>Timeliness</vt:lpstr>
      <vt:lpstr>Timeliness</vt:lpstr>
      <vt:lpstr>Overview</vt:lpstr>
      <vt:lpstr>2. Relevance</vt:lpstr>
      <vt:lpstr>Relevance</vt:lpstr>
      <vt:lpstr>Relevance</vt:lpstr>
      <vt:lpstr>Relevance</vt:lpstr>
      <vt:lpstr>Relevance</vt:lpstr>
      <vt:lpstr>Overview</vt:lpstr>
      <vt:lpstr>3. Verbalization</vt:lpstr>
      <vt:lpstr>Verbalization</vt:lpstr>
      <vt:lpstr>Verbalization (examples)</vt:lpstr>
      <vt:lpstr>Verbalization (examples)</vt:lpstr>
      <vt:lpstr>Verbalization</vt:lpstr>
      <vt:lpstr>Teaching Scripts – Planning out the talk</vt:lpstr>
      <vt:lpstr>Teaching Scripts – SOHM Library</vt:lpstr>
      <vt:lpstr>Teaching Scripts – SOHM Library</vt:lpstr>
      <vt:lpstr>Teaching Scripts – SOHM Library (example)</vt:lpstr>
      <vt:lpstr>Teaching Scripts – SOHM Library (example)</vt:lpstr>
      <vt:lpstr>Diagnostic Schemas – Planning out the talk</vt:lpstr>
      <vt:lpstr>Diagnostic Schemas – Clinical Problem Solving</vt:lpstr>
      <vt:lpstr>Diagnostic Schemas – Clinical Problem Solving</vt:lpstr>
      <vt:lpstr>Overview</vt:lpstr>
      <vt:lpstr>4. Participation</vt:lpstr>
      <vt:lpstr>Participation</vt:lpstr>
      <vt:lpstr>Participation – Types of Questions</vt:lpstr>
      <vt:lpstr>Participation – Types of Questions</vt:lpstr>
      <vt:lpstr>Overview</vt:lpstr>
      <vt:lpstr>5. Adaptability</vt:lpstr>
      <vt:lpstr>Adaptability</vt:lpstr>
      <vt:lpstr>Teach to different levels</vt:lpstr>
      <vt:lpstr>Overview</vt:lpstr>
      <vt:lpstr>6. Completeness</vt:lpstr>
      <vt:lpstr>Completeness</vt:lpstr>
      <vt:lpstr>Overview</vt:lpstr>
      <vt:lpstr>Final Tips</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Give a Chalk Talk</dc:title>
  <dc:creator>Jay Kachoria</dc:creator>
  <cp:lastModifiedBy>Wynne, Kathryn</cp:lastModifiedBy>
  <cp:revision>52</cp:revision>
  <dcterms:created xsi:type="dcterms:W3CDTF">2020-10-30T13:02:06Z</dcterms:created>
  <dcterms:modified xsi:type="dcterms:W3CDTF">2020-11-16T20:14:23Z</dcterms:modified>
</cp:coreProperties>
</file>