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9" r:id="rId1"/>
  </p:sldMasterIdLst>
  <p:notesMasterIdLst>
    <p:notesMasterId r:id="rId24"/>
  </p:notesMasterIdLst>
  <p:sldIdLst>
    <p:sldId id="256" r:id="rId2"/>
    <p:sldId id="258" r:id="rId3"/>
    <p:sldId id="257" r:id="rId4"/>
    <p:sldId id="271" r:id="rId5"/>
    <p:sldId id="260" r:id="rId6"/>
    <p:sldId id="262" r:id="rId7"/>
    <p:sldId id="259" r:id="rId8"/>
    <p:sldId id="277" r:id="rId9"/>
    <p:sldId id="261" r:id="rId10"/>
    <p:sldId id="276" r:id="rId11"/>
    <p:sldId id="274" r:id="rId12"/>
    <p:sldId id="263" r:id="rId13"/>
    <p:sldId id="264" r:id="rId14"/>
    <p:sldId id="275" r:id="rId15"/>
    <p:sldId id="265" r:id="rId16"/>
    <p:sldId id="266" r:id="rId17"/>
    <p:sldId id="269" r:id="rId18"/>
    <p:sldId id="278" r:id="rId19"/>
    <p:sldId id="267" r:id="rId20"/>
    <p:sldId id="270" r:id="rId21"/>
    <p:sldId id="272" r:id="rId22"/>
    <p:sldId id="26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7" d="100"/>
          <a:sy n="77" d="100"/>
        </p:scale>
        <p:origin x="-167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F4E597-7CE3-864D-9E5C-1B27CDF72C28}" type="datetimeFigureOut">
              <a:rPr lang="en-US" smtClean="0"/>
              <a:t>3/1/21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AA6C48-8107-2E46-8AD4-6B8BBE17C69B}" type="slidenum">
              <a:rPr lang="en-US" smtClean="0"/>
              <a:t>‹#›</a:t>
            </a:fld>
            <a:endParaRPr lang="en-US"/>
          </a:p>
        </p:txBody>
      </p:sp>
    </p:spTree>
    <p:extLst>
      <p:ext uri="{BB962C8B-B14F-4D97-AF65-F5344CB8AC3E}">
        <p14:creationId xmlns:p14="http://schemas.microsoft.com/office/powerpoint/2010/main" val="21393448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past, about</a:t>
            </a:r>
            <a:r>
              <a:rPr lang="en-US" baseline="0" dirty="0" smtClean="0"/>
              <a:t> 75% of clinical education occurs at the bedside. Presently its estimated that only about 10-15% of clinical education takes place at the bedside.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2</a:t>
            </a:fld>
            <a:endParaRPr lang="en-US"/>
          </a:p>
        </p:txBody>
      </p:sp>
    </p:spTree>
    <p:extLst>
      <p:ext uri="{BB962C8B-B14F-4D97-AF65-F5344CB8AC3E}">
        <p14:creationId xmlns:p14="http://schemas.microsoft.com/office/powerpoint/2010/main" val="6957918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15</a:t>
            </a:fld>
            <a:endParaRPr lang="en-US"/>
          </a:p>
        </p:txBody>
      </p:sp>
    </p:spTree>
    <p:extLst>
      <p:ext uri="{BB962C8B-B14F-4D97-AF65-F5344CB8AC3E}">
        <p14:creationId xmlns:p14="http://schemas.microsoft.com/office/powerpoint/2010/main" val="1157769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Observation</a:t>
            </a:r>
            <a:r>
              <a:rPr lang="en-US" baseline="0" dirty="0" smtClean="0"/>
              <a:t> and demonstration can be used in the same encounter to involve all members of the team. For example, a intern may be asked to present a case and discuss their differential diagnosis and clinical reasoning. The senior resident would be able to observe their skills while the intern would be demonstrating for the medical students.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16</a:t>
            </a:fld>
            <a:endParaRPr lang="en-US"/>
          </a:p>
        </p:txBody>
      </p:sp>
    </p:spTree>
    <p:extLst>
      <p:ext uri="{BB962C8B-B14F-4D97-AF65-F5344CB8AC3E}">
        <p14:creationId xmlns:p14="http://schemas.microsoft.com/office/powerpoint/2010/main" val="9967306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a:t>
            </a:r>
            <a:r>
              <a:rPr lang="en-US" baseline="0" dirty="0" smtClean="0"/>
              <a:t> of a way to give gentle correction: “Let me show you another way to do that”</a:t>
            </a:r>
          </a:p>
          <a:p>
            <a:endParaRPr lang="en-US" baseline="0" dirty="0" smtClean="0"/>
          </a:p>
          <a:p>
            <a:r>
              <a:rPr lang="en-US" baseline="0" dirty="0" smtClean="0"/>
              <a:t>Going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17</a:t>
            </a:fld>
            <a:endParaRPr lang="en-US"/>
          </a:p>
        </p:txBody>
      </p:sp>
    </p:spTree>
    <p:extLst>
      <p:ext uri="{BB962C8B-B14F-4D97-AF65-F5344CB8AC3E}">
        <p14:creationId xmlns:p14="http://schemas.microsoft.com/office/powerpoint/2010/main" val="966912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Studnets</a:t>
            </a:r>
            <a:r>
              <a:rPr lang="en-US" dirty="0" smtClean="0"/>
              <a:t>: what are some clues from the history that make you think</a:t>
            </a:r>
            <a:r>
              <a:rPr lang="en-US" baseline="0" dirty="0" smtClean="0"/>
              <a:t> the patient has </a:t>
            </a:r>
            <a:r>
              <a:rPr lang="en-US" baseline="0" dirty="0" err="1" smtClean="0"/>
              <a:t>ashtma</a:t>
            </a:r>
            <a:r>
              <a:rPr lang="en-US" baseline="0" dirty="0" smtClean="0"/>
              <a:t> </a:t>
            </a:r>
          </a:p>
          <a:p>
            <a:endParaRPr lang="en-US" baseline="0" dirty="0" smtClean="0"/>
          </a:p>
          <a:p>
            <a:r>
              <a:rPr lang="en-US" baseline="0" dirty="0" smtClean="0"/>
              <a:t>Interns: what other diagnosis are you considering? What would you think if the patient’s cough was only present a few hours? What about a few weeks?</a:t>
            </a:r>
          </a:p>
          <a:p>
            <a:endParaRPr lang="en-US" baseline="0" dirty="0" smtClean="0"/>
          </a:p>
          <a:p>
            <a:r>
              <a:rPr lang="en-US" baseline="0" dirty="0" smtClean="0"/>
              <a:t>Resident: What next steps would you take if the patient was developing worsening respiratory distress.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18</a:t>
            </a:fld>
            <a:endParaRPr lang="en-US"/>
          </a:p>
        </p:txBody>
      </p:sp>
    </p:spTree>
    <p:extLst>
      <p:ext uri="{BB962C8B-B14F-4D97-AF65-F5344CB8AC3E}">
        <p14:creationId xmlns:p14="http://schemas.microsoft.com/office/powerpoint/2010/main" val="681369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4</a:t>
            </a:fld>
            <a:endParaRPr lang="en-US"/>
          </a:p>
        </p:txBody>
      </p:sp>
    </p:spTree>
    <p:extLst>
      <p:ext uri="{BB962C8B-B14F-4D97-AF65-F5344CB8AC3E}">
        <p14:creationId xmlns:p14="http://schemas.microsoft.com/office/powerpoint/2010/main" val="1512126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Normal exam still worthwhile</a:t>
            </a:r>
            <a:r>
              <a:rPr lang="en-US" baseline="0" dirty="0" smtClean="0"/>
              <a:t> to point out.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5</a:t>
            </a:fld>
            <a:endParaRPr lang="en-US"/>
          </a:p>
        </p:txBody>
      </p:sp>
    </p:spTree>
    <p:extLst>
      <p:ext uri="{BB962C8B-B14F-4D97-AF65-F5344CB8AC3E}">
        <p14:creationId xmlns:p14="http://schemas.microsoft.com/office/powerpoint/2010/main" val="2619245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Osler: “To Study the phenomena of disease without books is to sail an uncharted see whist to study books without patients is to not go to sea at all.”</a:t>
            </a:r>
            <a:endParaRPr lang="en-US" b="0" dirty="0" smtClean="0"/>
          </a:p>
          <a:p>
            <a:endParaRPr lang="en-US" dirty="0" smtClean="0"/>
          </a:p>
          <a:p>
            <a:r>
              <a:rPr lang="en-US" dirty="0" err="1" smtClean="0"/>
              <a:t>Favret</a:t>
            </a:r>
            <a:r>
              <a:rPr lang="en-US" dirty="0" smtClean="0"/>
              <a:t> et al: 20 residents listened to heart murmurs and attempted to make diagnosis. Ended up correct 20% of the time. Then ten residents enrolled in a bedside teaching</a:t>
            </a:r>
            <a:r>
              <a:rPr lang="en-US" baseline="0" dirty="0" smtClean="0"/>
              <a:t> program with a cardiologist that meet weekly for 45 minutes for 5 months. Afterwards the residents were able to correctly make a diagnosis is 35% of patients (note cardiologists were only correct 69% of the time on auscultation alone) </a:t>
            </a:r>
            <a:endParaRPr lang="en-US" dirty="0" smtClean="0"/>
          </a:p>
          <a:p>
            <a:endParaRPr lang="en-US" dirty="0" smtClean="0"/>
          </a:p>
          <a:p>
            <a:r>
              <a:rPr lang="en-US" dirty="0" err="1" smtClean="0"/>
              <a:t>Heckmann</a:t>
            </a:r>
            <a:r>
              <a:rPr lang="en-US" dirty="0" smtClean="0"/>
              <a:t>: 6</a:t>
            </a:r>
            <a:r>
              <a:rPr lang="en-US" baseline="30000" dirty="0" smtClean="0"/>
              <a:t>th</a:t>
            </a:r>
            <a:r>
              <a:rPr lang="en-US" dirty="0" smtClean="0"/>
              <a:t> year medical students in </a:t>
            </a:r>
            <a:r>
              <a:rPr lang="en-US" dirty="0" err="1" smtClean="0"/>
              <a:t>germancy</a:t>
            </a:r>
            <a:r>
              <a:rPr lang="en-US" dirty="0" smtClean="0"/>
              <a:t> on a neurology elective. Divided into two groups.</a:t>
            </a:r>
            <a:r>
              <a:rPr lang="en-US" baseline="0" dirty="0" smtClean="0"/>
              <a:t> 1 with </a:t>
            </a:r>
            <a:r>
              <a:rPr lang="en-US" baseline="0" dirty="0" err="1" smtClean="0"/>
              <a:t>didatic</a:t>
            </a:r>
            <a:r>
              <a:rPr lang="en-US" baseline="0" dirty="0" smtClean="0"/>
              <a:t> teaching on theoretical discussion of neurology the other group was primarily taught through daily bedside education sessions. Performance was measured with a written and performed examination at the beginning and end of the rotation. The scores increased by 6% in the control group and 16% in the study group. </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Patients prefer bedside teaching: various survey studies report between 77-85% </a:t>
            </a:r>
            <a:r>
              <a:rPr lang="en-US" baseline="0" dirty="0" err="1" smtClean="0"/>
              <a:t>enoying</a:t>
            </a:r>
            <a:r>
              <a:rPr lang="en-US" baseline="0" dirty="0" smtClean="0"/>
              <a:t> bedside teaching sessions. Further, these studies also note that patients report better levels of their understanding after bedside teaching sessions. This evening includes once study in the </a:t>
            </a:r>
            <a:r>
              <a:rPr lang="en-US" baseline="0" dirty="0" err="1" smtClean="0"/>
              <a:t>picu</a:t>
            </a:r>
            <a:r>
              <a:rPr lang="en-US" baseline="0" dirty="0" smtClean="0"/>
              <a:t> comparing conference room rounds to bedside rounds. Not only were there highly levels of satisfaction among parents, but residents were also rated as more competent. </a:t>
            </a:r>
            <a:endParaRPr lang="en-US" dirty="0" smtClean="0"/>
          </a:p>
          <a:p>
            <a:endParaRPr lang="en-US" dirty="0" smtClean="0"/>
          </a:p>
          <a:p>
            <a:r>
              <a:rPr lang="en-US" dirty="0" smtClean="0"/>
              <a:t>Residents</a:t>
            </a:r>
            <a:r>
              <a:rPr lang="en-US" baseline="0" dirty="0" smtClean="0"/>
              <a:t> and students also report higher rates of satisfaction with their education after bedside teaching, though in general they report feeling more uncomfortable. </a:t>
            </a:r>
          </a:p>
          <a:p>
            <a:endParaRPr lang="en-US" baseline="0" dirty="0" smtClean="0"/>
          </a:p>
        </p:txBody>
      </p:sp>
      <p:sp>
        <p:nvSpPr>
          <p:cNvPr id="4" name="Slide Number Placeholder 3"/>
          <p:cNvSpPr>
            <a:spLocks noGrp="1"/>
          </p:cNvSpPr>
          <p:nvPr>
            <p:ph type="sldNum" sz="quarter" idx="10"/>
          </p:nvPr>
        </p:nvSpPr>
        <p:spPr/>
        <p:txBody>
          <a:bodyPr/>
          <a:lstStyle/>
          <a:p>
            <a:fld id="{45AA6C48-8107-2E46-8AD4-6B8BBE17C69B}" type="slidenum">
              <a:rPr lang="en-US" smtClean="0"/>
              <a:t>6</a:t>
            </a:fld>
            <a:endParaRPr lang="en-US"/>
          </a:p>
        </p:txBody>
      </p:sp>
    </p:spTree>
    <p:extLst>
      <p:ext uri="{BB962C8B-B14F-4D97-AF65-F5344CB8AC3E}">
        <p14:creationId xmlns:p14="http://schemas.microsoft.com/office/powerpoint/2010/main" val="1318790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Leave slide blank at first and ask</a:t>
            </a:r>
            <a:r>
              <a:rPr lang="en-US" baseline="0" dirty="0" smtClean="0"/>
              <a:t> audience to participate. </a:t>
            </a:r>
            <a:endParaRPr lang="en-US" dirty="0" smtClean="0"/>
          </a:p>
          <a:p>
            <a:endParaRPr lang="en-US" baseline="0" dirty="0" smtClean="0"/>
          </a:p>
          <a:p>
            <a:r>
              <a:rPr lang="en-US" baseline="0" dirty="0" smtClean="0"/>
              <a:t>Can re-frame the idea of time </a:t>
            </a:r>
            <a:r>
              <a:rPr lang="en-US" baseline="0" dirty="0" err="1" smtClean="0"/>
              <a:t>contraints</a:t>
            </a:r>
            <a:r>
              <a:rPr lang="en-US" baseline="0" dirty="0" smtClean="0"/>
              <a:t>. Not having enough time to teach during the day due to a busy schedule makes teaching at the bedside a great way to be efficient </a:t>
            </a:r>
          </a:p>
          <a:p>
            <a:endParaRPr lang="en-US" baseline="0" dirty="0" smtClean="0"/>
          </a:p>
          <a:p>
            <a:r>
              <a:rPr lang="en-US" dirty="0" smtClean="0"/>
              <a:t>Open discussion: what are ways to overcome these barriers?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7</a:t>
            </a:fld>
            <a:endParaRPr lang="en-US"/>
          </a:p>
        </p:txBody>
      </p:sp>
    </p:spTree>
    <p:extLst>
      <p:ext uri="{BB962C8B-B14F-4D97-AF65-F5344CB8AC3E}">
        <p14:creationId xmlns:p14="http://schemas.microsoft.com/office/powerpoint/2010/main" val="2037225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good job done on</a:t>
            </a:r>
            <a:r>
              <a:rPr lang="en-US" baseline="0" dirty="0" smtClean="0"/>
              <a:t> the first and the last section essentially sets up the middle part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8</a:t>
            </a:fld>
            <a:endParaRPr lang="en-US"/>
          </a:p>
        </p:txBody>
      </p:sp>
    </p:spTree>
    <p:extLst>
      <p:ext uri="{BB962C8B-B14F-4D97-AF65-F5344CB8AC3E}">
        <p14:creationId xmlns:p14="http://schemas.microsoft.com/office/powerpoint/2010/main" val="3099721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there</a:t>
            </a:r>
            <a:r>
              <a:rPr lang="en-US" baseline="0" dirty="0" smtClean="0"/>
              <a:t> a particular system to teach for that patient? </a:t>
            </a:r>
          </a:p>
          <a:p>
            <a:r>
              <a:rPr lang="en-US" baseline="0" dirty="0" smtClean="0"/>
              <a:t>What skill do you want to focus on? Presentations, a particular exam technique, counseling, delivering bad news </a:t>
            </a:r>
          </a:p>
          <a:p>
            <a:r>
              <a:rPr lang="en-US" baseline="0" dirty="0" smtClean="0"/>
              <a:t>Specific </a:t>
            </a:r>
            <a:r>
              <a:rPr lang="en-US" baseline="0" dirty="0" err="1" smtClean="0"/>
              <a:t>didaditic</a:t>
            </a:r>
            <a:r>
              <a:rPr lang="en-US" baseline="0" dirty="0" smtClean="0"/>
              <a:t> info that you want to review. If so </a:t>
            </a:r>
            <a:r>
              <a:rPr lang="mr-IN" baseline="0" dirty="0" smtClean="0"/>
              <a:t>–</a:t>
            </a:r>
            <a:r>
              <a:rPr lang="en-US" baseline="0" dirty="0" smtClean="0"/>
              <a:t> prepare for it. Give Example of Kate Wynne </a:t>
            </a:r>
          </a:p>
          <a:p>
            <a:r>
              <a:rPr lang="en-US" baseline="0" dirty="0" smtClean="0"/>
              <a:t>Have set amount of time </a:t>
            </a:r>
            <a:r>
              <a:rPr lang="mr-IN" baseline="0" dirty="0" smtClean="0"/>
              <a:t>–</a:t>
            </a:r>
            <a:r>
              <a:rPr lang="en-US" baseline="0" dirty="0" smtClean="0"/>
              <a:t> and make sure Neal Tyrrell follows it!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9</a:t>
            </a:fld>
            <a:endParaRPr lang="en-US"/>
          </a:p>
        </p:txBody>
      </p:sp>
    </p:spTree>
    <p:extLst>
      <p:ext uri="{BB962C8B-B14F-4D97-AF65-F5344CB8AC3E}">
        <p14:creationId xmlns:p14="http://schemas.microsoft.com/office/powerpoint/2010/main" val="3524551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 Expectations:</a:t>
            </a:r>
            <a:r>
              <a:rPr lang="en-US" baseline="0" dirty="0" smtClean="0"/>
              <a:t> Orient the learner to the activity prior to entering the room. Clearly specify what their role will be and what to expect in the room. Tell them what is intended to be taught before hand. </a:t>
            </a:r>
            <a:endParaRPr lang="en-US" dirty="0" smtClean="0"/>
          </a:p>
          <a:p>
            <a:endParaRPr lang="en-US" dirty="0" smtClean="0"/>
          </a:p>
          <a:p>
            <a:r>
              <a:rPr lang="en-US" dirty="0" smtClean="0"/>
              <a:t>Flexibility: There are digressions and unanticipated</a:t>
            </a:r>
            <a:r>
              <a:rPr lang="en-US" baseline="0" dirty="0" smtClean="0"/>
              <a:t> questions that may come up. Do not feel as though you have to stick to your </a:t>
            </a:r>
            <a:r>
              <a:rPr lang="en-US" baseline="0" dirty="0" err="1" smtClean="0"/>
              <a:t>orginal</a:t>
            </a:r>
            <a:r>
              <a:rPr lang="en-US" baseline="0" dirty="0" smtClean="0"/>
              <a:t> intended plan.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10</a:t>
            </a:fld>
            <a:endParaRPr lang="en-US"/>
          </a:p>
        </p:txBody>
      </p:sp>
    </p:spTree>
    <p:extLst>
      <p:ext uri="{BB962C8B-B14F-4D97-AF65-F5344CB8AC3E}">
        <p14:creationId xmlns:p14="http://schemas.microsoft.com/office/powerpoint/2010/main" val="2846049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Clarifying</a:t>
            </a:r>
            <a:r>
              <a:rPr lang="en-US" baseline="0" dirty="0" smtClean="0"/>
              <a:t> roles: It is important to introduce all members of the team and emphasize that the trainees are the patient’s primary care providers in the hospital. </a:t>
            </a:r>
          </a:p>
          <a:p>
            <a:r>
              <a:rPr lang="en-US" baseline="0" dirty="0" smtClean="0"/>
              <a:t>Orient: explain that the encounter is educational, in addition to delivering care. Make sure they are aware discussion may become theoretical at times. </a:t>
            </a:r>
            <a:endParaRPr lang="en-US" dirty="0"/>
          </a:p>
        </p:txBody>
      </p:sp>
      <p:sp>
        <p:nvSpPr>
          <p:cNvPr id="4" name="Slide Number Placeholder 3"/>
          <p:cNvSpPr>
            <a:spLocks noGrp="1"/>
          </p:cNvSpPr>
          <p:nvPr>
            <p:ph type="sldNum" sz="quarter" idx="10"/>
          </p:nvPr>
        </p:nvSpPr>
        <p:spPr/>
        <p:txBody>
          <a:bodyPr/>
          <a:lstStyle/>
          <a:p>
            <a:fld id="{45AA6C48-8107-2E46-8AD4-6B8BBE17C69B}" type="slidenum">
              <a:rPr lang="en-US" smtClean="0"/>
              <a:t>13</a:t>
            </a:fld>
            <a:endParaRPr lang="en-US"/>
          </a:p>
        </p:txBody>
      </p:sp>
    </p:spTree>
    <p:extLst>
      <p:ext uri="{BB962C8B-B14F-4D97-AF65-F5344CB8AC3E}">
        <p14:creationId xmlns:p14="http://schemas.microsoft.com/office/powerpoint/2010/main" val="2392673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2069C06D-4ED8-42C6-905D-CA84CA1B6CBF}" type="datetime2">
              <a:rPr lang="en-US" smtClean="0"/>
              <a:t>Monday, March 1, 21</a:t>
            </a:fld>
            <a:endParaRPr lang="en-US" dirty="0"/>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292EB412-E790-42EA-81FE-2925D3A43D91}" type="datetime2">
              <a:rPr lang="en-US" smtClean="0"/>
              <a:t>Monday, March 1, 21</a:t>
            </a:fld>
            <a:endParaRPr lang="en-US" dirty="0"/>
          </a:p>
        </p:txBody>
      </p:sp>
      <p:sp>
        <p:nvSpPr>
          <p:cNvPr id="6" name="Footer Placeholder 5"/>
          <p:cNvSpPr>
            <a:spLocks noGrp="1"/>
          </p:cNvSpPr>
          <p:nvPr>
            <p:ph type="ftr" sz="quarter" idx="11"/>
          </p:nvPr>
        </p:nvSpPr>
        <p:spPr>
          <a:xfrm>
            <a:off x="2057400" y="6300216"/>
            <a:ext cx="2340864" cy="365125"/>
          </a:xfrm>
        </p:spPr>
        <p:txBody>
          <a:bodyPr/>
          <a:lstStyle/>
          <a:p>
            <a:endParaRPr lang="en-US" dirty="0"/>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1789C0F2-17E0-497A-9BBE-0C73201AAFE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Date Placeholder 2"/>
          <p:cNvSpPr>
            <a:spLocks noGrp="1"/>
          </p:cNvSpPr>
          <p:nvPr>
            <p:ph type="dt" sz="half" idx="10"/>
          </p:nvPr>
        </p:nvSpPr>
        <p:spPr/>
        <p:txBody>
          <a:bodyPr/>
          <a:lstStyle/>
          <a:p>
            <a:fld id="{0B385921-A91A-409C-921C-0E0EC1E750EC}" type="datetime2">
              <a:rPr lang="en-US" smtClean="0"/>
              <a:t>Monday, March 1, 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B385921-A91A-409C-921C-0E0EC1E750EC}" type="datetime2">
              <a:rPr lang="en-US" smtClean="0"/>
              <a:t>Monday, March 1, 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56EEE0E-EDB0-4D84-86B0-50833DF22902}" type="datetime2">
              <a:rPr lang="en-US" smtClean="0"/>
              <a:t>Monday, March 1, 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114372C-B5AB-4C39-B273-B99224EB4DD5}" type="datetime2">
              <a:rPr lang="en-US" smtClean="0"/>
              <a:t>Monday, March 1, 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4CB1CAA-32CD-4B55-B92A-B8F0843CACF4}" type="datetime2">
              <a:rPr lang="en-US" smtClean="0"/>
              <a:t>Monday, March 1, 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0B385921-A91A-409C-921C-0E0EC1E750EC}" type="datetime2">
              <a:rPr lang="en-US" smtClean="0"/>
              <a:t>Monday, March 1, 21</a:t>
            </a:fld>
            <a:endParaRPr lang="en-US" dirty="0"/>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dirty="0"/>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dirty="0"/>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3AD8CDC4-3D19-4983-B478-82F6B8E5AB66}" type="datetime2">
              <a:rPr lang="en-US" smtClean="0"/>
              <a:t>Monday, March 1, 21</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84B82477-D5D3-4181-8C11-75D0F2433A87}" type="datetime2">
              <a:rPr lang="en-US" smtClean="0"/>
              <a:t>Monday, March 1, 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13E253B-1893-4367-8BAE-DF4BC10DC578}" type="datetime2">
              <a:rPr lang="en-US" smtClean="0"/>
              <a:t>Monday, March 1, 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8B62300D-25B3-4603-86C9-4CB776489F00}" type="datetime2">
              <a:rPr lang="en-US" smtClean="0"/>
              <a:t>Monday, March 1, 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C6314AD9-FCC8-48B7-B85B-012A91320DFF}" type="datetime2">
              <a:rPr lang="en-US" smtClean="0"/>
              <a:t>Monday, March 1, 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n-US"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3182DC50-D5DB-4F94-B367-9876CD2C4012}" type="datetime2">
              <a:rPr lang="en-US" smtClean="0"/>
              <a:t>Monday, March 1, 21</a:t>
            </a:fld>
            <a:endParaRPr lang="en-US" dirty="0"/>
          </a:p>
        </p:txBody>
      </p:sp>
      <p:sp>
        <p:nvSpPr>
          <p:cNvPr id="6" name="Footer Placeholder 5"/>
          <p:cNvSpPr>
            <a:spLocks noGrp="1"/>
          </p:cNvSpPr>
          <p:nvPr>
            <p:ph type="ftr" sz="quarter" idx="11"/>
          </p:nvPr>
        </p:nvSpPr>
        <p:spPr>
          <a:xfrm>
            <a:off x="2057400" y="6297706"/>
            <a:ext cx="2339788" cy="365125"/>
          </a:xfrm>
        </p:spPr>
        <p:txBody>
          <a:bodyPr/>
          <a:lstStyle/>
          <a:p>
            <a:endParaRPr lang="en-US" dirty="0"/>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1789C0F2-17E0-497A-9BBE-0C73201AAFE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n-US" smtClean="0"/>
              <a:t>Click to edit Master title style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0B385921-A91A-409C-921C-0E0EC1E750EC}" type="datetime2">
              <a:rPr lang="en-US" smtClean="0"/>
              <a:t>Monday, March 1, 21</a:t>
            </a:fld>
            <a:endParaRPr lang="en-US" dirty="0"/>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dirty="0"/>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1789C0F2-17E0-497A-9BBE-0C73201AAFE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120" r:id="rId1"/>
    <p:sldLayoutId id="2147484121" r:id="rId2"/>
    <p:sldLayoutId id="2147484122" r:id="rId3"/>
    <p:sldLayoutId id="2147484123" r:id="rId4"/>
    <p:sldLayoutId id="2147484124" r:id="rId5"/>
    <p:sldLayoutId id="2147484125" r:id="rId6"/>
    <p:sldLayoutId id="2147484126" r:id="rId7"/>
    <p:sldLayoutId id="2147484127" r:id="rId8"/>
    <p:sldLayoutId id="2147484128" r:id="rId9"/>
    <p:sldLayoutId id="2147484129" r:id="rId10"/>
    <p:sldLayoutId id="2147484130" r:id="rId11"/>
    <p:sldLayoutId id="2147484131" r:id="rId12"/>
    <p:sldLayoutId id="2147484132" r:id="rId13"/>
    <p:sldLayoutId id="2147484133" r:id="rId14"/>
  </p:sldLayoutIdLst>
  <p:hf sldNum="0" hdr="0" ftr="0" dt="0"/>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Clinical Education Series: Teaching at the Bedside </a:t>
            </a:r>
            <a:endParaRPr lang="en-US" dirty="0"/>
          </a:p>
        </p:txBody>
      </p:sp>
      <p:sp>
        <p:nvSpPr>
          <p:cNvPr id="3" name="Subtitle 2"/>
          <p:cNvSpPr>
            <a:spLocks noGrp="1"/>
          </p:cNvSpPr>
          <p:nvPr>
            <p:ph type="subTitle" idx="1"/>
          </p:nvPr>
        </p:nvSpPr>
        <p:spPr/>
        <p:txBody>
          <a:bodyPr/>
          <a:lstStyle/>
          <a:p>
            <a:r>
              <a:rPr lang="en-US" dirty="0" smtClean="0"/>
              <a:t>Christopher Driscoll, MD</a:t>
            </a:r>
          </a:p>
          <a:p>
            <a:r>
              <a:rPr lang="en-US" dirty="0" smtClean="0"/>
              <a:t>Special thanks to Reid Evans, PhD </a:t>
            </a:r>
            <a:endParaRPr lang="en-US" dirty="0"/>
          </a:p>
        </p:txBody>
      </p:sp>
    </p:spTree>
    <p:extLst>
      <p:ext uri="{BB962C8B-B14F-4D97-AF65-F5344CB8AC3E}">
        <p14:creationId xmlns:p14="http://schemas.microsoft.com/office/powerpoint/2010/main" val="326449476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for the Bedside Encounter </a:t>
            </a:r>
            <a:endParaRPr lang="en-US" dirty="0"/>
          </a:p>
        </p:txBody>
      </p:sp>
      <p:sp>
        <p:nvSpPr>
          <p:cNvPr id="3" name="Content Placeholder 2"/>
          <p:cNvSpPr>
            <a:spLocks noGrp="1"/>
          </p:cNvSpPr>
          <p:nvPr>
            <p:ph idx="1"/>
          </p:nvPr>
        </p:nvSpPr>
        <p:spPr/>
        <p:txBody>
          <a:bodyPr/>
          <a:lstStyle/>
          <a:p>
            <a:r>
              <a:rPr lang="en-US" dirty="0"/>
              <a:t>Review expectations with your team prior to starting rounds </a:t>
            </a:r>
          </a:p>
          <a:p>
            <a:pPr lvl="1"/>
            <a:r>
              <a:rPr lang="en-US" dirty="0"/>
              <a:t>Orient the learner. State objectives and expectations clearly</a:t>
            </a:r>
          </a:p>
          <a:p>
            <a:pPr lvl="2"/>
            <a:r>
              <a:rPr lang="en-US" dirty="0"/>
              <a:t>What is the learner hoping to get out of the encounter</a:t>
            </a:r>
            <a:r>
              <a:rPr lang="en-US" dirty="0" smtClean="0"/>
              <a:t>? What skills do they want to practice and receive feedback on. </a:t>
            </a:r>
            <a:endParaRPr lang="en-US" dirty="0"/>
          </a:p>
          <a:p>
            <a:pPr lvl="1"/>
            <a:r>
              <a:rPr lang="en-US" dirty="0"/>
              <a:t>Assign roles. Everybody should be involved.  </a:t>
            </a:r>
            <a:endParaRPr lang="en-US" dirty="0" smtClean="0"/>
          </a:p>
          <a:p>
            <a:pPr lvl="1"/>
            <a:endParaRPr lang="en-US" dirty="0"/>
          </a:p>
          <a:p>
            <a:r>
              <a:rPr lang="en-US" dirty="0" smtClean="0"/>
              <a:t>Be prepared to be flexible</a:t>
            </a:r>
            <a:endParaRPr lang="en-US" dirty="0"/>
          </a:p>
          <a:p>
            <a:pPr marL="349250" lvl="1" indent="0">
              <a:buNone/>
            </a:pPr>
            <a:endParaRPr lang="en-US" dirty="0"/>
          </a:p>
          <a:p>
            <a:pPr marL="349250" lvl="1" indent="0">
              <a:buNone/>
            </a:pPr>
            <a:endParaRPr lang="en-US" dirty="0"/>
          </a:p>
          <a:p>
            <a:pPr marL="0" indent="0">
              <a:buNone/>
            </a:pPr>
            <a:endParaRPr lang="en-US" dirty="0"/>
          </a:p>
        </p:txBody>
      </p:sp>
    </p:spTree>
    <p:extLst>
      <p:ext uri="{BB962C8B-B14F-4D97-AF65-F5344CB8AC3E}">
        <p14:creationId xmlns:p14="http://schemas.microsoft.com/office/powerpoint/2010/main" val="174715116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Practice Preparing </a:t>
            </a:r>
            <a:endParaRPr lang="en-US" dirty="0"/>
          </a:p>
        </p:txBody>
      </p:sp>
      <p:sp>
        <p:nvSpPr>
          <p:cNvPr id="3" name="Content Placeholder 2"/>
          <p:cNvSpPr>
            <a:spLocks noGrp="1"/>
          </p:cNvSpPr>
          <p:nvPr>
            <p:ph idx="1"/>
          </p:nvPr>
        </p:nvSpPr>
        <p:spPr/>
        <p:txBody>
          <a:bodyPr/>
          <a:lstStyle/>
          <a:p>
            <a:r>
              <a:rPr lang="en-US" dirty="0" smtClean="0"/>
              <a:t>You are getting ready to round as a team on your patients. The first patient you will be seeing is a two year old admitted overnight with cough and respiratory distress. What are your considerations as you prepare for rounds? </a:t>
            </a:r>
          </a:p>
          <a:p>
            <a:pPr lvl="1"/>
            <a:endParaRPr lang="en-US" dirty="0"/>
          </a:p>
          <a:p>
            <a:pPr lvl="1"/>
            <a:r>
              <a:rPr lang="en-US" dirty="0" smtClean="0"/>
              <a:t>What are some specific goals you have in mind for this encounter?</a:t>
            </a:r>
          </a:p>
          <a:p>
            <a:pPr lvl="1"/>
            <a:endParaRPr lang="en-US" dirty="0"/>
          </a:p>
          <a:p>
            <a:pPr lvl="1"/>
            <a:r>
              <a:rPr lang="en-US" dirty="0" smtClean="0"/>
              <a:t>What roles could you assign to the team members to keep everyone involved with rounds? </a:t>
            </a:r>
          </a:p>
          <a:p>
            <a:pPr lvl="1"/>
            <a:endParaRPr lang="en-US" dirty="0"/>
          </a:p>
          <a:p>
            <a:pPr lvl="1"/>
            <a:endParaRPr lang="en-US" dirty="0" smtClean="0"/>
          </a:p>
        </p:txBody>
      </p:sp>
    </p:spTree>
    <p:extLst>
      <p:ext uri="{BB962C8B-B14F-4D97-AF65-F5344CB8AC3E}">
        <p14:creationId xmlns:p14="http://schemas.microsoft.com/office/powerpoint/2010/main" val="412939887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Patient Encounter </a:t>
            </a:r>
            <a:endParaRPr lang="en-US" dirty="0"/>
          </a:p>
        </p:txBody>
      </p:sp>
      <p:sp>
        <p:nvSpPr>
          <p:cNvPr id="3" name="Content Placeholder 2"/>
          <p:cNvSpPr>
            <a:spLocks noGrp="1"/>
          </p:cNvSpPr>
          <p:nvPr>
            <p:ph idx="1"/>
          </p:nvPr>
        </p:nvSpPr>
        <p:spPr/>
        <p:txBody>
          <a:bodyPr>
            <a:normAutofit/>
          </a:bodyPr>
          <a:lstStyle/>
          <a:p>
            <a:r>
              <a:rPr lang="en-US" dirty="0" smtClean="0"/>
              <a:t>Introduction </a:t>
            </a:r>
            <a:endParaRPr lang="en-US" dirty="0"/>
          </a:p>
          <a:p>
            <a:endParaRPr lang="en-US" dirty="0" smtClean="0"/>
          </a:p>
          <a:p>
            <a:r>
              <a:rPr lang="en-US" dirty="0" smtClean="0"/>
              <a:t>Doing the teaching </a:t>
            </a:r>
          </a:p>
          <a:p>
            <a:pPr lvl="1"/>
            <a:r>
              <a:rPr lang="en-US" dirty="0" smtClean="0"/>
              <a:t>Observation </a:t>
            </a:r>
          </a:p>
          <a:p>
            <a:pPr lvl="1"/>
            <a:r>
              <a:rPr lang="en-US" dirty="0" smtClean="0"/>
              <a:t>Demonstration / Role Modeling </a:t>
            </a:r>
          </a:p>
          <a:p>
            <a:pPr lvl="1"/>
            <a:r>
              <a:rPr lang="en-US" dirty="0" smtClean="0"/>
              <a:t>Instruction </a:t>
            </a:r>
            <a:endParaRPr lang="en-US" dirty="0"/>
          </a:p>
          <a:p>
            <a:pPr marL="349250" lvl="1" indent="0">
              <a:buNone/>
            </a:pPr>
            <a:endParaRPr lang="en-US" dirty="0"/>
          </a:p>
          <a:p>
            <a:r>
              <a:rPr lang="en-US" dirty="0" smtClean="0"/>
              <a:t>Summarization </a:t>
            </a:r>
            <a:endParaRPr lang="en-US" dirty="0"/>
          </a:p>
        </p:txBody>
      </p:sp>
    </p:spTree>
    <p:extLst>
      <p:ext uri="{BB962C8B-B14F-4D97-AF65-F5344CB8AC3E}">
        <p14:creationId xmlns:p14="http://schemas.microsoft.com/office/powerpoint/2010/main" val="5239851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lstStyle/>
          <a:p>
            <a:r>
              <a:rPr lang="en-US" dirty="0" smtClean="0"/>
              <a:t>Clarify Roles to the patient </a:t>
            </a:r>
          </a:p>
          <a:p>
            <a:endParaRPr lang="en-US" dirty="0"/>
          </a:p>
          <a:p>
            <a:r>
              <a:rPr lang="en-US" dirty="0" smtClean="0"/>
              <a:t>Orient Patients to the encounter </a:t>
            </a:r>
          </a:p>
          <a:p>
            <a:endParaRPr lang="en-US" dirty="0"/>
          </a:p>
          <a:p>
            <a:r>
              <a:rPr lang="en-US" dirty="0" smtClean="0"/>
              <a:t>Encourage patient / family to interrupt and correct </a:t>
            </a:r>
            <a:endParaRPr lang="en-US" dirty="0"/>
          </a:p>
        </p:txBody>
      </p:sp>
    </p:spTree>
    <p:extLst>
      <p:ext uri="{BB962C8B-B14F-4D97-AF65-F5344CB8AC3E}">
        <p14:creationId xmlns:p14="http://schemas.microsoft.com/office/powerpoint/2010/main" val="388320960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“Doing the Teaching”</a:t>
            </a:r>
            <a:endParaRPr lang="en-US" dirty="0"/>
          </a:p>
        </p:txBody>
      </p:sp>
      <p:sp>
        <p:nvSpPr>
          <p:cNvPr id="3" name="Content Placeholder 2"/>
          <p:cNvSpPr>
            <a:spLocks noGrp="1"/>
          </p:cNvSpPr>
          <p:nvPr>
            <p:ph idx="1"/>
          </p:nvPr>
        </p:nvSpPr>
        <p:spPr/>
        <p:txBody>
          <a:bodyPr/>
          <a:lstStyle/>
          <a:p>
            <a:r>
              <a:rPr lang="en-US" dirty="0" smtClean="0"/>
              <a:t>Observation </a:t>
            </a:r>
          </a:p>
          <a:p>
            <a:endParaRPr lang="en-US" dirty="0"/>
          </a:p>
          <a:p>
            <a:r>
              <a:rPr lang="en-US" dirty="0" smtClean="0"/>
              <a:t>Demonstration / Role Modeling </a:t>
            </a:r>
          </a:p>
          <a:p>
            <a:endParaRPr lang="en-US" dirty="0"/>
          </a:p>
          <a:p>
            <a:r>
              <a:rPr lang="en-US" dirty="0" smtClean="0"/>
              <a:t>Instruction </a:t>
            </a:r>
          </a:p>
          <a:p>
            <a:endParaRPr lang="en-US" dirty="0"/>
          </a:p>
          <a:p>
            <a:endParaRPr lang="en-US" dirty="0"/>
          </a:p>
        </p:txBody>
      </p:sp>
    </p:spTree>
    <p:extLst>
      <p:ext uri="{BB962C8B-B14F-4D97-AF65-F5344CB8AC3E}">
        <p14:creationId xmlns:p14="http://schemas.microsoft.com/office/powerpoint/2010/main" val="30361698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 </a:t>
            </a:r>
            <a:endParaRPr lang="en-US" dirty="0"/>
          </a:p>
        </p:txBody>
      </p:sp>
      <p:sp>
        <p:nvSpPr>
          <p:cNvPr id="3" name="Content Placeholder 2"/>
          <p:cNvSpPr>
            <a:spLocks noGrp="1"/>
          </p:cNvSpPr>
          <p:nvPr>
            <p:ph idx="1"/>
          </p:nvPr>
        </p:nvSpPr>
        <p:spPr/>
        <p:txBody>
          <a:bodyPr/>
          <a:lstStyle/>
          <a:p>
            <a:r>
              <a:rPr lang="en-US" dirty="0" smtClean="0"/>
              <a:t>Important first step. This allows the educator to “diagnose of the patient” and “diagnose of the learner “</a:t>
            </a:r>
          </a:p>
          <a:p>
            <a:pPr lvl="1"/>
            <a:r>
              <a:rPr lang="en-US" dirty="0" smtClean="0"/>
              <a:t>History, exam and communication skills best assessed by passive observation rather than demonstration / instruction</a:t>
            </a:r>
          </a:p>
          <a:p>
            <a:r>
              <a:rPr lang="en-US" dirty="0" smtClean="0"/>
              <a:t>Important to keep interruptions to a minimum </a:t>
            </a:r>
          </a:p>
          <a:p>
            <a:pPr marL="0" indent="0">
              <a:buNone/>
            </a:pPr>
            <a:endParaRPr lang="en-US" dirty="0" smtClean="0"/>
          </a:p>
          <a:p>
            <a:r>
              <a:rPr lang="en-US" dirty="0" smtClean="0"/>
              <a:t>Feedback is essential at the end of the encounter </a:t>
            </a:r>
          </a:p>
          <a:p>
            <a:endParaRPr lang="en-US" dirty="0"/>
          </a:p>
          <a:p>
            <a:endParaRPr lang="en-US" dirty="0"/>
          </a:p>
        </p:txBody>
      </p:sp>
    </p:spTree>
    <p:extLst>
      <p:ext uri="{BB962C8B-B14F-4D97-AF65-F5344CB8AC3E}">
        <p14:creationId xmlns:p14="http://schemas.microsoft.com/office/powerpoint/2010/main" val="166565268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Demonstration and Role-Modeling </a:t>
            </a:r>
            <a:endParaRPr lang="en-US" dirty="0"/>
          </a:p>
        </p:txBody>
      </p:sp>
      <p:sp>
        <p:nvSpPr>
          <p:cNvPr id="3" name="Content Placeholder 2"/>
          <p:cNvSpPr>
            <a:spLocks noGrp="1"/>
          </p:cNvSpPr>
          <p:nvPr>
            <p:ph idx="1"/>
          </p:nvPr>
        </p:nvSpPr>
        <p:spPr/>
        <p:txBody>
          <a:bodyPr>
            <a:normAutofit/>
          </a:bodyPr>
          <a:lstStyle/>
          <a:p>
            <a:r>
              <a:rPr lang="en-US" dirty="0" smtClean="0"/>
              <a:t>Demonstration of particular exam skills </a:t>
            </a:r>
          </a:p>
          <a:p>
            <a:r>
              <a:rPr lang="en-US" dirty="0" smtClean="0"/>
              <a:t>Being a model of professionalism </a:t>
            </a:r>
          </a:p>
          <a:p>
            <a:r>
              <a:rPr lang="en-US" dirty="0" smtClean="0"/>
              <a:t>Interpersonal and communication skills </a:t>
            </a:r>
          </a:p>
          <a:p>
            <a:r>
              <a:rPr lang="en-US" dirty="0" smtClean="0"/>
              <a:t>Admitting one’s own knowledge limitations. </a:t>
            </a:r>
            <a:endParaRPr lang="en-US" dirty="0"/>
          </a:p>
          <a:p>
            <a:r>
              <a:rPr lang="en-US" dirty="0" smtClean="0"/>
              <a:t>Eliciting subtle points from history. </a:t>
            </a:r>
          </a:p>
        </p:txBody>
      </p:sp>
    </p:spTree>
    <p:extLst>
      <p:ext uri="{BB962C8B-B14F-4D97-AF65-F5344CB8AC3E}">
        <p14:creationId xmlns:p14="http://schemas.microsoft.com/office/powerpoint/2010/main" val="138892430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Challenge the learner with questioning </a:t>
            </a:r>
          </a:p>
          <a:p>
            <a:pPr lvl="1"/>
            <a:r>
              <a:rPr lang="en-US" dirty="0" smtClean="0"/>
              <a:t>Not pimping! </a:t>
            </a:r>
          </a:p>
          <a:p>
            <a:pPr lvl="1"/>
            <a:r>
              <a:rPr lang="en-US" dirty="0" smtClean="0"/>
              <a:t>Avoid impossible questions and “Read My Mind” questions </a:t>
            </a:r>
          </a:p>
          <a:p>
            <a:pPr lvl="1"/>
            <a:r>
              <a:rPr lang="en-US" dirty="0" smtClean="0"/>
              <a:t>Avoid situations of “one-upping”</a:t>
            </a:r>
          </a:p>
          <a:p>
            <a:pPr lvl="1"/>
            <a:r>
              <a:rPr lang="en-US" dirty="0" smtClean="0"/>
              <a:t>Have learners compare and contrast findings </a:t>
            </a:r>
            <a:endParaRPr lang="en-US" dirty="0"/>
          </a:p>
          <a:p>
            <a:r>
              <a:rPr lang="en-US" dirty="0" smtClean="0"/>
              <a:t>Gentle corrections when needed are appropriate . </a:t>
            </a:r>
            <a:endParaRPr lang="en-US" dirty="0"/>
          </a:p>
          <a:p>
            <a:r>
              <a:rPr lang="en-US" dirty="0" smtClean="0"/>
              <a:t>Think out loud </a:t>
            </a:r>
          </a:p>
          <a:p>
            <a:r>
              <a:rPr lang="en-US" dirty="0" smtClean="0"/>
              <a:t>Short relevant didactics are helpful. Lengthy teachings jeopardize efficiency and hamper engagement. </a:t>
            </a:r>
            <a:endParaRPr lang="en-US" dirty="0"/>
          </a:p>
          <a:p>
            <a:pPr lvl="1"/>
            <a:r>
              <a:rPr lang="en-US" dirty="0" smtClean="0"/>
              <a:t>Don</a:t>
            </a:r>
            <a:r>
              <a:rPr lang="mr-IN" dirty="0" smtClean="0"/>
              <a:t>’</a:t>
            </a:r>
            <a:r>
              <a:rPr lang="en-US" dirty="0" smtClean="0"/>
              <a:t>t be afraid to teach in the presence of patients </a:t>
            </a:r>
          </a:p>
          <a:p>
            <a:pPr lvl="1"/>
            <a:r>
              <a:rPr lang="en-US" dirty="0" smtClean="0"/>
              <a:t>Teaching does not have to be limited to just the reasons why you are seeing the patient </a:t>
            </a:r>
          </a:p>
          <a:p>
            <a:pPr marL="685800" lvl="2" indent="0">
              <a:buNone/>
            </a:pPr>
            <a:r>
              <a:rPr lang="en-US" dirty="0" smtClean="0"/>
              <a:t>	</a:t>
            </a:r>
          </a:p>
          <a:p>
            <a:pPr marL="349250" lvl="1" indent="0">
              <a:buNone/>
            </a:pPr>
            <a:endParaRPr lang="en-US" dirty="0" smtClean="0"/>
          </a:p>
          <a:p>
            <a:pPr lvl="1"/>
            <a:endParaRPr lang="en-US" dirty="0" smtClean="0"/>
          </a:p>
          <a:p>
            <a:pPr lvl="1"/>
            <a:endParaRPr lang="en-US" dirty="0" smtClean="0"/>
          </a:p>
          <a:p>
            <a:pPr marL="0" indent="0">
              <a:buNone/>
            </a:pPr>
            <a:endParaRPr lang="en-US" dirty="0"/>
          </a:p>
        </p:txBody>
      </p:sp>
    </p:spTree>
    <p:extLst>
      <p:ext uri="{BB962C8B-B14F-4D97-AF65-F5344CB8AC3E}">
        <p14:creationId xmlns:p14="http://schemas.microsoft.com/office/powerpoint/2010/main" val="388540288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Going back to the patient on the team with respiratory distress</a:t>
            </a:r>
            <a:r>
              <a:rPr lang="mr-IN" dirty="0" smtClean="0"/>
              <a:t>…</a:t>
            </a:r>
            <a:r>
              <a:rPr lang="en-US" dirty="0" smtClean="0"/>
              <a:t> </a:t>
            </a:r>
            <a:endParaRPr lang="en-US" dirty="0"/>
          </a:p>
        </p:txBody>
      </p:sp>
      <p:sp>
        <p:nvSpPr>
          <p:cNvPr id="3" name="Content Placeholder 2"/>
          <p:cNvSpPr>
            <a:spLocks noGrp="1"/>
          </p:cNvSpPr>
          <p:nvPr>
            <p:ph idx="1"/>
          </p:nvPr>
        </p:nvSpPr>
        <p:spPr/>
        <p:txBody>
          <a:bodyPr/>
          <a:lstStyle/>
          <a:p>
            <a:r>
              <a:rPr lang="en-US" dirty="0" smtClean="0"/>
              <a:t>What are some questions we can ask as you go to help promote learning? </a:t>
            </a:r>
          </a:p>
          <a:p>
            <a:pPr lvl="1"/>
            <a:r>
              <a:rPr lang="en-US" dirty="0" smtClean="0"/>
              <a:t>For the students </a:t>
            </a:r>
          </a:p>
          <a:p>
            <a:pPr lvl="1"/>
            <a:endParaRPr lang="en-US" dirty="0"/>
          </a:p>
          <a:p>
            <a:pPr lvl="1"/>
            <a:r>
              <a:rPr lang="en-US" dirty="0" smtClean="0"/>
              <a:t>For the intern </a:t>
            </a:r>
          </a:p>
          <a:p>
            <a:pPr lvl="1"/>
            <a:endParaRPr lang="en-US" dirty="0"/>
          </a:p>
          <a:p>
            <a:pPr lvl="1"/>
            <a:r>
              <a:rPr lang="en-US" dirty="0" smtClean="0"/>
              <a:t>For the resident </a:t>
            </a:r>
            <a:endParaRPr lang="en-US" dirty="0"/>
          </a:p>
        </p:txBody>
      </p:sp>
    </p:spTree>
    <p:extLst>
      <p:ext uri="{BB962C8B-B14F-4D97-AF65-F5344CB8AC3E}">
        <p14:creationId xmlns:p14="http://schemas.microsoft.com/office/powerpoint/2010/main" val="36431252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Wrapping up the Encounter </a:t>
            </a:r>
            <a:endParaRPr lang="en-US" dirty="0"/>
          </a:p>
        </p:txBody>
      </p:sp>
      <p:sp>
        <p:nvSpPr>
          <p:cNvPr id="3" name="Content Placeholder 2"/>
          <p:cNvSpPr>
            <a:spLocks noGrp="1"/>
          </p:cNvSpPr>
          <p:nvPr>
            <p:ph idx="1"/>
          </p:nvPr>
        </p:nvSpPr>
        <p:spPr/>
        <p:txBody>
          <a:bodyPr/>
          <a:lstStyle/>
          <a:p>
            <a:r>
              <a:rPr lang="en-US" dirty="0" smtClean="0"/>
              <a:t>Leave patient with an overview of what happened</a:t>
            </a:r>
          </a:p>
          <a:p>
            <a:pPr marL="0" indent="0">
              <a:buNone/>
            </a:pPr>
            <a:endParaRPr lang="en-US" dirty="0" smtClean="0"/>
          </a:p>
          <a:p>
            <a:r>
              <a:rPr lang="en-US" dirty="0" smtClean="0"/>
              <a:t>Be explicit with learners regarding what they were taught immediately following the encounter. </a:t>
            </a:r>
          </a:p>
          <a:p>
            <a:endParaRPr lang="en-US" dirty="0"/>
          </a:p>
          <a:p>
            <a:r>
              <a:rPr lang="en-US" dirty="0" smtClean="0"/>
              <a:t>Allow time for asking questions (patient and learner)</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15788132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a:t>
            </a:r>
            <a:endParaRPr lang="en-US" dirty="0"/>
          </a:p>
        </p:txBody>
      </p:sp>
      <p:sp>
        <p:nvSpPr>
          <p:cNvPr id="3" name="Content Placeholder 2"/>
          <p:cNvSpPr>
            <a:spLocks noGrp="1"/>
          </p:cNvSpPr>
          <p:nvPr>
            <p:ph idx="1"/>
          </p:nvPr>
        </p:nvSpPr>
        <p:spPr/>
        <p:txBody>
          <a:bodyPr/>
          <a:lstStyle/>
          <a:p>
            <a:r>
              <a:rPr lang="en-US" dirty="0" smtClean="0"/>
              <a:t>Bedside teaching is an essential competent medical education, though its emphasis seems to be declining </a:t>
            </a:r>
          </a:p>
          <a:p>
            <a:endParaRPr lang="en-US" dirty="0"/>
          </a:p>
          <a:p>
            <a:r>
              <a:rPr lang="en-US" dirty="0" smtClean="0"/>
              <a:t>The purpose In this lecture we will review skills and strategies that optimize learners and educators experience at the bedside. </a:t>
            </a:r>
            <a:endParaRPr lang="en-US" dirty="0"/>
          </a:p>
        </p:txBody>
      </p:sp>
    </p:spTree>
    <p:extLst>
      <p:ext uri="{BB962C8B-B14F-4D97-AF65-F5344CB8AC3E}">
        <p14:creationId xmlns:p14="http://schemas.microsoft.com/office/powerpoint/2010/main" val="426727233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Post-Rounds </a:t>
            </a:r>
            <a:endParaRPr lang="en-US" dirty="0"/>
          </a:p>
        </p:txBody>
      </p:sp>
      <p:sp>
        <p:nvSpPr>
          <p:cNvPr id="3" name="Content Placeholder 2"/>
          <p:cNvSpPr>
            <a:spLocks noGrp="1"/>
          </p:cNvSpPr>
          <p:nvPr>
            <p:ph idx="1"/>
          </p:nvPr>
        </p:nvSpPr>
        <p:spPr/>
        <p:txBody>
          <a:bodyPr/>
          <a:lstStyle/>
          <a:p>
            <a:r>
              <a:rPr lang="en-US" dirty="0" smtClean="0"/>
              <a:t>Feedback. </a:t>
            </a:r>
          </a:p>
          <a:p>
            <a:pPr lvl="1"/>
            <a:r>
              <a:rPr lang="en-US" dirty="0" smtClean="0"/>
              <a:t>Both for the learner and the teacher </a:t>
            </a:r>
          </a:p>
          <a:p>
            <a:pPr lvl="2"/>
            <a:r>
              <a:rPr lang="en-US" dirty="0" smtClean="0"/>
              <a:t>For the learner, start by reinforcing positive aspects of the encounter, and then specific critiques about what can be improved</a:t>
            </a:r>
          </a:p>
          <a:p>
            <a:pPr lvl="2"/>
            <a:r>
              <a:rPr lang="en-US" dirty="0" smtClean="0"/>
              <a:t>Asked what worked well for them, what you could do better as the teacher </a:t>
            </a:r>
          </a:p>
          <a:p>
            <a:pPr lvl="2"/>
            <a:r>
              <a:rPr lang="en-US" dirty="0" smtClean="0"/>
              <a:t>End with an action plan </a:t>
            </a:r>
            <a:endParaRPr lang="en-US" dirty="0"/>
          </a:p>
          <a:p>
            <a:r>
              <a:rPr lang="en-US" dirty="0" smtClean="0"/>
              <a:t>Reflection </a:t>
            </a:r>
            <a:r>
              <a:rPr lang="en-US" dirty="0" smtClean="0">
                <a:sym typeface="Wingdings"/>
              </a:rPr>
              <a:t> Planning for next session. </a:t>
            </a:r>
            <a:endParaRPr lang="en-US" dirty="0" smtClean="0"/>
          </a:p>
        </p:txBody>
      </p:sp>
    </p:spTree>
    <p:extLst>
      <p:ext uri="{BB962C8B-B14F-4D97-AF65-F5344CB8AC3E}">
        <p14:creationId xmlns:p14="http://schemas.microsoft.com/office/powerpoint/2010/main" val="54089949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a:t>
            </a:r>
            <a:endParaRPr lang="en-US" dirty="0"/>
          </a:p>
        </p:txBody>
      </p:sp>
      <p:sp>
        <p:nvSpPr>
          <p:cNvPr id="3" name="Content Placeholder 2"/>
          <p:cNvSpPr>
            <a:spLocks noGrp="1"/>
          </p:cNvSpPr>
          <p:nvPr>
            <p:ph idx="1"/>
          </p:nvPr>
        </p:nvSpPr>
        <p:spPr/>
        <p:txBody>
          <a:bodyPr/>
          <a:lstStyle/>
          <a:p>
            <a:r>
              <a:rPr lang="en-US" dirty="0" smtClean="0"/>
              <a:t>Case: you are the senior resident working in the emergency department with a medical student who you haven’t worked with before. You plan to see a 2 month old who is there for a medical evaluation after sustaining injuries rolling off of the bed. The baby is in the ER with Mom and Dad </a:t>
            </a:r>
          </a:p>
          <a:p>
            <a:pPr lvl="1"/>
            <a:r>
              <a:rPr lang="en-US" dirty="0" smtClean="0"/>
              <a:t>What are some considerations as you prepare for this encounter?</a:t>
            </a:r>
          </a:p>
          <a:p>
            <a:pPr marL="349250" lvl="1" indent="0">
              <a:buNone/>
            </a:pPr>
            <a:endParaRPr lang="en-US" dirty="0"/>
          </a:p>
          <a:p>
            <a:pPr lvl="1"/>
            <a:r>
              <a:rPr lang="en-US" dirty="0" smtClean="0"/>
              <a:t>What strategies would you use at the bedside?</a:t>
            </a:r>
          </a:p>
          <a:p>
            <a:pPr lvl="1"/>
            <a:endParaRPr lang="en-US" dirty="0"/>
          </a:p>
          <a:p>
            <a:pPr lvl="1"/>
            <a:r>
              <a:rPr lang="en-US" dirty="0" smtClean="0"/>
              <a:t>What are some of the didactic points you may want to make?</a:t>
            </a:r>
          </a:p>
          <a:p>
            <a:pPr marL="349250" lvl="1" indent="0">
              <a:buNone/>
            </a:pPr>
            <a:endParaRPr lang="en-US" dirty="0"/>
          </a:p>
        </p:txBody>
      </p:sp>
    </p:spTree>
    <p:extLst>
      <p:ext uri="{BB962C8B-B14F-4D97-AF65-F5344CB8AC3E}">
        <p14:creationId xmlns:p14="http://schemas.microsoft.com/office/powerpoint/2010/main" val="2307688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Bannister S.L. et al. 2018 ‘Just Do It: Incorporating Bedside Teaching Into Every Patient Encounter’ </a:t>
            </a:r>
            <a:r>
              <a:rPr lang="en-US" i="1" dirty="0" smtClean="0"/>
              <a:t>Pediatrics</a:t>
            </a:r>
            <a:r>
              <a:rPr lang="en-US" dirty="0" smtClean="0"/>
              <a:t> </a:t>
            </a:r>
            <a:r>
              <a:rPr lang="en-US" dirty="0" err="1" smtClean="0"/>
              <a:t>Vol</a:t>
            </a:r>
            <a:r>
              <a:rPr lang="en-US" dirty="0" smtClean="0"/>
              <a:t> 142 (1) e20181238</a:t>
            </a:r>
          </a:p>
          <a:p>
            <a:r>
              <a:rPr lang="en-US" dirty="0" smtClean="0"/>
              <a:t>Elder A. et al. 2013 ‘The Road Back to the Bedside’ </a:t>
            </a:r>
            <a:r>
              <a:rPr lang="en-US" i="1" dirty="0" smtClean="0"/>
              <a:t>JAMA</a:t>
            </a:r>
            <a:r>
              <a:rPr lang="en-US" dirty="0"/>
              <a:t> </a:t>
            </a:r>
            <a:r>
              <a:rPr lang="en-US" dirty="0" err="1" smtClean="0"/>
              <a:t>Vol</a:t>
            </a:r>
            <a:r>
              <a:rPr lang="en-US" dirty="0" smtClean="0"/>
              <a:t> 310 (8) </a:t>
            </a:r>
            <a:r>
              <a:rPr lang="mr-IN" dirty="0" smtClean="0"/>
              <a:t>799</a:t>
            </a:r>
            <a:r>
              <a:rPr lang="mr-IN" dirty="0"/>
              <a:t>-800</a:t>
            </a:r>
            <a:endParaRPr lang="en-US" dirty="0" smtClean="0"/>
          </a:p>
          <a:p>
            <a:r>
              <a:rPr lang="en-US" dirty="0" err="1" smtClean="0"/>
              <a:t>Rahmani</a:t>
            </a:r>
            <a:r>
              <a:rPr lang="en-US" dirty="0" smtClean="0"/>
              <a:t> S. 2003 ‘Twelve Tips to Improve Bedside Teaching’ </a:t>
            </a:r>
            <a:r>
              <a:rPr lang="en-US" i="1" dirty="0" smtClean="0"/>
              <a:t>Medical Teach</a:t>
            </a:r>
            <a:r>
              <a:rPr lang="en-US" dirty="0" smtClean="0"/>
              <a:t>er</a:t>
            </a:r>
            <a:r>
              <a:rPr lang="en-US" i="1" dirty="0" smtClean="0"/>
              <a:t>, </a:t>
            </a:r>
            <a:r>
              <a:rPr lang="en-US" i="1" dirty="0" err="1" smtClean="0"/>
              <a:t>V</a:t>
            </a:r>
            <a:r>
              <a:rPr lang="en-US" dirty="0" err="1" smtClean="0"/>
              <a:t>Vol</a:t>
            </a:r>
            <a:r>
              <a:rPr lang="en-US" dirty="0" smtClean="0"/>
              <a:t> 25 (2) 112-115</a:t>
            </a:r>
          </a:p>
          <a:p>
            <a:r>
              <a:rPr lang="en-US" dirty="0" err="1" smtClean="0"/>
              <a:t>Kroenke</a:t>
            </a:r>
            <a:r>
              <a:rPr lang="en-US" dirty="0" smtClean="0"/>
              <a:t> K.  et al. 2003 ‘Bedside Teaching’ </a:t>
            </a:r>
            <a:r>
              <a:rPr lang="en-US" i="1" dirty="0" smtClean="0"/>
              <a:t>Southern Medical Journal  </a:t>
            </a:r>
            <a:r>
              <a:rPr lang="en-US" dirty="0" err="1" smtClean="0"/>
              <a:t>Vol</a:t>
            </a:r>
            <a:r>
              <a:rPr lang="en-US" dirty="0" smtClean="0"/>
              <a:t> 90 (11) 1069-1074</a:t>
            </a:r>
          </a:p>
          <a:p>
            <a:r>
              <a:rPr lang="en-US" dirty="0" smtClean="0"/>
              <a:t>Lacombe  M.A. 1997  ‘On Bedside Teaching’ </a:t>
            </a:r>
            <a:r>
              <a:rPr lang="en-US" i="1" dirty="0" smtClean="0"/>
              <a:t>Annals of Internal Medicine</a:t>
            </a:r>
            <a:r>
              <a:rPr lang="en-US" dirty="0" smtClean="0"/>
              <a:t> </a:t>
            </a:r>
            <a:r>
              <a:rPr lang="en-US" dirty="0" err="1" smtClean="0"/>
              <a:t>Vol</a:t>
            </a:r>
            <a:r>
              <a:rPr lang="en-US" dirty="0" smtClean="0"/>
              <a:t> 126 (3) 217-220</a:t>
            </a:r>
          </a:p>
          <a:p>
            <a:r>
              <a:rPr lang="en-US" dirty="0" smtClean="0"/>
              <a:t>Peters M. 2013 ‘Bedside Teaching in Medical Education: A literature Review’  </a:t>
            </a:r>
            <a:r>
              <a:rPr lang="en-US" i="1" dirty="0" smtClean="0"/>
              <a:t>Perspectives in Medical Education </a:t>
            </a:r>
            <a:r>
              <a:rPr lang="en-US" dirty="0" err="1" smtClean="0"/>
              <a:t>Vol</a:t>
            </a:r>
            <a:r>
              <a:rPr lang="en-US" dirty="0" smtClean="0"/>
              <a:t> 3 76-88</a:t>
            </a:r>
            <a:endParaRPr lang="en-US" dirty="0"/>
          </a:p>
          <a:p>
            <a:r>
              <a:rPr lang="en-US" dirty="0" smtClean="0"/>
              <a:t>Ngo T. 2019 ‘Teaching at the Bedside’ </a:t>
            </a:r>
            <a:r>
              <a:rPr lang="en-US" i="1" dirty="0" smtClean="0"/>
              <a:t>Pediatric Clinics of North America </a:t>
            </a:r>
            <a:r>
              <a:rPr lang="en-US" dirty="0" err="1" smtClean="0"/>
              <a:t>Vol</a:t>
            </a:r>
            <a:r>
              <a:rPr lang="en-US" dirty="0" smtClean="0"/>
              <a:t> 66 (4) 881-889</a:t>
            </a:r>
            <a:endParaRPr lang="en-US" dirty="0"/>
          </a:p>
        </p:txBody>
      </p:sp>
    </p:spTree>
    <p:extLst>
      <p:ext uri="{BB962C8B-B14F-4D97-AF65-F5344CB8AC3E}">
        <p14:creationId xmlns:p14="http://schemas.microsoft.com/office/powerpoint/2010/main" val="276849164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Objectives </a:t>
            </a:r>
            <a:endParaRPr lang="en-US" dirty="0"/>
          </a:p>
        </p:txBody>
      </p:sp>
      <p:sp>
        <p:nvSpPr>
          <p:cNvPr id="2" name="Content Placeholder 1"/>
          <p:cNvSpPr>
            <a:spLocks noGrp="1"/>
          </p:cNvSpPr>
          <p:nvPr>
            <p:ph idx="1"/>
          </p:nvPr>
        </p:nvSpPr>
        <p:spPr/>
        <p:txBody>
          <a:bodyPr/>
          <a:lstStyle/>
          <a:p>
            <a:r>
              <a:rPr lang="en-US" dirty="0" smtClean="0"/>
              <a:t>At the end of this lecture, you will be able to:</a:t>
            </a:r>
          </a:p>
          <a:p>
            <a:pPr lvl="1"/>
            <a:r>
              <a:rPr lang="en-US" dirty="0" smtClean="0"/>
              <a:t>Define what encompasses bedside education and</a:t>
            </a:r>
          </a:p>
          <a:p>
            <a:pPr lvl="1"/>
            <a:endParaRPr lang="en-US" dirty="0"/>
          </a:p>
          <a:p>
            <a:pPr lvl="1"/>
            <a:r>
              <a:rPr lang="en-US" dirty="0" smtClean="0"/>
              <a:t> list important skills taught at the bedside  </a:t>
            </a:r>
            <a:endParaRPr lang="en-US" dirty="0"/>
          </a:p>
          <a:p>
            <a:pPr marL="349250" lvl="1" indent="0">
              <a:buNone/>
            </a:pPr>
            <a:endParaRPr lang="en-US" dirty="0"/>
          </a:p>
          <a:p>
            <a:pPr lvl="1"/>
            <a:r>
              <a:rPr lang="en-US" dirty="0" smtClean="0"/>
              <a:t>List common barriers to bedside education </a:t>
            </a:r>
          </a:p>
          <a:p>
            <a:pPr marL="349250" lvl="1" indent="0">
              <a:buNone/>
            </a:pPr>
            <a:endParaRPr lang="en-US" dirty="0" smtClean="0"/>
          </a:p>
          <a:p>
            <a:pPr lvl="1"/>
            <a:r>
              <a:rPr lang="en-US" dirty="0" smtClean="0"/>
              <a:t>Apply skills and methods for effective education at the bedside </a:t>
            </a:r>
          </a:p>
        </p:txBody>
      </p:sp>
    </p:spTree>
    <p:extLst>
      <p:ext uri="{BB962C8B-B14F-4D97-AF65-F5344CB8AC3E}">
        <p14:creationId xmlns:p14="http://schemas.microsoft.com/office/powerpoint/2010/main" val="39276512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Bedside teaching: what is it?</a:t>
            </a:r>
            <a:endParaRPr lang="en-US" dirty="0"/>
          </a:p>
        </p:txBody>
      </p:sp>
      <p:sp>
        <p:nvSpPr>
          <p:cNvPr id="3" name="Content Placeholder 2"/>
          <p:cNvSpPr>
            <a:spLocks noGrp="1"/>
          </p:cNvSpPr>
          <p:nvPr>
            <p:ph idx="1"/>
          </p:nvPr>
        </p:nvSpPr>
        <p:spPr/>
        <p:txBody>
          <a:bodyPr/>
          <a:lstStyle/>
          <a:p>
            <a:r>
              <a:rPr lang="en-US" dirty="0" smtClean="0"/>
              <a:t>Any education that occurs in the presence of a patient </a:t>
            </a:r>
          </a:p>
          <a:p>
            <a:pPr lvl="1"/>
            <a:r>
              <a:rPr lang="en-US" dirty="0" smtClean="0"/>
              <a:t>Seeing a patient together in ambulatory clinics </a:t>
            </a:r>
          </a:p>
          <a:p>
            <a:pPr lvl="1"/>
            <a:endParaRPr lang="en-US" dirty="0"/>
          </a:p>
          <a:p>
            <a:pPr lvl="1"/>
            <a:r>
              <a:rPr lang="en-US" dirty="0" smtClean="0"/>
              <a:t>Ward rounding as a team </a:t>
            </a:r>
          </a:p>
          <a:p>
            <a:pPr lvl="1"/>
            <a:endParaRPr lang="en-US" dirty="0"/>
          </a:p>
          <a:p>
            <a:pPr lvl="1"/>
            <a:r>
              <a:rPr lang="en-US" dirty="0" smtClean="0"/>
              <a:t>Seeing new patient together in the emergency department </a:t>
            </a:r>
          </a:p>
          <a:p>
            <a:pPr lvl="1"/>
            <a:endParaRPr lang="en-US" dirty="0"/>
          </a:p>
          <a:p>
            <a:pPr lvl="1"/>
            <a:r>
              <a:rPr lang="en-US" dirty="0" smtClean="0"/>
              <a:t>Standardized patient encounters </a:t>
            </a:r>
          </a:p>
          <a:p>
            <a:pPr lvl="1"/>
            <a:endParaRPr lang="en-US" dirty="0"/>
          </a:p>
          <a:p>
            <a:pPr lvl="1"/>
            <a:r>
              <a:rPr lang="en-US" dirty="0" smtClean="0"/>
              <a:t>Even simulation. </a:t>
            </a:r>
          </a:p>
          <a:p>
            <a:pPr lvl="1"/>
            <a:endParaRPr lang="en-US" dirty="0"/>
          </a:p>
          <a:p>
            <a:pPr lvl="1"/>
            <a:endParaRPr lang="en-US" dirty="0" smtClean="0"/>
          </a:p>
          <a:p>
            <a:pPr lvl="1"/>
            <a:endParaRPr lang="en-US" dirty="0"/>
          </a:p>
          <a:p>
            <a:pPr lvl="1"/>
            <a:endParaRPr lang="en-US" dirty="0"/>
          </a:p>
        </p:txBody>
      </p:sp>
    </p:spTree>
    <p:extLst>
      <p:ext uri="{BB962C8B-B14F-4D97-AF65-F5344CB8AC3E}">
        <p14:creationId xmlns:p14="http://schemas.microsoft.com/office/powerpoint/2010/main" val="280650095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Skills that Can Best Be Taught At the Bedside</a:t>
            </a:r>
            <a:endParaRPr lang="en-US" dirty="0"/>
          </a:p>
        </p:txBody>
      </p:sp>
      <p:sp>
        <p:nvSpPr>
          <p:cNvPr id="3" name="Content Placeholder 2"/>
          <p:cNvSpPr>
            <a:spLocks noGrp="1"/>
          </p:cNvSpPr>
          <p:nvPr>
            <p:ph idx="1"/>
          </p:nvPr>
        </p:nvSpPr>
        <p:spPr/>
        <p:txBody>
          <a:bodyPr>
            <a:normAutofit/>
          </a:bodyPr>
          <a:lstStyle/>
          <a:p>
            <a:r>
              <a:rPr lang="en-US" dirty="0" smtClean="0"/>
              <a:t>History taking </a:t>
            </a:r>
            <a:endParaRPr lang="en-US" dirty="0"/>
          </a:p>
          <a:p>
            <a:r>
              <a:rPr lang="en-US" dirty="0" smtClean="0"/>
              <a:t>Physical exam techniques </a:t>
            </a:r>
            <a:endParaRPr lang="en-US" dirty="0"/>
          </a:p>
          <a:p>
            <a:r>
              <a:rPr lang="en-US" dirty="0" smtClean="0"/>
              <a:t>Communication skills, professionalism and psychosocial aspects of medicine  </a:t>
            </a:r>
            <a:endParaRPr lang="en-US" dirty="0"/>
          </a:p>
          <a:p>
            <a:r>
              <a:rPr lang="en-US" dirty="0" smtClean="0"/>
              <a:t>Observation skills </a:t>
            </a:r>
          </a:p>
          <a:p>
            <a:r>
              <a:rPr lang="en-US" dirty="0" smtClean="0"/>
              <a:t>Application of Clinical reasoning </a:t>
            </a:r>
          </a:p>
          <a:p>
            <a:r>
              <a:rPr lang="en-US" dirty="0" smtClean="0"/>
              <a:t>Develop management plans </a:t>
            </a:r>
          </a:p>
          <a:p>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2867693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should we do it?</a:t>
            </a:r>
            <a:endParaRPr lang="en-US" dirty="0"/>
          </a:p>
        </p:txBody>
      </p:sp>
      <p:sp>
        <p:nvSpPr>
          <p:cNvPr id="3" name="Content Placeholder 2"/>
          <p:cNvSpPr>
            <a:spLocks noGrp="1"/>
          </p:cNvSpPr>
          <p:nvPr>
            <p:ph idx="1"/>
          </p:nvPr>
        </p:nvSpPr>
        <p:spPr/>
        <p:txBody>
          <a:bodyPr>
            <a:normAutofit/>
          </a:bodyPr>
          <a:lstStyle/>
          <a:p>
            <a:r>
              <a:rPr lang="en-US" dirty="0" smtClean="0"/>
              <a:t>Intuitively there are skills essential to the practice of medicine that can’t be learned anywhere else. </a:t>
            </a:r>
          </a:p>
          <a:p>
            <a:r>
              <a:rPr lang="en-US" dirty="0" smtClean="0"/>
              <a:t>Not a rigorously studied area though there is some literature about the benefits of bedside teaching. </a:t>
            </a:r>
            <a:endParaRPr lang="en-US" dirty="0"/>
          </a:p>
          <a:p>
            <a:pPr lvl="1"/>
            <a:r>
              <a:rPr lang="en-US" dirty="0" smtClean="0"/>
              <a:t>Improved student scores on OSCE examinations and resident identifications in heart murmurs </a:t>
            </a:r>
          </a:p>
          <a:p>
            <a:pPr lvl="1"/>
            <a:r>
              <a:rPr lang="en-US" dirty="0"/>
              <a:t>Patients seem to prefer bedside teaching sessions. </a:t>
            </a:r>
          </a:p>
          <a:p>
            <a:pPr lvl="1"/>
            <a:r>
              <a:rPr lang="en-US" dirty="0" err="1" smtClean="0"/>
              <a:t>Attendings</a:t>
            </a:r>
            <a:r>
              <a:rPr lang="en-US" dirty="0" smtClean="0"/>
              <a:t>, Residents and Medical Students have high levels of satisfaction after participation in bedside education </a:t>
            </a:r>
          </a:p>
          <a:p>
            <a:pPr marL="349250" lvl="1" indent="0">
              <a:buNone/>
            </a:pPr>
            <a:endParaRPr lang="en-US" dirty="0" smtClean="0"/>
          </a:p>
          <a:p>
            <a:pPr lvl="1"/>
            <a:endParaRPr lang="en-US" dirty="0" smtClean="0"/>
          </a:p>
        </p:txBody>
      </p:sp>
    </p:spTree>
    <p:extLst>
      <p:ext uri="{BB962C8B-B14F-4D97-AF65-F5344CB8AC3E}">
        <p14:creationId xmlns:p14="http://schemas.microsoft.com/office/powerpoint/2010/main" val="325482557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stopping us? Barriers to Bedside Education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Time Constraints </a:t>
            </a:r>
          </a:p>
          <a:p>
            <a:r>
              <a:rPr lang="en-US" dirty="0" smtClean="0"/>
              <a:t>Perceived disturbance to patients</a:t>
            </a:r>
          </a:p>
          <a:p>
            <a:r>
              <a:rPr lang="en-US" dirty="0" smtClean="0"/>
              <a:t>Heavier reliance on imaging and diagnostic testing as compared to the physical exam </a:t>
            </a:r>
          </a:p>
          <a:p>
            <a:r>
              <a:rPr lang="en-US" dirty="0" smtClean="0"/>
              <a:t>Physicians becoming less comfortable teaching at the bedside. </a:t>
            </a:r>
          </a:p>
          <a:p>
            <a:pPr lvl="1"/>
            <a:r>
              <a:rPr lang="en-US" dirty="0" smtClean="0"/>
              <a:t>Fear of own limitations </a:t>
            </a:r>
            <a:r>
              <a:rPr lang="mr-IN" dirty="0" smtClean="0"/>
              <a:t>–</a:t>
            </a:r>
            <a:r>
              <a:rPr lang="en-US" dirty="0" smtClean="0"/>
              <a:t> not knowing something in front of the patient. </a:t>
            </a:r>
          </a:p>
          <a:p>
            <a:r>
              <a:rPr lang="en-US" dirty="0" smtClean="0"/>
              <a:t>Learners don’t want to go to the bedside </a:t>
            </a:r>
          </a:p>
          <a:p>
            <a:pPr marL="0" indent="0">
              <a:buNone/>
            </a:pPr>
            <a:r>
              <a:rPr lang="en-US" dirty="0" smtClean="0"/>
              <a:t> </a:t>
            </a:r>
            <a:endParaRPr lang="en-US" dirty="0"/>
          </a:p>
        </p:txBody>
      </p:sp>
    </p:spTree>
    <p:extLst>
      <p:ext uri="{BB962C8B-B14F-4D97-AF65-F5344CB8AC3E}">
        <p14:creationId xmlns:p14="http://schemas.microsoft.com/office/powerpoint/2010/main" val="42525844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 just about the encounter at the bedside </a:t>
            </a:r>
            <a:endParaRPr lang="en-US" dirty="0"/>
          </a:p>
        </p:txBody>
      </p:sp>
      <p:sp>
        <p:nvSpPr>
          <p:cNvPr id="3" name="Content Placeholder 2"/>
          <p:cNvSpPr>
            <a:spLocks noGrp="1"/>
          </p:cNvSpPr>
          <p:nvPr>
            <p:ph idx="1"/>
          </p:nvPr>
        </p:nvSpPr>
        <p:spPr/>
        <p:txBody>
          <a:bodyPr/>
          <a:lstStyle/>
          <a:p>
            <a:r>
              <a:rPr lang="en-US" dirty="0" smtClean="0"/>
              <a:t>Preparation </a:t>
            </a:r>
          </a:p>
          <a:p>
            <a:endParaRPr lang="en-US" dirty="0"/>
          </a:p>
          <a:p>
            <a:r>
              <a:rPr lang="en-US" dirty="0" smtClean="0"/>
              <a:t>The actual encounter </a:t>
            </a:r>
          </a:p>
          <a:p>
            <a:endParaRPr lang="en-US" dirty="0"/>
          </a:p>
          <a:p>
            <a:r>
              <a:rPr lang="en-US" dirty="0" smtClean="0"/>
              <a:t>Post-round </a:t>
            </a:r>
            <a:endParaRPr lang="en-US" dirty="0"/>
          </a:p>
        </p:txBody>
      </p:sp>
    </p:spTree>
    <p:extLst>
      <p:ext uri="{BB962C8B-B14F-4D97-AF65-F5344CB8AC3E}">
        <p14:creationId xmlns:p14="http://schemas.microsoft.com/office/powerpoint/2010/main" val="12443505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for the Bedside Encounter  </a:t>
            </a:r>
            <a:endParaRPr lang="en-US" dirty="0"/>
          </a:p>
        </p:txBody>
      </p:sp>
      <p:sp>
        <p:nvSpPr>
          <p:cNvPr id="3" name="Content Placeholder 2"/>
          <p:cNvSpPr>
            <a:spLocks noGrp="1"/>
          </p:cNvSpPr>
          <p:nvPr>
            <p:ph idx="1"/>
          </p:nvPr>
        </p:nvSpPr>
        <p:spPr/>
        <p:txBody>
          <a:bodyPr>
            <a:normAutofit/>
          </a:bodyPr>
          <a:lstStyle/>
          <a:p>
            <a:r>
              <a:rPr lang="en-US" dirty="0" smtClean="0"/>
              <a:t>Select patients who would be good for bedside teaching. </a:t>
            </a:r>
          </a:p>
          <a:p>
            <a:pPr marL="0" indent="0">
              <a:buNone/>
            </a:pPr>
            <a:endParaRPr lang="en-US" dirty="0" smtClean="0"/>
          </a:p>
          <a:p>
            <a:r>
              <a:rPr lang="en-US" dirty="0" smtClean="0"/>
              <a:t>Have a plan for each </a:t>
            </a:r>
            <a:r>
              <a:rPr lang="en-US" dirty="0"/>
              <a:t>e</a:t>
            </a:r>
            <a:r>
              <a:rPr lang="en-US" dirty="0" smtClean="0"/>
              <a:t>ncounter </a:t>
            </a:r>
          </a:p>
          <a:p>
            <a:endParaRPr lang="en-US" dirty="0"/>
          </a:p>
          <a:p>
            <a:r>
              <a:rPr lang="en-US" dirty="0" smtClean="0"/>
              <a:t>Have a set amount of time pre-planned for each patient </a:t>
            </a:r>
          </a:p>
        </p:txBody>
      </p:sp>
    </p:spTree>
    <p:extLst>
      <p:ext uri="{BB962C8B-B14F-4D97-AF65-F5344CB8AC3E}">
        <p14:creationId xmlns:p14="http://schemas.microsoft.com/office/powerpoint/2010/main" val="286397080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8302</TotalTime>
  <Words>1847</Words>
  <Application>Microsoft Macintosh PowerPoint</Application>
  <PresentationFormat>On-screen Show (4:3)</PresentationFormat>
  <Paragraphs>208</Paragraphs>
  <Slides>22</Slides>
  <Notes>13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Pixel</vt:lpstr>
      <vt:lpstr>Clinical Education Series: Teaching at the Bedside </vt:lpstr>
      <vt:lpstr>Purpose </vt:lpstr>
      <vt:lpstr>Objectives </vt:lpstr>
      <vt:lpstr>Bedside teaching: what is it?</vt:lpstr>
      <vt:lpstr>Skills that Can Best Be Taught At the Bedside</vt:lpstr>
      <vt:lpstr>Why should we do it?</vt:lpstr>
      <vt:lpstr>What is stopping us? Barriers to Bedside Education</vt:lpstr>
      <vt:lpstr>Not just about the encounter at the bedside </vt:lpstr>
      <vt:lpstr>Preparing for the Bedside Encounter  </vt:lpstr>
      <vt:lpstr>Preparing for the Bedside Encounter </vt:lpstr>
      <vt:lpstr>Let’s Practice Preparing </vt:lpstr>
      <vt:lpstr>The Patient Encounter </vt:lpstr>
      <vt:lpstr>Introduction </vt:lpstr>
      <vt:lpstr>“Doing the Teaching”</vt:lpstr>
      <vt:lpstr>Observation </vt:lpstr>
      <vt:lpstr>Demonstration and Role-Modeling </vt:lpstr>
      <vt:lpstr>Instruction</vt:lpstr>
      <vt:lpstr>Going back to the patient on the team with respiratory distress… </vt:lpstr>
      <vt:lpstr>Wrapping up the Encounter </vt:lpstr>
      <vt:lpstr>Post-Rounds </vt:lpstr>
      <vt:lpstr>Exercise </vt:lpstr>
      <vt:lpstr>References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Education Series: Teaching at the Bedside </dc:title>
  <dc:creator>Christopher Driscoll</dc:creator>
  <cp:lastModifiedBy>Christopher Driscoll</cp:lastModifiedBy>
  <cp:revision>66</cp:revision>
  <dcterms:created xsi:type="dcterms:W3CDTF">2020-12-06T23:03:46Z</dcterms:created>
  <dcterms:modified xsi:type="dcterms:W3CDTF">2021-03-03T01:07:04Z</dcterms:modified>
</cp:coreProperties>
</file>