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340" r:id="rId4"/>
    <p:sldId id="295" r:id="rId5"/>
    <p:sldId id="336" r:id="rId6"/>
    <p:sldId id="324" r:id="rId7"/>
    <p:sldId id="332" r:id="rId8"/>
    <p:sldId id="355" r:id="rId9"/>
    <p:sldId id="333" r:id="rId10"/>
    <p:sldId id="345" r:id="rId11"/>
    <p:sldId id="294" r:id="rId12"/>
    <p:sldId id="277" r:id="rId13"/>
    <p:sldId id="346" r:id="rId14"/>
    <p:sldId id="342" r:id="rId15"/>
    <p:sldId id="351" r:id="rId16"/>
    <p:sldId id="347" r:id="rId17"/>
    <p:sldId id="343" r:id="rId18"/>
    <p:sldId id="344" r:id="rId19"/>
    <p:sldId id="348" r:id="rId20"/>
    <p:sldId id="356" r:id="rId21"/>
    <p:sldId id="334" r:id="rId22"/>
    <p:sldId id="354" r:id="rId23"/>
    <p:sldId id="357" r:id="rId24"/>
    <p:sldId id="335" r:id="rId25"/>
    <p:sldId id="341" r:id="rId26"/>
    <p:sldId id="328" r:id="rId27"/>
    <p:sldId id="358" r:id="rId28"/>
    <p:sldId id="286" r:id="rId29"/>
    <p:sldId id="287" r:id="rId30"/>
    <p:sldId id="320" r:id="rId31"/>
    <p:sldId id="32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E16B6A-1465-1D48-BCE3-358EAC216FE7}">
          <p14:sldIdLst>
            <p14:sldId id="256"/>
            <p14:sldId id="257"/>
            <p14:sldId id="340"/>
            <p14:sldId id="295"/>
            <p14:sldId id="336"/>
            <p14:sldId id="324"/>
          </p14:sldIdLst>
        </p14:section>
        <p14:section name="Phases" id="{5D46483F-E15B-3D4E-BE78-75BCA2E1BE84}">
          <p14:sldIdLst>
            <p14:sldId id="332"/>
          </p14:sldIdLst>
        </p14:section>
        <p14:section name="Introductory" id="{5F44E818-4802-6F4C-8B3C-9CA29BF4F9F3}">
          <p14:sldIdLst>
            <p14:sldId id="355"/>
            <p14:sldId id="333"/>
            <p14:sldId id="345"/>
            <p14:sldId id="294"/>
            <p14:sldId id="277"/>
            <p14:sldId id="346"/>
            <p14:sldId id="342"/>
            <p14:sldId id="351"/>
            <p14:sldId id="347"/>
            <p14:sldId id="343"/>
            <p14:sldId id="344"/>
            <p14:sldId id="348"/>
          </p14:sldIdLst>
        </p14:section>
        <p14:section name="Practice Phase" id="{9DDF951C-A62C-CF4D-AD63-F07A6D2F6264}">
          <p14:sldIdLst>
            <p14:sldId id="356"/>
            <p14:sldId id="334"/>
            <p14:sldId id="354"/>
          </p14:sldIdLst>
        </p14:section>
        <p14:section name="Perfecting Phase" id="{92241530-25CC-574D-BBB0-1F9915754243}">
          <p14:sldIdLst>
            <p14:sldId id="357"/>
            <p14:sldId id="335"/>
            <p14:sldId id="341"/>
          </p14:sldIdLst>
        </p14:section>
        <p14:section name="Overview" id="{1A653B3E-976E-1C41-BC43-67F4BF53C892}">
          <p14:sldIdLst>
            <p14:sldId id="328"/>
            <p14:sldId id="358"/>
            <p14:sldId id="286"/>
            <p14:sldId id="287"/>
            <p14:sldId id="320"/>
            <p14:sldId id="3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Kachoria" initials="JK" lastIdx="1" clrIdx="0">
    <p:extLst>
      <p:ext uri="{19B8F6BF-5375-455C-9EA6-DF929625EA0E}">
        <p15:presenceInfo xmlns:p15="http://schemas.microsoft.com/office/powerpoint/2012/main" userId="6e5525f7fc71a0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C232"/>
    <a:srgbClr val="3C7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7" autoAdjust="0"/>
    <p:restoredTop sz="76166" autoAdjust="0"/>
  </p:normalViewPr>
  <p:slideViewPr>
    <p:cSldViewPr snapToGrid="0">
      <p:cViewPr varScale="1">
        <p:scale>
          <a:sx n="70" d="100"/>
          <a:sy n="70"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AF1AA-17FF-4113-AAD0-3D669DB7F456}"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2BFB3-608D-42E9-B180-65EBF20F5962}" type="slidenum">
              <a:rPr lang="en-US" smtClean="0"/>
              <a:t>‹#›</a:t>
            </a:fld>
            <a:endParaRPr lang="en-US"/>
          </a:p>
        </p:txBody>
      </p:sp>
    </p:spTree>
    <p:extLst>
      <p:ext uri="{BB962C8B-B14F-4D97-AF65-F5344CB8AC3E}">
        <p14:creationId xmlns:p14="http://schemas.microsoft.com/office/powerpoint/2010/main" val="342867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2</a:t>
            </a:fld>
            <a:endParaRPr lang="en-US"/>
          </a:p>
        </p:txBody>
      </p:sp>
    </p:spTree>
    <p:extLst>
      <p:ext uri="{BB962C8B-B14F-4D97-AF65-F5344CB8AC3E}">
        <p14:creationId xmlns:p14="http://schemas.microsoft.com/office/powerpoint/2010/main" val="92244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ask direct medical questions or framework questions for a more advanced learner, someone who is not in the introductory phase but in practice or perfecting phases</a:t>
            </a:r>
          </a:p>
          <a:p>
            <a:endParaRPr lang="en-US" dirty="0"/>
          </a:p>
          <a:p>
            <a:r>
              <a:rPr lang="en-US" dirty="0"/>
              <a:t>Coincidentally, someone may be well versed in the knowledge, but no history in a procedure</a:t>
            </a:r>
          </a:p>
          <a:p>
            <a:endParaRPr lang="en-US" dirty="0"/>
          </a:p>
          <a:p>
            <a:r>
              <a:rPr lang="en-US" dirty="0"/>
              <a:t>Examples are</a:t>
            </a:r>
          </a:p>
        </p:txBody>
      </p:sp>
      <p:sp>
        <p:nvSpPr>
          <p:cNvPr id="4" name="Slide Number Placeholder 3"/>
          <p:cNvSpPr>
            <a:spLocks noGrp="1"/>
          </p:cNvSpPr>
          <p:nvPr>
            <p:ph type="sldNum" sz="quarter" idx="5"/>
          </p:nvPr>
        </p:nvSpPr>
        <p:spPr/>
        <p:txBody>
          <a:bodyPr/>
          <a:lstStyle/>
          <a:p>
            <a:fld id="{0DF2BFB3-608D-42E9-B180-65EBF20F5962}" type="slidenum">
              <a:rPr lang="en-US" smtClean="0"/>
              <a:t>12</a:t>
            </a:fld>
            <a:endParaRPr lang="en-US"/>
          </a:p>
        </p:txBody>
      </p:sp>
    </p:spTree>
    <p:extLst>
      <p:ext uri="{BB962C8B-B14F-4D97-AF65-F5344CB8AC3E}">
        <p14:creationId xmlns:p14="http://schemas.microsoft.com/office/powerpoint/2010/main" val="39872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skills checklist, essentially what this is is a procedure that is written out that a learner can follow along</a:t>
            </a:r>
          </a:p>
          <a:p>
            <a:r>
              <a:rPr lang="en-US" dirty="0"/>
              <a:t>It is not only helpful when the learner is in the introductory phase, but also the </a:t>
            </a:r>
            <a:r>
              <a:rPr lang="en-US" b="1" dirty="0"/>
              <a:t>other two phases to refer back</a:t>
            </a:r>
          </a:p>
          <a:p>
            <a:r>
              <a:rPr lang="en-US" dirty="0"/>
              <a:t>It’s important to keep this </a:t>
            </a:r>
            <a:r>
              <a:rPr lang="en-US" b="1" dirty="0"/>
              <a:t>concise</a:t>
            </a:r>
            <a:r>
              <a:rPr lang="en-US" dirty="0"/>
              <a:t> and </a:t>
            </a:r>
          </a:p>
          <a:p>
            <a:r>
              <a:rPr lang="en-US" dirty="0"/>
              <a:t>elaborate on finer points during the procedure</a:t>
            </a:r>
          </a:p>
        </p:txBody>
      </p:sp>
      <p:sp>
        <p:nvSpPr>
          <p:cNvPr id="4" name="Slide Number Placeholder 3"/>
          <p:cNvSpPr>
            <a:spLocks noGrp="1"/>
          </p:cNvSpPr>
          <p:nvPr>
            <p:ph type="sldNum" sz="quarter" idx="5"/>
          </p:nvPr>
        </p:nvSpPr>
        <p:spPr/>
        <p:txBody>
          <a:bodyPr/>
          <a:lstStyle/>
          <a:p>
            <a:fld id="{0DF2BFB3-608D-42E9-B180-65EBF20F5962}" type="slidenum">
              <a:rPr lang="en-US" smtClean="0"/>
              <a:t>13</a:t>
            </a:fld>
            <a:endParaRPr lang="en-US"/>
          </a:p>
        </p:txBody>
      </p:sp>
    </p:spTree>
    <p:extLst>
      <p:ext uri="{BB962C8B-B14F-4D97-AF65-F5344CB8AC3E}">
        <p14:creationId xmlns:p14="http://schemas.microsoft.com/office/powerpoint/2010/main" val="66801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has to be kept concise or the learner may get intimidated by small details</a:t>
            </a:r>
          </a:p>
          <a:p>
            <a:endParaRPr lang="en-US" dirty="0"/>
          </a:p>
          <a:p>
            <a:r>
              <a:rPr lang="en-US" dirty="0"/>
              <a:t>Here’s an example of a skills checklist that I made for an LP, this fits on one page</a:t>
            </a:r>
          </a:p>
          <a:p>
            <a:r>
              <a:rPr lang="en-US" dirty="0"/>
              <a:t>It includes visuals</a:t>
            </a:r>
          </a:p>
          <a:p>
            <a:endParaRPr lang="en-US" dirty="0"/>
          </a:p>
          <a:p>
            <a:r>
              <a:rPr lang="en-US" dirty="0"/>
              <a:t>Ask yourself, </a:t>
            </a:r>
            <a:r>
              <a:rPr lang="en-US" b="1" dirty="0"/>
              <a:t>could you perform this procedure </a:t>
            </a:r>
            <a:r>
              <a:rPr lang="en-US" dirty="0"/>
              <a:t>by following these steps?</a:t>
            </a:r>
          </a:p>
          <a:p>
            <a:r>
              <a:rPr lang="en-US" dirty="0"/>
              <a:t>Avoids missing steps that are </a:t>
            </a:r>
            <a:r>
              <a:rPr lang="en-US" b="1" dirty="0"/>
              <a:t>second nature to you</a:t>
            </a:r>
          </a:p>
          <a:p>
            <a:r>
              <a:rPr lang="en-US" b="1" dirty="0"/>
              <a:t>Send to a friend </a:t>
            </a:r>
            <a:r>
              <a:rPr lang="en-US" dirty="0"/>
              <a:t>to see if there’s anything missed</a:t>
            </a:r>
          </a:p>
          <a:p>
            <a:endParaRPr lang="en-US" dirty="0"/>
          </a:p>
          <a:p>
            <a:r>
              <a:rPr lang="en-US" dirty="0"/>
              <a:t>You'll notice, there are some details that can be elaborated on during the procedure</a:t>
            </a:r>
          </a:p>
          <a:p>
            <a:r>
              <a:rPr lang="en-US" dirty="0"/>
              <a:t>7 - clean skin in "concentric fashion, starting from middle</a:t>
            </a:r>
          </a:p>
          <a:p>
            <a:r>
              <a:rPr lang="en-US" dirty="0"/>
              <a:t>8, apply sterile dressing can be explained during procedure</a:t>
            </a:r>
          </a:p>
        </p:txBody>
      </p:sp>
      <p:sp>
        <p:nvSpPr>
          <p:cNvPr id="4" name="Slide Number Placeholder 3"/>
          <p:cNvSpPr>
            <a:spLocks noGrp="1"/>
          </p:cNvSpPr>
          <p:nvPr>
            <p:ph type="sldNum" sz="quarter" idx="5"/>
          </p:nvPr>
        </p:nvSpPr>
        <p:spPr/>
        <p:txBody>
          <a:bodyPr/>
          <a:lstStyle/>
          <a:p>
            <a:fld id="{0DF2BFB3-608D-42E9-B180-65EBF20F5962}" type="slidenum">
              <a:rPr lang="en-US" smtClean="0"/>
              <a:t>14</a:t>
            </a:fld>
            <a:endParaRPr lang="en-US"/>
          </a:p>
        </p:txBody>
      </p:sp>
    </p:spTree>
    <p:extLst>
      <p:ext uri="{BB962C8B-B14F-4D97-AF65-F5344CB8AC3E}">
        <p14:creationId xmlns:p14="http://schemas.microsoft.com/office/powerpoint/2010/main" val="218489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Finer details during procedure: </a:t>
            </a:r>
          </a:p>
          <a:p>
            <a:r>
              <a:rPr lang="en-US" dirty="0"/>
              <a:t>3. may feel pop when progressing needle </a:t>
            </a:r>
          </a:p>
          <a:p>
            <a:r>
              <a:rPr lang="en-US" dirty="0"/>
              <a:t>3. bevel certain direction to intersect fibers</a:t>
            </a:r>
          </a:p>
        </p:txBody>
      </p:sp>
      <p:sp>
        <p:nvSpPr>
          <p:cNvPr id="4" name="Slide Number Placeholder 3"/>
          <p:cNvSpPr>
            <a:spLocks noGrp="1"/>
          </p:cNvSpPr>
          <p:nvPr>
            <p:ph type="sldNum" sz="quarter" idx="5"/>
          </p:nvPr>
        </p:nvSpPr>
        <p:spPr/>
        <p:txBody>
          <a:bodyPr/>
          <a:lstStyle/>
          <a:p>
            <a:fld id="{0DF2BFB3-608D-42E9-B180-65EBF20F5962}" type="slidenum">
              <a:rPr lang="en-US" smtClean="0"/>
              <a:t>15</a:t>
            </a:fld>
            <a:endParaRPr lang="en-US"/>
          </a:p>
        </p:txBody>
      </p:sp>
    </p:spTree>
    <p:extLst>
      <p:ext uri="{BB962C8B-B14F-4D97-AF65-F5344CB8AC3E}">
        <p14:creationId xmlns:p14="http://schemas.microsoft.com/office/powerpoint/2010/main" val="212339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the intro phase is visuals or videos</a:t>
            </a:r>
          </a:p>
          <a:p>
            <a:r>
              <a:rPr lang="en-US" dirty="0"/>
              <a:t>Here is an upright LP being performed</a:t>
            </a:r>
          </a:p>
        </p:txBody>
      </p:sp>
      <p:sp>
        <p:nvSpPr>
          <p:cNvPr id="4" name="Slide Number Placeholder 3"/>
          <p:cNvSpPr>
            <a:spLocks noGrp="1"/>
          </p:cNvSpPr>
          <p:nvPr>
            <p:ph type="sldNum" sz="quarter" idx="5"/>
          </p:nvPr>
        </p:nvSpPr>
        <p:spPr/>
        <p:txBody>
          <a:bodyPr/>
          <a:lstStyle/>
          <a:p>
            <a:fld id="{0DF2BFB3-608D-42E9-B180-65EBF20F5962}" type="slidenum">
              <a:rPr lang="en-US" smtClean="0"/>
              <a:t>16</a:t>
            </a:fld>
            <a:endParaRPr lang="en-US"/>
          </a:p>
        </p:txBody>
      </p:sp>
    </p:spTree>
    <p:extLst>
      <p:ext uri="{BB962C8B-B14F-4D97-AF65-F5344CB8AC3E}">
        <p14:creationId xmlns:p14="http://schemas.microsoft.com/office/powerpoint/2010/main" val="251452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scenarios, you may just </a:t>
            </a:r>
            <a:r>
              <a:rPr lang="en-US" b="1" dirty="0"/>
              <a:t>need a visual and not a skills checklist</a:t>
            </a:r>
          </a:p>
          <a:p>
            <a:r>
              <a:rPr lang="en-US" dirty="0"/>
              <a:t>Other times, a procedure </a:t>
            </a:r>
            <a:r>
              <a:rPr lang="en-US" b="1" dirty="0"/>
              <a:t>may arise quickly </a:t>
            </a:r>
            <a:r>
              <a:rPr lang="en-US" dirty="0"/>
              <a:t>and a visual will help orient the learner</a:t>
            </a:r>
          </a:p>
          <a:p>
            <a:r>
              <a:rPr lang="en-US" dirty="0"/>
              <a:t>Some procedures where this may be the case are:</a:t>
            </a:r>
          </a:p>
          <a:p>
            <a:r>
              <a:rPr lang="en-US" dirty="0"/>
              <a:t>Simple sutures, immunizations, MSK reductions, foreign body removal, and occasionally bedside ultrasound</a:t>
            </a:r>
          </a:p>
          <a:p>
            <a:r>
              <a:rPr lang="en-US" dirty="0"/>
              <a:t>You can also think simulation, in the ED, a patient with a seizure or asthma exacerbation where you know the algorithm pat down, but the learner with you may not. Similarly in codes. </a:t>
            </a:r>
          </a:p>
          <a:p>
            <a:r>
              <a:rPr lang="en-US" dirty="0"/>
              <a:t>Here’s an example of the visual I have on my phone to walk through a bedside echo</a:t>
            </a:r>
          </a:p>
          <a:p>
            <a:r>
              <a:rPr lang="en-US" dirty="0"/>
              <a:t>	Keep in mind, I’m not calculating pressures or looking for minute details</a:t>
            </a:r>
          </a:p>
          <a:p>
            <a:r>
              <a:rPr lang="en-US" dirty="0"/>
              <a:t>	A quick assessment of EF, pericardial effusion/tamponade, IVC, IV septum </a:t>
            </a:r>
          </a:p>
        </p:txBody>
      </p:sp>
      <p:sp>
        <p:nvSpPr>
          <p:cNvPr id="4" name="Slide Number Placeholder 3"/>
          <p:cNvSpPr>
            <a:spLocks noGrp="1"/>
          </p:cNvSpPr>
          <p:nvPr>
            <p:ph type="sldNum" sz="quarter" idx="5"/>
          </p:nvPr>
        </p:nvSpPr>
        <p:spPr/>
        <p:txBody>
          <a:bodyPr/>
          <a:lstStyle/>
          <a:p>
            <a:fld id="{0DF2BFB3-608D-42E9-B180-65EBF20F5962}" type="slidenum">
              <a:rPr lang="en-US" smtClean="0"/>
              <a:t>17</a:t>
            </a:fld>
            <a:endParaRPr lang="en-US"/>
          </a:p>
        </p:txBody>
      </p:sp>
    </p:spTree>
    <p:extLst>
      <p:ext uri="{BB962C8B-B14F-4D97-AF65-F5344CB8AC3E}">
        <p14:creationId xmlns:p14="http://schemas.microsoft.com/office/powerpoint/2010/main" val="203371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scenarios, a video will provide much better detail about a procedure, you can google anything and </a:t>
            </a:r>
            <a:r>
              <a:rPr lang="en-US" dirty="0" err="1"/>
              <a:t>youtube</a:t>
            </a:r>
            <a:r>
              <a:rPr lang="en-US" dirty="0"/>
              <a:t> has most procedures</a:t>
            </a:r>
          </a:p>
          <a:p>
            <a:r>
              <a:rPr lang="en-US" dirty="0"/>
              <a:t>Here are some resources</a:t>
            </a:r>
          </a:p>
          <a:p>
            <a:r>
              <a:rPr lang="en-US" dirty="0"/>
              <a:t>You will be able to access them on the Woo Insider</a:t>
            </a:r>
          </a:p>
        </p:txBody>
      </p:sp>
      <p:sp>
        <p:nvSpPr>
          <p:cNvPr id="4" name="Slide Number Placeholder 3"/>
          <p:cNvSpPr>
            <a:spLocks noGrp="1"/>
          </p:cNvSpPr>
          <p:nvPr>
            <p:ph type="sldNum" sz="quarter" idx="5"/>
          </p:nvPr>
        </p:nvSpPr>
        <p:spPr/>
        <p:txBody>
          <a:bodyPr/>
          <a:lstStyle/>
          <a:p>
            <a:fld id="{0DF2BFB3-608D-42E9-B180-65EBF20F5962}" type="slidenum">
              <a:rPr lang="en-US" smtClean="0"/>
              <a:t>18</a:t>
            </a:fld>
            <a:endParaRPr lang="en-US"/>
          </a:p>
        </p:txBody>
      </p:sp>
    </p:spTree>
    <p:extLst>
      <p:ext uri="{BB962C8B-B14F-4D97-AF65-F5344CB8AC3E}">
        <p14:creationId xmlns:p14="http://schemas.microsoft.com/office/powerpoint/2010/main" val="198184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 unfortunate part of medicine, there are occasional times where you must commit steps to memory</a:t>
            </a:r>
          </a:p>
          <a:p>
            <a:r>
              <a:rPr lang="en-US" dirty="0"/>
              <a:t>And often times, when I’m doing some of these procedures, they become second nature</a:t>
            </a:r>
          </a:p>
          <a:p>
            <a:r>
              <a:rPr lang="en-US" dirty="0"/>
              <a:t>But initially, the learner should commit initial steps to memory especially those that are lengthy and require many steps</a:t>
            </a:r>
          </a:p>
          <a:p>
            <a:r>
              <a:rPr lang="en-US" dirty="0"/>
              <a:t>It helps with confidence prior to procedure for both learner and teacher</a:t>
            </a:r>
          </a:p>
          <a:p>
            <a:r>
              <a:rPr lang="en-US" dirty="0"/>
              <a:t>And most importantly, provides best outcomes for patients</a:t>
            </a:r>
          </a:p>
        </p:txBody>
      </p:sp>
      <p:sp>
        <p:nvSpPr>
          <p:cNvPr id="4" name="Slide Number Placeholder 3"/>
          <p:cNvSpPr>
            <a:spLocks noGrp="1"/>
          </p:cNvSpPr>
          <p:nvPr>
            <p:ph type="sldNum" sz="quarter" idx="5"/>
          </p:nvPr>
        </p:nvSpPr>
        <p:spPr/>
        <p:txBody>
          <a:bodyPr/>
          <a:lstStyle/>
          <a:p>
            <a:fld id="{0DF2BFB3-608D-42E9-B180-65EBF20F5962}" type="slidenum">
              <a:rPr lang="en-US" smtClean="0"/>
              <a:t>19</a:t>
            </a:fld>
            <a:endParaRPr lang="en-US"/>
          </a:p>
        </p:txBody>
      </p:sp>
    </p:spTree>
    <p:extLst>
      <p:ext uri="{BB962C8B-B14F-4D97-AF65-F5344CB8AC3E}">
        <p14:creationId xmlns:p14="http://schemas.microsoft.com/office/powerpoint/2010/main" val="251076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Practice phase where the learner may practice the skill under direct supervision or during simulation</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If this is their first time, you can start by observing them obtain consent and describe the procedure</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If they are at the level where they will be performing the procedure, it’s important to answer the patient’s question and explain to them that you’ll be supervising closely while guiding the learner</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For safety and anticipation, it’s important the learner actively summarizes steps before proceeding</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There are many different ways to supervise a procedure, based on complexity, learner experience and comfort level. You may have the learner observe and perform parts of the procedure. For example, during a complex wound repair, you can perform deep dermal sutures while the learner observes, and then have the learner perform simple sutures to close the wound. This is a great way for trainees to learn advanced techniques while practicing techniques they are already familiar with. </a:t>
            </a:r>
          </a:p>
        </p:txBody>
      </p:sp>
      <p:sp>
        <p:nvSpPr>
          <p:cNvPr id="4" name="Slide Number Placeholder 3"/>
          <p:cNvSpPr>
            <a:spLocks noGrp="1"/>
          </p:cNvSpPr>
          <p:nvPr>
            <p:ph type="sldNum" sz="quarter" idx="5"/>
          </p:nvPr>
        </p:nvSpPr>
        <p:spPr/>
        <p:txBody>
          <a:bodyPr/>
          <a:lstStyle/>
          <a:p>
            <a:fld id="{0DF2BFB3-608D-42E9-B180-65EBF20F5962}" type="slidenum">
              <a:rPr lang="en-US" smtClean="0"/>
              <a:t>21</a:t>
            </a:fld>
            <a:endParaRPr lang="en-US"/>
          </a:p>
        </p:txBody>
      </p:sp>
    </p:spTree>
    <p:extLst>
      <p:ext uri="{BB962C8B-B14F-4D97-AF65-F5344CB8AC3E}">
        <p14:creationId xmlns:p14="http://schemas.microsoft.com/office/powerpoint/2010/main" val="5708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Tenet of feedback here is timeliness and specific, you can’t get more timely and specific than moment to moment prompts</a:t>
            </a:r>
          </a:p>
          <a:p>
            <a:pPr fontAlgn="base"/>
            <a:r>
              <a:rPr lang="en-US" sz="1200" b="0" i="0" u="none" strike="noStrike" kern="1200" dirty="0">
                <a:solidFill>
                  <a:schemeClr val="tx1"/>
                </a:solidFill>
                <a:effectLst/>
                <a:latin typeface="+mn-lt"/>
                <a:ea typeface="+mn-ea"/>
                <a:cs typeface="+mn-cs"/>
              </a:rPr>
              <a:t>This allows learners to perform the procedure from start to finish while receiving immediate feedback on their technique. </a:t>
            </a:r>
          </a:p>
          <a:p>
            <a:pPr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However, be careful – avoid abrupt corrections as this can scare the patient and learner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Anticipate the next step</a:t>
            </a:r>
          </a:p>
          <a:p>
            <a:pPr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Flexibility – especially with deviations from the procedure if they’re not integral to the outcome</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If the learner is struggling during a particular step, despite verbal feedback, the instructor may need to intervene to perform that step, and then hand the procedure back to the learner once it’s safe. For example, if the learner is struggling to insert the LP needle, the instructor can reposition the LP needle for successful insertion, then allow the learner to collect the cerebral spinal fluid and complete the procedure. </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Reflection, a process in which you jog the learner’s memory with a question and NOT a correction</a:t>
            </a:r>
          </a:p>
          <a:p>
            <a:pPr fontAlgn="base"/>
            <a:r>
              <a:rPr lang="en-US" sz="1200" b="0" i="0" u="none" strike="noStrike" kern="1200" dirty="0">
                <a:solidFill>
                  <a:schemeClr val="tx1"/>
                </a:solidFill>
                <a:effectLst/>
                <a:latin typeface="+mn-lt"/>
                <a:ea typeface="+mn-ea"/>
                <a:cs typeface="+mn-cs"/>
              </a:rPr>
              <a:t>INSTEAD OF SAYING, "find the landmarks" or "please confirm the wire location"</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End of procedure feedback</a:t>
            </a:r>
          </a:p>
          <a:p>
            <a:pPr fontAlgn="base"/>
            <a:r>
              <a:rPr lang="en-US" sz="1200" b="0" i="0" u="none" strike="noStrike" kern="1200" dirty="0">
                <a:solidFill>
                  <a:schemeClr val="tx1"/>
                </a:solidFill>
                <a:effectLst/>
                <a:latin typeface="+mn-lt"/>
                <a:ea typeface="+mn-ea"/>
                <a:cs typeface="+mn-cs"/>
              </a:rPr>
              <a:t>Refer to skill checklist to discuss specific steps</a:t>
            </a:r>
          </a:p>
          <a:p>
            <a:pPr fontAlgn="base"/>
            <a:r>
              <a:rPr lang="en-US" sz="1200" b="0" i="0" u="none" strike="noStrike" kern="1200" dirty="0">
                <a:solidFill>
                  <a:schemeClr val="tx1"/>
                </a:solidFill>
                <a:effectLst/>
                <a:latin typeface="+mn-lt"/>
                <a:ea typeface="+mn-ea"/>
                <a:cs typeface="+mn-cs"/>
              </a:rPr>
              <a:t>Use the feedback sandwich after the procedure – what went well, what was done wrong, and what can be improved next time</a:t>
            </a:r>
          </a:p>
          <a:p>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22</a:t>
            </a:fld>
            <a:endParaRPr lang="en-US"/>
          </a:p>
        </p:txBody>
      </p:sp>
    </p:spTree>
    <p:extLst>
      <p:ext uri="{BB962C8B-B14F-4D97-AF65-F5344CB8AC3E}">
        <p14:creationId xmlns:p14="http://schemas.microsoft.com/office/powerpoint/2010/main" val="360060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of procedural teaching can be brought back to this quote</a:t>
            </a:r>
          </a:p>
          <a:p>
            <a:endParaRPr lang="en-US" dirty="0"/>
          </a:p>
          <a:p>
            <a:r>
              <a:rPr lang="en-US" dirty="0"/>
              <a:t>Instead, this is the quote I hear more often and in my experience, it has never really went like this. Rarely during procedural teaching, will you have a list of steps. It is actually a see one, do one, teach one experience. </a:t>
            </a:r>
          </a:p>
        </p:txBody>
      </p:sp>
      <p:sp>
        <p:nvSpPr>
          <p:cNvPr id="4" name="Slide Number Placeholder 3"/>
          <p:cNvSpPr>
            <a:spLocks noGrp="1"/>
          </p:cNvSpPr>
          <p:nvPr>
            <p:ph type="sldNum" sz="quarter" idx="5"/>
          </p:nvPr>
        </p:nvSpPr>
        <p:spPr/>
        <p:txBody>
          <a:bodyPr/>
          <a:lstStyle/>
          <a:p>
            <a:fld id="{0DF2BFB3-608D-42E9-B180-65EBF20F5962}" type="slidenum">
              <a:rPr lang="en-US" smtClean="0"/>
              <a:t>3</a:t>
            </a:fld>
            <a:endParaRPr lang="en-US"/>
          </a:p>
        </p:txBody>
      </p:sp>
    </p:spTree>
    <p:extLst>
      <p:ext uri="{BB962C8B-B14F-4D97-AF65-F5344CB8AC3E}">
        <p14:creationId xmlns:p14="http://schemas.microsoft.com/office/powerpoint/2010/main" val="337878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is important to provide feedback to the learner and answer questions.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Elaborate on finer points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Discuss specific instances with procedure where did not go to plan</a:t>
            </a:r>
          </a:p>
          <a:p>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the procedure was successful, you could discuss possible pitfalls and ways to troubleshoot.</a:t>
            </a:r>
            <a:r>
              <a:rPr lang="en-US" sz="1200" b="1"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Skills checklist for trouble shooting and contraindications</a:t>
            </a:r>
            <a:endParaRPr lang="en-US" b="0" dirty="0"/>
          </a:p>
        </p:txBody>
      </p:sp>
      <p:sp>
        <p:nvSpPr>
          <p:cNvPr id="4" name="Slide Number Placeholder 3"/>
          <p:cNvSpPr>
            <a:spLocks noGrp="1"/>
          </p:cNvSpPr>
          <p:nvPr>
            <p:ph type="sldNum" sz="quarter" idx="5"/>
          </p:nvPr>
        </p:nvSpPr>
        <p:spPr/>
        <p:txBody>
          <a:bodyPr/>
          <a:lstStyle/>
          <a:p>
            <a:fld id="{0DF2BFB3-608D-42E9-B180-65EBF20F5962}" type="slidenum">
              <a:rPr lang="en-US" smtClean="0"/>
              <a:t>24</a:t>
            </a:fld>
            <a:endParaRPr lang="en-US"/>
          </a:p>
        </p:txBody>
      </p:sp>
    </p:spTree>
    <p:extLst>
      <p:ext uri="{BB962C8B-B14F-4D97-AF65-F5344CB8AC3E}">
        <p14:creationId xmlns:p14="http://schemas.microsoft.com/office/powerpoint/2010/main" val="143654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 Kolb’s cycle of experiential learning</a:t>
            </a:r>
          </a:p>
          <a:p>
            <a:endParaRPr lang="en-US" dirty="0"/>
          </a:p>
          <a:p>
            <a:r>
              <a:rPr lang="en-US" dirty="0"/>
              <a:t>Concrete experience: any procedure or experience</a:t>
            </a:r>
          </a:p>
          <a:p>
            <a:r>
              <a:rPr lang="en-US" dirty="0"/>
              <a:t>Reflective observation: reflecting after or during procedure</a:t>
            </a:r>
          </a:p>
          <a:p>
            <a:r>
              <a:rPr lang="en-US" dirty="0"/>
              <a:t>Abstract conceptualization: constructing generalizations to reorganize knowledge into effective and efficient structures</a:t>
            </a:r>
          </a:p>
          <a:p>
            <a:r>
              <a:rPr lang="en-US" dirty="0"/>
              <a:t>Active Experimentation: testing the validity of insights (real or simulation)</a:t>
            </a:r>
          </a:p>
        </p:txBody>
      </p:sp>
      <p:sp>
        <p:nvSpPr>
          <p:cNvPr id="4" name="Slide Number Placeholder 3"/>
          <p:cNvSpPr>
            <a:spLocks noGrp="1"/>
          </p:cNvSpPr>
          <p:nvPr>
            <p:ph type="sldNum" sz="quarter" idx="5"/>
          </p:nvPr>
        </p:nvSpPr>
        <p:spPr/>
        <p:txBody>
          <a:bodyPr/>
          <a:lstStyle/>
          <a:p>
            <a:fld id="{0DF2BFB3-608D-42E9-B180-65EBF20F5962}" type="slidenum">
              <a:rPr lang="en-US" smtClean="0"/>
              <a:t>25</a:t>
            </a:fld>
            <a:endParaRPr lang="en-US"/>
          </a:p>
        </p:txBody>
      </p:sp>
    </p:spTree>
    <p:extLst>
      <p:ext uri="{BB962C8B-B14F-4D97-AF65-F5344CB8AC3E}">
        <p14:creationId xmlns:p14="http://schemas.microsoft.com/office/powerpoint/2010/main" val="3867335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increasingly difficult situations or elaborate finer points</a:t>
            </a:r>
          </a:p>
        </p:txBody>
      </p:sp>
      <p:sp>
        <p:nvSpPr>
          <p:cNvPr id="4" name="Slide Number Placeholder 3"/>
          <p:cNvSpPr>
            <a:spLocks noGrp="1"/>
          </p:cNvSpPr>
          <p:nvPr>
            <p:ph type="sldNum" sz="quarter" idx="5"/>
          </p:nvPr>
        </p:nvSpPr>
        <p:spPr/>
        <p:txBody>
          <a:bodyPr/>
          <a:lstStyle/>
          <a:p>
            <a:fld id="{0DF2BFB3-608D-42E9-B180-65EBF20F5962}" type="slidenum">
              <a:rPr lang="en-US" smtClean="0"/>
              <a:t>26</a:t>
            </a:fld>
            <a:endParaRPr lang="en-US"/>
          </a:p>
        </p:txBody>
      </p:sp>
    </p:spTree>
    <p:extLst>
      <p:ext uri="{BB962C8B-B14F-4D97-AF65-F5344CB8AC3E}">
        <p14:creationId xmlns:p14="http://schemas.microsoft.com/office/powerpoint/2010/main" val="357380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27</a:t>
            </a:fld>
            <a:endParaRPr lang="en-US"/>
          </a:p>
        </p:txBody>
      </p:sp>
    </p:spTree>
    <p:extLst>
      <p:ext uri="{BB962C8B-B14F-4D97-AF65-F5344CB8AC3E}">
        <p14:creationId xmlns:p14="http://schemas.microsoft.com/office/powerpoint/2010/main" val="1607437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Skills checklist</a:t>
            </a:r>
          </a:p>
          <a:p>
            <a:pPr marL="228600" indent="-228600">
              <a:buAutoNum type="arabicPeriod"/>
            </a:pPr>
            <a:r>
              <a:rPr lang="en-US" dirty="0"/>
              <a:t>Sensitive: recall the first time you performed a procedure, for me it was see one, see one, kind of try, do most of it, and then success. Personally, active experimentation provides for the best learning</a:t>
            </a:r>
          </a:p>
          <a:p>
            <a:pPr marL="228600" indent="-228600">
              <a:buAutoNum type="arabicPeriod"/>
            </a:pPr>
            <a:r>
              <a:rPr lang="en-US" dirty="0"/>
              <a:t>At the same token, try not to be overbearing and allow the learner to fail and ask questions</a:t>
            </a:r>
          </a:p>
          <a:p>
            <a:pPr marL="228600" indent="-228600">
              <a:buAutoNum type="arabicPeriod"/>
            </a:pPr>
            <a:r>
              <a:rPr lang="en-US" dirty="0"/>
              <a:t>Those questions can only be allowed in a judgement free zone</a:t>
            </a:r>
          </a:p>
          <a:p>
            <a:pPr marL="228600" indent="-228600">
              <a:buAutoNum type="arabicPeriod"/>
            </a:pPr>
            <a:r>
              <a:rPr lang="en-US" dirty="0"/>
              <a:t>Feedback, we’re always looking for it from our attendings, make sure you’re also providing it</a:t>
            </a:r>
          </a:p>
        </p:txBody>
      </p:sp>
      <p:sp>
        <p:nvSpPr>
          <p:cNvPr id="4" name="Slide Number Placeholder 3"/>
          <p:cNvSpPr>
            <a:spLocks noGrp="1"/>
          </p:cNvSpPr>
          <p:nvPr>
            <p:ph type="sldNum" sz="quarter" idx="5"/>
          </p:nvPr>
        </p:nvSpPr>
        <p:spPr/>
        <p:txBody>
          <a:bodyPr/>
          <a:lstStyle/>
          <a:p>
            <a:fld id="{0DF2BFB3-608D-42E9-B180-65EBF20F5962}" type="slidenum">
              <a:rPr lang="en-US" smtClean="0"/>
              <a:t>28</a:t>
            </a:fld>
            <a:endParaRPr lang="en-US"/>
          </a:p>
        </p:txBody>
      </p:sp>
    </p:spTree>
    <p:extLst>
      <p:ext uri="{BB962C8B-B14F-4D97-AF65-F5344CB8AC3E}">
        <p14:creationId xmlns:p14="http://schemas.microsoft.com/office/powerpoint/2010/main" val="1058810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30</a:t>
            </a:fld>
            <a:endParaRPr lang="en-US"/>
          </a:p>
        </p:txBody>
      </p:sp>
    </p:spTree>
    <p:extLst>
      <p:ext uri="{BB962C8B-B14F-4D97-AF65-F5344CB8AC3E}">
        <p14:creationId xmlns:p14="http://schemas.microsoft.com/office/powerpoint/2010/main" val="2450635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31</a:t>
            </a:fld>
            <a:endParaRPr lang="en-US"/>
          </a:p>
        </p:txBody>
      </p:sp>
    </p:spTree>
    <p:extLst>
      <p:ext uri="{BB962C8B-B14F-4D97-AF65-F5344CB8AC3E}">
        <p14:creationId xmlns:p14="http://schemas.microsoft.com/office/powerpoint/2010/main" val="175851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see one, do one, teach one</a:t>
            </a:r>
          </a:p>
        </p:txBody>
      </p:sp>
      <p:sp>
        <p:nvSpPr>
          <p:cNvPr id="4" name="Slide Number Placeholder 3"/>
          <p:cNvSpPr>
            <a:spLocks noGrp="1"/>
          </p:cNvSpPr>
          <p:nvPr>
            <p:ph type="sldNum" sz="quarter" idx="5"/>
          </p:nvPr>
        </p:nvSpPr>
        <p:spPr/>
        <p:txBody>
          <a:bodyPr/>
          <a:lstStyle/>
          <a:p>
            <a:fld id="{0DF2BFB3-608D-42E9-B180-65EBF20F5962}" type="slidenum">
              <a:rPr lang="en-US" smtClean="0"/>
              <a:t>4</a:t>
            </a:fld>
            <a:endParaRPr lang="en-US"/>
          </a:p>
        </p:txBody>
      </p:sp>
    </p:spTree>
    <p:extLst>
      <p:ext uri="{BB962C8B-B14F-4D97-AF65-F5344CB8AC3E}">
        <p14:creationId xmlns:p14="http://schemas.microsoft.com/office/powerpoint/2010/main" val="18472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types of tradition expertise in </a:t>
            </a:r>
            <a:r>
              <a:rPr lang="en-US" dirty="0" err="1"/>
              <a:t>competitives</a:t>
            </a:r>
            <a:r>
              <a:rPr lang="en-US" dirty="0"/>
              <a:t> areas requires years and decades of extended efforts to improve in order to acquire mechanisms mediating world class performance</a:t>
            </a:r>
          </a:p>
          <a:p>
            <a:endParaRPr lang="en-US" dirty="0"/>
          </a:p>
          <a:p>
            <a:r>
              <a:rPr lang="en-US" dirty="0"/>
              <a:t>Generalizable insights ideal training environments with teachers and coaches, to fostering motivation by providing emotional and </a:t>
            </a:r>
          </a:p>
        </p:txBody>
      </p:sp>
      <p:sp>
        <p:nvSpPr>
          <p:cNvPr id="4" name="Slide Number Placeholder 3"/>
          <p:cNvSpPr>
            <a:spLocks noGrp="1"/>
          </p:cNvSpPr>
          <p:nvPr>
            <p:ph type="sldNum" sz="quarter" idx="5"/>
          </p:nvPr>
        </p:nvSpPr>
        <p:spPr/>
        <p:txBody>
          <a:bodyPr/>
          <a:lstStyle/>
          <a:p>
            <a:fld id="{0DF2BFB3-608D-42E9-B180-65EBF20F5962}" type="slidenum">
              <a:rPr lang="en-US" smtClean="0"/>
              <a:t>5</a:t>
            </a:fld>
            <a:endParaRPr lang="en-US"/>
          </a:p>
        </p:txBody>
      </p:sp>
    </p:spTree>
    <p:extLst>
      <p:ext uri="{BB962C8B-B14F-4D97-AF65-F5344CB8AC3E}">
        <p14:creationId xmlns:p14="http://schemas.microsoft.com/office/powerpoint/2010/main" val="169402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what are some common pediatric procedures</a:t>
            </a:r>
          </a:p>
        </p:txBody>
      </p:sp>
      <p:sp>
        <p:nvSpPr>
          <p:cNvPr id="4" name="Slide Number Placeholder 3"/>
          <p:cNvSpPr>
            <a:spLocks noGrp="1"/>
          </p:cNvSpPr>
          <p:nvPr>
            <p:ph type="sldNum" sz="quarter" idx="5"/>
          </p:nvPr>
        </p:nvSpPr>
        <p:spPr/>
        <p:txBody>
          <a:bodyPr/>
          <a:lstStyle/>
          <a:p>
            <a:fld id="{0DF2BFB3-608D-42E9-B180-65EBF20F5962}" type="slidenum">
              <a:rPr lang="en-US" smtClean="0"/>
              <a:t>6</a:t>
            </a:fld>
            <a:endParaRPr lang="en-US"/>
          </a:p>
        </p:txBody>
      </p:sp>
    </p:spTree>
    <p:extLst>
      <p:ext uri="{BB962C8B-B14F-4D97-AF65-F5344CB8AC3E}">
        <p14:creationId xmlns:p14="http://schemas.microsoft.com/office/powerpoint/2010/main" val="307051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phases</a:t>
            </a:r>
          </a:p>
        </p:txBody>
      </p:sp>
      <p:sp>
        <p:nvSpPr>
          <p:cNvPr id="4" name="Slide Number Placeholder 3"/>
          <p:cNvSpPr>
            <a:spLocks noGrp="1"/>
          </p:cNvSpPr>
          <p:nvPr>
            <p:ph type="sldNum" sz="quarter" idx="5"/>
          </p:nvPr>
        </p:nvSpPr>
        <p:spPr/>
        <p:txBody>
          <a:bodyPr/>
          <a:lstStyle/>
          <a:p>
            <a:fld id="{0DF2BFB3-608D-42E9-B180-65EBF20F5962}" type="slidenum">
              <a:rPr lang="en-US" smtClean="0"/>
              <a:t>7</a:t>
            </a:fld>
            <a:endParaRPr lang="en-US"/>
          </a:p>
        </p:txBody>
      </p:sp>
    </p:spTree>
    <p:extLst>
      <p:ext uri="{BB962C8B-B14F-4D97-AF65-F5344CB8AC3E}">
        <p14:creationId xmlns:p14="http://schemas.microsoft.com/office/powerpoint/2010/main" val="2601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phase involved 3-4 components depending on the procedure</a:t>
            </a:r>
          </a:p>
        </p:txBody>
      </p:sp>
      <p:sp>
        <p:nvSpPr>
          <p:cNvPr id="4" name="Slide Number Placeholder 3"/>
          <p:cNvSpPr>
            <a:spLocks noGrp="1"/>
          </p:cNvSpPr>
          <p:nvPr>
            <p:ph type="sldNum" sz="quarter" idx="5"/>
          </p:nvPr>
        </p:nvSpPr>
        <p:spPr/>
        <p:txBody>
          <a:bodyPr/>
          <a:lstStyle/>
          <a:p>
            <a:fld id="{0DF2BFB3-608D-42E9-B180-65EBF20F5962}" type="slidenum">
              <a:rPr lang="en-US" smtClean="0"/>
              <a:t>9</a:t>
            </a:fld>
            <a:endParaRPr lang="en-US"/>
          </a:p>
        </p:txBody>
      </p:sp>
    </p:spTree>
    <p:extLst>
      <p:ext uri="{BB962C8B-B14F-4D97-AF65-F5344CB8AC3E}">
        <p14:creationId xmlns:p14="http://schemas.microsoft.com/office/powerpoint/2010/main" val="400391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10</a:t>
            </a:fld>
            <a:endParaRPr lang="en-US"/>
          </a:p>
        </p:txBody>
      </p:sp>
    </p:spTree>
    <p:extLst>
      <p:ext uri="{BB962C8B-B14F-4D97-AF65-F5344CB8AC3E}">
        <p14:creationId xmlns:p14="http://schemas.microsoft.com/office/powerpoint/2010/main" val="372174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being talked at is the most tedious way of learning and usually is ineffective</a:t>
            </a:r>
          </a:p>
          <a:p>
            <a:r>
              <a:rPr lang="en-US" dirty="0"/>
              <a:t>So getting your learner involved immediately is a tenet of all these talks</a:t>
            </a:r>
          </a:p>
          <a:p>
            <a:endParaRPr lang="en-US" dirty="0"/>
          </a:p>
          <a:p>
            <a:r>
              <a:rPr lang="en-US" dirty="0"/>
              <a:t>By eliciting participation prior to a procedure, you can prevent from teaching skills they already know and also modify your teaching based on prior knowledge</a:t>
            </a:r>
          </a:p>
          <a:p>
            <a:endParaRPr lang="en-US" dirty="0"/>
          </a:p>
          <a:p>
            <a:r>
              <a:rPr lang="en-US" dirty="0"/>
              <a:t>Needs assessment or Test the water questions – gets an large net and pulls in their previous knowledge</a:t>
            </a:r>
          </a:p>
          <a:p>
            <a:r>
              <a:rPr lang="en-US" dirty="0"/>
              <a:t>Once you get the initial needs assessment, you may progress to a clinical scenario (perfecting phase)</a:t>
            </a:r>
          </a:p>
          <a:p>
            <a:endParaRPr lang="en-US" dirty="0"/>
          </a:p>
        </p:txBody>
      </p:sp>
      <p:sp>
        <p:nvSpPr>
          <p:cNvPr id="4" name="Slide Number Placeholder 3"/>
          <p:cNvSpPr>
            <a:spLocks noGrp="1"/>
          </p:cNvSpPr>
          <p:nvPr>
            <p:ph type="sldNum" sz="quarter" idx="5"/>
          </p:nvPr>
        </p:nvSpPr>
        <p:spPr/>
        <p:txBody>
          <a:bodyPr/>
          <a:lstStyle/>
          <a:p>
            <a:fld id="{0DF2BFB3-608D-42E9-B180-65EBF20F5962}" type="slidenum">
              <a:rPr lang="en-US" smtClean="0"/>
              <a:t>11</a:t>
            </a:fld>
            <a:endParaRPr lang="en-US"/>
          </a:p>
        </p:txBody>
      </p:sp>
    </p:spTree>
    <p:extLst>
      <p:ext uri="{BB962C8B-B14F-4D97-AF65-F5344CB8AC3E}">
        <p14:creationId xmlns:p14="http://schemas.microsoft.com/office/powerpoint/2010/main" val="73560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DAD6-D295-4A30-88FD-01306C4FD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06380A-B5BF-4062-9F8F-B88BAFC09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C7197D-D5D2-41DB-A210-AFA133A09DE8}"/>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5" name="Footer Placeholder 4">
            <a:extLst>
              <a:ext uri="{FF2B5EF4-FFF2-40B4-BE49-F238E27FC236}">
                <a16:creationId xmlns:a16="http://schemas.microsoft.com/office/drawing/2014/main" id="{488485A6-5314-4F78-ACEC-96295EB75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04B7D-159A-4818-AA36-83769C562924}"/>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419290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83D8-97C6-4118-BE42-73F858373F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14C50D-69E6-4BD6-BF70-CAD533763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3EEA9-B972-45DE-A86A-4662BC3C808A}"/>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5" name="Footer Placeholder 4">
            <a:extLst>
              <a:ext uri="{FF2B5EF4-FFF2-40B4-BE49-F238E27FC236}">
                <a16:creationId xmlns:a16="http://schemas.microsoft.com/office/drawing/2014/main" id="{E2A815B6-0DF0-4492-8BB5-CB8A2D1CC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1DA86-A06A-449F-97DD-8C020218645A}"/>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200990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06B99-ED14-40CD-A90B-856A44827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4F31D4-3914-48D3-919E-5BE1BD0F1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3E738-06DB-453E-A6BD-83CFB1789DD7}"/>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5" name="Footer Placeholder 4">
            <a:extLst>
              <a:ext uri="{FF2B5EF4-FFF2-40B4-BE49-F238E27FC236}">
                <a16:creationId xmlns:a16="http://schemas.microsoft.com/office/drawing/2014/main" id="{9C3DAF7C-73A7-4494-ADC7-3E701AED4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A31A-6690-4FDE-AED8-F1A6345CA12A}"/>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0925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67E5-57F6-43F0-8207-2B4F6FDDB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1147A-26AA-452F-B8D1-8122B9B43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108EE-4E36-459E-BEFB-360F4D76AF98}"/>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5" name="Footer Placeholder 4">
            <a:extLst>
              <a:ext uri="{FF2B5EF4-FFF2-40B4-BE49-F238E27FC236}">
                <a16:creationId xmlns:a16="http://schemas.microsoft.com/office/drawing/2014/main" id="{F8861C7C-8FF3-4548-8E74-871E5F743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B9AF1-3FB2-42F8-9CDE-332F400779A8}"/>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68527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DAB6-0510-44BA-B5FA-874CCB72E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0BE228-5E83-4443-A642-0E2B0EC2A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8B7AC1-F467-4024-8F7D-715E9238FABC}"/>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5" name="Footer Placeholder 4">
            <a:extLst>
              <a:ext uri="{FF2B5EF4-FFF2-40B4-BE49-F238E27FC236}">
                <a16:creationId xmlns:a16="http://schemas.microsoft.com/office/drawing/2014/main" id="{09DB8838-CAB2-4C62-9D14-BA25758E9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3B712-5E0A-4707-885F-B617AB59CCD6}"/>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269037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D597-50E9-4F16-851A-FBC815DD6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C7550-2BB7-4156-A163-0F4C4EDAF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CBAC5-D207-4D90-9DA8-0F7883F101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51286-522D-46C8-9CBD-E6A5ADB3E51A}"/>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6" name="Footer Placeholder 5">
            <a:extLst>
              <a:ext uri="{FF2B5EF4-FFF2-40B4-BE49-F238E27FC236}">
                <a16:creationId xmlns:a16="http://schemas.microsoft.com/office/drawing/2014/main" id="{2DF32E2A-425F-41A5-B31D-F33E588D7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A3D19-9D24-4C82-8A75-A17A65EFBFFC}"/>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212030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8A31-2294-4AF9-9D21-20FB98A59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2E426-1CB6-44B6-9ED8-F210B4FB7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99078-A4A5-48AB-8004-0C4C64240C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D6C56C-2628-40B0-AF6F-64BBC6D06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25E519-4430-4AEB-859C-C65692E370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197EF-6219-41B4-8077-1335C2CD06CE}"/>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8" name="Footer Placeholder 7">
            <a:extLst>
              <a:ext uri="{FF2B5EF4-FFF2-40B4-BE49-F238E27FC236}">
                <a16:creationId xmlns:a16="http://schemas.microsoft.com/office/drawing/2014/main" id="{2C53A8A9-CAB4-4990-9A87-E5D9C8B33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E679B7-6EEE-4D8D-966D-B2B7A6B841C3}"/>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87419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893C-1D1C-432A-B5E9-A9291CBB4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78CEF-864A-45F5-B980-D638880460AC}"/>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4" name="Footer Placeholder 3">
            <a:extLst>
              <a:ext uri="{FF2B5EF4-FFF2-40B4-BE49-F238E27FC236}">
                <a16:creationId xmlns:a16="http://schemas.microsoft.com/office/drawing/2014/main" id="{7B252290-F057-49DD-8236-D504E6759A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48ECD-033D-48F8-9C2C-FD249F8FD6DE}"/>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00467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58A3A-7C29-4942-99D2-A8498B10577F}"/>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3" name="Footer Placeholder 2">
            <a:extLst>
              <a:ext uri="{FF2B5EF4-FFF2-40B4-BE49-F238E27FC236}">
                <a16:creationId xmlns:a16="http://schemas.microsoft.com/office/drawing/2014/main" id="{CD7929A2-1753-4596-9EB7-7D0BC0B21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51DE1A-C6D5-48FF-B5FB-184C1AF2B66F}"/>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64786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952E-B668-4CA0-82EF-38FDD51EF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1582B8-9D39-4FD0-A9F7-359694D80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56F1F-9D0B-4FAD-AEA7-D6BD13486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22074-4B1B-418B-8060-6F00B7CD3D1B}"/>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6" name="Footer Placeholder 5">
            <a:extLst>
              <a:ext uri="{FF2B5EF4-FFF2-40B4-BE49-F238E27FC236}">
                <a16:creationId xmlns:a16="http://schemas.microsoft.com/office/drawing/2014/main" id="{69F48CD1-5844-4D13-B814-9E157DE65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BC283-3095-4CB1-93AA-F006D31363FD}"/>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361604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BA2A-2CD2-40FF-86D3-AF8B23AA5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ADC9AD-8F06-4255-88E7-1D7540470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B783C-74FB-4181-B861-FD228AB48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A304E-58DD-4D62-8E81-0CF8A249F391}"/>
              </a:ext>
            </a:extLst>
          </p:cNvPr>
          <p:cNvSpPr>
            <a:spLocks noGrp="1"/>
          </p:cNvSpPr>
          <p:nvPr>
            <p:ph type="dt" sz="half" idx="10"/>
          </p:nvPr>
        </p:nvSpPr>
        <p:spPr/>
        <p:txBody>
          <a:bodyPr/>
          <a:lstStyle/>
          <a:p>
            <a:fld id="{65286000-E02D-4662-BBFC-D97D617EDA93}" type="datetimeFigureOut">
              <a:rPr lang="en-US" smtClean="0"/>
              <a:t>7/22/2021</a:t>
            </a:fld>
            <a:endParaRPr lang="en-US"/>
          </a:p>
        </p:txBody>
      </p:sp>
      <p:sp>
        <p:nvSpPr>
          <p:cNvPr id="6" name="Footer Placeholder 5">
            <a:extLst>
              <a:ext uri="{FF2B5EF4-FFF2-40B4-BE49-F238E27FC236}">
                <a16:creationId xmlns:a16="http://schemas.microsoft.com/office/drawing/2014/main" id="{3656A899-FD19-422A-B76B-F30A62B75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DA129-1024-4E5A-8274-7BAF6FCC559C}"/>
              </a:ext>
            </a:extLst>
          </p:cNvPr>
          <p:cNvSpPr>
            <a:spLocks noGrp="1"/>
          </p:cNvSpPr>
          <p:nvPr>
            <p:ph type="sldNum" sz="quarter" idx="12"/>
          </p:nvPr>
        </p:nvSpPr>
        <p:spPr/>
        <p:txBody>
          <a:bodyPr/>
          <a:lstStyle/>
          <a:p>
            <a:fld id="{C162973E-BFD0-4987-A600-136415BF1957}" type="slidenum">
              <a:rPr lang="en-US" smtClean="0"/>
              <a:t>‹#›</a:t>
            </a:fld>
            <a:endParaRPr lang="en-US"/>
          </a:p>
        </p:txBody>
      </p:sp>
    </p:spTree>
    <p:extLst>
      <p:ext uri="{BB962C8B-B14F-4D97-AF65-F5344CB8AC3E}">
        <p14:creationId xmlns:p14="http://schemas.microsoft.com/office/powerpoint/2010/main" val="141947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D8A16-D740-4F50-92D4-323AFC759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DB075E-C030-40BF-90D9-8C246FAD1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71B91-5CD6-44CA-999D-F79A7A9AA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86000-E02D-4662-BBFC-D97D617EDA93}" type="datetimeFigureOut">
              <a:rPr lang="en-US" smtClean="0"/>
              <a:t>7/22/2021</a:t>
            </a:fld>
            <a:endParaRPr lang="en-US"/>
          </a:p>
        </p:txBody>
      </p:sp>
      <p:sp>
        <p:nvSpPr>
          <p:cNvPr id="5" name="Footer Placeholder 4">
            <a:extLst>
              <a:ext uri="{FF2B5EF4-FFF2-40B4-BE49-F238E27FC236}">
                <a16:creationId xmlns:a16="http://schemas.microsoft.com/office/drawing/2014/main" id="{919D8BE5-F719-406C-B351-C3B5EAB99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B89D96-FA56-482F-95EC-CA82E32F0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2973E-BFD0-4987-A600-136415BF1957}" type="slidenum">
              <a:rPr lang="en-US" smtClean="0"/>
              <a:t>‹#›</a:t>
            </a:fld>
            <a:endParaRPr lang="en-US"/>
          </a:p>
        </p:txBody>
      </p:sp>
    </p:spTree>
    <p:extLst>
      <p:ext uri="{BB962C8B-B14F-4D97-AF65-F5344CB8AC3E}">
        <p14:creationId xmlns:p14="http://schemas.microsoft.com/office/powerpoint/2010/main" val="202564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file:////var/folders/l9/5qxk40h51s5fmb3nksqptwcw0000gn/T/com.microsoft.Word/WebArchiveCopyPasteTempFiles/Lumbar-Puncture-Web.jpg"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ccelerate.uofuhealth.utah.edu/explore/how-to-teach-medical-procedures-that-stic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0.png"/><Relationship Id="rId5" Type="http://schemas.openxmlformats.org/officeDocument/2006/relationships/image" Target="../media/image15.png"/><Relationship Id="rId10" Type="http://schemas.openxmlformats.org/officeDocument/2006/relationships/slide" Target="slide23.xml"/><Relationship Id="rId4" Type="http://schemas.openxmlformats.org/officeDocument/2006/relationships/slide" Target="slide8.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C337-27A6-40D4-91BB-5CCDBE0D24DA}"/>
              </a:ext>
            </a:extLst>
          </p:cNvPr>
          <p:cNvSpPr>
            <a:spLocks noGrp="1"/>
          </p:cNvSpPr>
          <p:nvPr>
            <p:ph type="ctrTitle"/>
          </p:nvPr>
        </p:nvSpPr>
        <p:spPr>
          <a:xfrm>
            <a:off x="1011384" y="801147"/>
            <a:ext cx="10016836" cy="3298717"/>
          </a:xfrm>
        </p:spPr>
        <p:txBody>
          <a:bodyPr>
            <a:normAutofit/>
          </a:bodyPr>
          <a:lstStyle/>
          <a:p>
            <a:r>
              <a:rPr lang="en-US" sz="8800" dirty="0">
                <a:solidFill>
                  <a:schemeClr val="bg1"/>
                </a:solidFill>
                <a:latin typeface="+mn-lt"/>
              </a:rPr>
              <a:t>Procedural Teaching</a:t>
            </a:r>
          </a:p>
        </p:txBody>
      </p:sp>
      <p:sp>
        <p:nvSpPr>
          <p:cNvPr id="3" name="Subtitle 2">
            <a:extLst>
              <a:ext uri="{FF2B5EF4-FFF2-40B4-BE49-F238E27FC236}">
                <a16:creationId xmlns:a16="http://schemas.microsoft.com/office/drawing/2014/main" id="{058454B4-136C-4F9A-ABA1-3775C319F5D4}"/>
              </a:ext>
            </a:extLst>
          </p:cNvPr>
          <p:cNvSpPr>
            <a:spLocks noGrp="1"/>
          </p:cNvSpPr>
          <p:nvPr>
            <p:ph type="subTitle" idx="1"/>
          </p:nvPr>
        </p:nvSpPr>
        <p:spPr>
          <a:xfrm>
            <a:off x="2957209" y="5661499"/>
            <a:ext cx="9077952" cy="1017468"/>
          </a:xfrm>
        </p:spPr>
        <p:txBody>
          <a:bodyPr>
            <a:normAutofit fontScale="85000" lnSpcReduction="20000"/>
          </a:bodyPr>
          <a:lstStyle/>
          <a:p>
            <a:pPr algn="r"/>
            <a:r>
              <a:rPr lang="en-US" dirty="0">
                <a:solidFill>
                  <a:schemeClr val="bg1"/>
                </a:solidFill>
              </a:rPr>
              <a:t>Harun </a:t>
            </a:r>
            <a:r>
              <a:rPr lang="en-US" dirty="0" err="1">
                <a:solidFill>
                  <a:schemeClr val="bg1"/>
                </a:solidFill>
              </a:rPr>
              <a:t>Thimmiah</a:t>
            </a:r>
            <a:r>
              <a:rPr lang="en-US" dirty="0">
                <a:solidFill>
                  <a:schemeClr val="bg1"/>
                </a:solidFill>
              </a:rPr>
              <a:t>, MD MS MA</a:t>
            </a:r>
          </a:p>
          <a:p>
            <a:pPr algn="r"/>
            <a:r>
              <a:rPr lang="en-US" dirty="0">
                <a:solidFill>
                  <a:schemeClr val="bg1"/>
                </a:solidFill>
              </a:rPr>
              <a:t>Special thanks to Drs. Mike Fahey and Reid Evans</a:t>
            </a:r>
          </a:p>
          <a:p>
            <a:pPr algn="r"/>
            <a:r>
              <a:rPr lang="en-US" dirty="0">
                <a:solidFill>
                  <a:schemeClr val="bg1"/>
                </a:solidFill>
              </a:rPr>
              <a:t>June 28, 2021</a:t>
            </a:r>
          </a:p>
        </p:txBody>
      </p:sp>
      <p:sp>
        <p:nvSpPr>
          <p:cNvPr id="4" name="Google Shape;56;p13">
            <a:extLst>
              <a:ext uri="{FF2B5EF4-FFF2-40B4-BE49-F238E27FC236}">
                <a16:creationId xmlns:a16="http://schemas.microsoft.com/office/drawing/2014/main" id="{4A6D8A44-C706-4306-A94A-EAC2DF17D8C0}"/>
              </a:ext>
            </a:extLst>
          </p:cNvPr>
          <p:cNvSpPr txBox="1">
            <a:spLocks/>
          </p:cNvSpPr>
          <p:nvPr/>
        </p:nvSpPr>
        <p:spPr>
          <a:xfrm>
            <a:off x="127666" y="162910"/>
            <a:ext cx="8520600" cy="7926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b="1" dirty="0">
                <a:solidFill>
                  <a:srgbClr val="F1C232"/>
                </a:solidFill>
                <a:ea typeface="Comfortaa"/>
                <a:cs typeface="Comfortaa"/>
                <a:sym typeface="Comfortaa"/>
              </a:rPr>
              <a:t>Clinician Educator Curriculum</a:t>
            </a:r>
          </a:p>
          <a:p>
            <a:pPr algn="l">
              <a:spcBef>
                <a:spcPts val="0"/>
              </a:spcBef>
            </a:pPr>
            <a:r>
              <a:rPr lang="en-US" b="1" dirty="0">
                <a:solidFill>
                  <a:srgbClr val="F1C232"/>
                </a:solidFill>
                <a:ea typeface="Comfortaa"/>
                <a:cs typeface="Comfortaa"/>
                <a:sym typeface="Comfortaa"/>
              </a:rPr>
              <a:t>Lecture 5:</a:t>
            </a:r>
          </a:p>
        </p:txBody>
      </p:sp>
    </p:spTree>
    <p:extLst>
      <p:ext uri="{BB962C8B-B14F-4D97-AF65-F5344CB8AC3E}">
        <p14:creationId xmlns:p14="http://schemas.microsoft.com/office/powerpoint/2010/main" val="154259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Introductory Phase</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515600" cy="4770120"/>
          </a:xfrm>
        </p:spPr>
        <p:txBody>
          <a:bodyPr>
            <a:normAutofit/>
          </a:bodyPr>
          <a:lstStyle/>
          <a:p>
            <a:pPr>
              <a:buFontTx/>
              <a:buChar char="-"/>
            </a:pPr>
            <a:r>
              <a:rPr lang="en-US" dirty="0">
                <a:solidFill>
                  <a:srgbClr val="FFC000"/>
                </a:solidFill>
              </a:rPr>
              <a:t>Participation</a:t>
            </a:r>
          </a:p>
          <a:p>
            <a:pPr>
              <a:buFontTx/>
              <a:buChar char="-"/>
            </a:pPr>
            <a:r>
              <a:rPr lang="en-US" dirty="0">
                <a:solidFill>
                  <a:schemeClr val="bg1"/>
                </a:solidFill>
              </a:rPr>
              <a:t>Provide a skills checklist </a:t>
            </a:r>
          </a:p>
          <a:p>
            <a:pPr>
              <a:buFontTx/>
              <a:buChar char="-"/>
            </a:pPr>
            <a:r>
              <a:rPr lang="en-US" dirty="0">
                <a:solidFill>
                  <a:schemeClr val="bg1"/>
                </a:solidFill>
              </a:rPr>
              <a:t>Consider video and visuals</a:t>
            </a:r>
          </a:p>
          <a:p>
            <a:pPr>
              <a:buFontTx/>
              <a:buChar char="-"/>
            </a:pPr>
            <a:r>
              <a:rPr lang="en-US" dirty="0">
                <a:solidFill>
                  <a:schemeClr val="bg1"/>
                </a:solidFill>
              </a:rPr>
              <a:t>Commit steps to memory</a:t>
            </a:r>
          </a:p>
        </p:txBody>
      </p:sp>
    </p:spTree>
    <p:extLst>
      <p:ext uri="{BB962C8B-B14F-4D97-AF65-F5344CB8AC3E}">
        <p14:creationId xmlns:p14="http://schemas.microsoft.com/office/powerpoint/2010/main" val="2562214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752D-1C6E-44EC-9E28-AE96665450B4}"/>
              </a:ext>
            </a:extLst>
          </p:cNvPr>
          <p:cNvSpPr>
            <a:spLocks noGrp="1"/>
          </p:cNvSpPr>
          <p:nvPr>
            <p:ph type="title"/>
          </p:nvPr>
        </p:nvSpPr>
        <p:spPr/>
        <p:txBody>
          <a:bodyPr/>
          <a:lstStyle/>
          <a:p>
            <a:r>
              <a:rPr lang="en-US" b="1" dirty="0">
                <a:solidFill>
                  <a:srgbClr val="F1C232"/>
                </a:solidFill>
              </a:rPr>
              <a:t>Participation – Types of Questions</a:t>
            </a:r>
          </a:p>
        </p:txBody>
      </p:sp>
      <p:sp>
        <p:nvSpPr>
          <p:cNvPr id="3" name="Content Placeholder 2">
            <a:extLst>
              <a:ext uri="{FF2B5EF4-FFF2-40B4-BE49-F238E27FC236}">
                <a16:creationId xmlns:a16="http://schemas.microsoft.com/office/drawing/2014/main" id="{DB7E5CCD-3313-4425-A047-562350A824B8}"/>
              </a:ext>
            </a:extLst>
          </p:cNvPr>
          <p:cNvSpPr>
            <a:spLocks noGrp="1"/>
          </p:cNvSpPr>
          <p:nvPr>
            <p:ph idx="1"/>
          </p:nvPr>
        </p:nvSpPr>
        <p:spPr/>
        <p:txBody>
          <a:bodyPr>
            <a:normAutofit/>
          </a:bodyPr>
          <a:lstStyle/>
          <a:p>
            <a:r>
              <a:rPr lang="en-US" dirty="0">
                <a:solidFill>
                  <a:schemeClr val="bg1"/>
                </a:solidFill>
              </a:rPr>
              <a:t>Needs Assessment</a:t>
            </a:r>
            <a:endParaRPr lang="en-US" dirty="0">
              <a:solidFill>
                <a:schemeClr val="accent4"/>
              </a:solidFill>
            </a:endParaRPr>
          </a:p>
          <a:p>
            <a:pPr lvl="1">
              <a:buFont typeface="Calibri" panose="020F0502020204030204" pitchFamily="34" charset="0"/>
              <a:buChar char="­"/>
            </a:pPr>
            <a:r>
              <a:rPr lang="en-US" dirty="0">
                <a:solidFill>
                  <a:schemeClr val="bg1"/>
                </a:solidFill>
              </a:rPr>
              <a:t>“What are your experiences with lumbar punctures?”</a:t>
            </a:r>
          </a:p>
          <a:p>
            <a:pPr lvl="1">
              <a:buFont typeface="Calibri" panose="020F0502020204030204" pitchFamily="34" charset="0"/>
              <a:buChar char="­"/>
            </a:pPr>
            <a:endParaRPr lang="en-US" dirty="0">
              <a:solidFill>
                <a:schemeClr val="bg1"/>
              </a:solidFill>
            </a:endParaRPr>
          </a:p>
          <a:p>
            <a:pPr lvl="1">
              <a:buFont typeface="Calibri" panose="020F0502020204030204" pitchFamily="34" charset="0"/>
              <a:buChar char="­"/>
            </a:pPr>
            <a:r>
              <a:rPr lang="en-US" dirty="0">
                <a:solidFill>
                  <a:schemeClr val="bg1"/>
                </a:solidFill>
              </a:rPr>
              <a:t>“What do you know about a FAST scan?”</a:t>
            </a:r>
          </a:p>
          <a:p>
            <a:pPr>
              <a:buFont typeface="Calibri" panose="020F0502020204030204" pitchFamily="34" charset="0"/>
              <a:buChar char="­"/>
            </a:pPr>
            <a:endParaRPr lang="en-US" dirty="0">
              <a:solidFill>
                <a:schemeClr val="bg1"/>
              </a:solidFill>
            </a:endParaRPr>
          </a:p>
          <a:p>
            <a:pPr>
              <a:buFont typeface="Calibri" panose="020F0502020204030204" pitchFamily="34" charset="0"/>
              <a:buChar char="­"/>
            </a:pPr>
            <a:r>
              <a:rPr lang="en-US" dirty="0">
                <a:solidFill>
                  <a:schemeClr val="bg1"/>
                </a:solidFill>
              </a:rPr>
              <a:t>Clinical Scenario</a:t>
            </a:r>
          </a:p>
          <a:p>
            <a:pPr lvl="1">
              <a:buFont typeface="Calibri" panose="020F0502020204030204" pitchFamily="34" charset="0"/>
              <a:buChar char="­"/>
            </a:pPr>
            <a:r>
              <a:rPr lang="en-US" dirty="0">
                <a:solidFill>
                  <a:schemeClr val="bg1"/>
                </a:solidFill>
              </a:rPr>
              <a:t>“What are some techniques for hemostasis in a patient with an oozing central venous catheter site?”</a:t>
            </a:r>
          </a:p>
          <a:p>
            <a:pPr marL="457200" lvl="1" indent="0">
              <a:buNone/>
            </a:pPr>
            <a:endParaRPr lang="en-US" dirty="0">
              <a:solidFill>
                <a:schemeClr val="bg1"/>
              </a:solidFill>
            </a:endParaRPr>
          </a:p>
        </p:txBody>
      </p:sp>
    </p:spTree>
    <p:extLst>
      <p:ext uri="{BB962C8B-B14F-4D97-AF65-F5344CB8AC3E}">
        <p14:creationId xmlns:p14="http://schemas.microsoft.com/office/powerpoint/2010/main" val="8398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F6B4-B567-443E-8937-DD6BC668BCE8}"/>
              </a:ext>
            </a:extLst>
          </p:cNvPr>
          <p:cNvSpPr>
            <a:spLocks noGrp="1"/>
          </p:cNvSpPr>
          <p:nvPr>
            <p:ph type="title"/>
          </p:nvPr>
        </p:nvSpPr>
        <p:spPr/>
        <p:txBody>
          <a:bodyPr/>
          <a:lstStyle/>
          <a:p>
            <a:r>
              <a:rPr lang="en-US" b="1" dirty="0">
                <a:solidFill>
                  <a:srgbClr val="F1C232"/>
                </a:solidFill>
              </a:rPr>
              <a:t>Participation – Types of Questions</a:t>
            </a:r>
          </a:p>
        </p:txBody>
      </p:sp>
      <p:sp>
        <p:nvSpPr>
          <p:cNvPr id="3" name="Content Placeholder 2">
            <a:extLst>
              <a:ext uri="{FF2B5EF4-FFF2-40B4-BE49-F238E27FC236}">
                <a16:creationId xmlns:a16="http://schemas.microsoft.com/office/drawing/2014/main" id="{BD5FE140-FC1F-4D71-8198-3C03195CEF54}"/>
              </a:ext>
            </a:extLst>
          </p:cNvPr>
          <p:cNvSpPr>
            <a:spLocks noGrp="1"/>
          </p:cNvSpPr>
          <p:nvPr>
            <p:ph idx="1"/>
          </p:nvPr>
        </p:nvSpPr>
        <p:spPr/>
        <p:txBody>
          <a:bodyPr/>
          <a:lstStyle/>
          <a:p>
            <a:r>
              <a:rPr lang="en-US" dirty="0">
                <a:solidFill>
                  <a:schemeClr val="bg1"/>
                </a:solidFill>
              </a:rPr>
              <a:t>Direct medical questions</a:t>
            </a:r>
          </a:p>
          <a:p>
            <a:pPr lvl="1">
              <a:buFont typeface="Calibri" panose="020F0502020204030204" pitchFamily="34" charset="0"/>
              <a:buChar char="­"/>
            </a:pPr>
            <a:r>
              <a:rPr lang="en-US" dirty="0">
                <a:solidFill>
                  <a:schemeClr val="bg1"/>
                </a:solidFill>
              </a:rPr>
              <a:t>“What are the contraindications for a lumbar puncture?”</a:t>
            </a:r>
          </a:p>
          <a:p>
            <a:pPr lvl="1"/>
            <a:endParaRPr lang="en-US" dirty="0">
              <a:solidFill>
                <a:schemeClr val="bg1"/>
              </a:solidFill>
            </a:endParaRPr>
          </a:p>
          <a:p>
            <a:pPr lvl="1"/>
            <a:endParaRPr lang="en-US" dirty="0">
              <a:solidFill>
                <a:schemeClr val="bg1"/>
              </a:solidFill>
            </a:endParaRPr>
          </a:p>
          <a:p>
            <a:r>
              <a:rPr lang="en-US" dirty="0">
                <a:solidFill>
                  <a:schemeClr val="bg1"/>
                </a:solidFill>
              </a:rPr>
              <a:t>Framework questions</a:t>
            </a:r>
          </a:p>
          <a:p>
            <a:pPr lvl="1">
              <a:buFont typeface="Calibri" panose="020F0502020204030204" pitchFamily="34" charset="0"/>
              <a:buChar char="­"/>
            </a:pPr>
            <a:r>
              <a:rPr lang="en-US" dirty="0">
                <a:solidFill>
                  <a:schemeClr val="bg1"/>
                </a:solidFill>
              </a:rPr>
              <a:t>“How do you interpret CSF cell counts, protein, and glucose?”</a:t>
            </a:r>
          </a:p>
          <a:p>
            <a:pPr lvl="1"/>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556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Introductory Phase</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515600" cy="4770120"/>
          </a:xfrm>
        </p:spPr>
        <p:txBody>
          <a:bodyPr>
            <a:normAutofit/>
          </a:bodyPr>
          <a:lstStyle/>
          <a:p>
            <a:pPr>
              <a:buFontTx/>
              <a:buChar char="-"/>
            </a:pPr>
            <a:r>
              <a:rPr lang="en-US" dirty="0">
                <a:solidFill>
                  <a:schemeClr val="bg1"/>
                </a:solidFill>
              </a:rPr>
              <a:t>Participation</a:t>
            </a:r>
          </a:p>
          <a:p>
            <a:pPr>
              <a:buFontTx/>
              <a:buChar char="-"/>
            </a:pPr>
            <a:r>
              <a:rPr lang="en-US" dirty="0">
                <a:solidFill>
                  <a:srgbClr val="FFC000"/>
                </a:solidFill>
              </a:rPr>
              <a:t>Provide a skills checklist </a:t>
            </a:r>
            <a:endParaRPr lang="en-US" dirty="0">
              <a:solidFill>
                <a:schemeClr val="bg1"/>
              </a:solidFill>
            </a:endParaRPr>
          </a:p>
          <a:p>
            <a:pPr>
              <a:buFontTx/>
              <a:buChar char="-"/>
            </a:pPr>
            <a:r>
              <a:rPr lang="en-US" dirty="0">
                <a:solidFill>
                  <a:schemeClr val="bg1"/>
                </a:solidFill>
              </a:rPr>
              <a:t>Consider video and visuals</a:t>
            </a:r>
          </a:p>
          <a:p>
            <a:pPr>
              <a:buFontTx/>
              <a:buChar char="-"/>
            </a:pPr>
            <a:r>
              <a:rPr lang="en-US" dirty="0">
                <a:solidFill>
                  <a:schemeClr val="bg1"/>
                </a:solidFill>
              </a:rPr>
              <a:t>Commit steps to memory</a:t>
            </a:r>
          </a:p>
        </p:txBody>
      </p:sp>
    </p:spTree>
    <p:extLst>
      <p:ext uri="{BB962C8B-B14F-4D97-AF65-F5344CB8AC3E}">
        <p14:creationId xmlns:p14="http://schemas.microsoft.com/office/powerpoint/2010/main" val="177378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b="1">
                <a:solidFill>
                  <a:srgbClr val="FFFFFF"/>
                </a:solidFill>
              </a:rPr>
              <a:t>Skills Checklist (Lumbar Puncture)</a:t>
            </a:r>
          </a:p>
        </p:txBody>
      </p:sp>
      <p:pic>
        <p:nvPicPr>
          <p:cNvPr id="5" name="Picture 4" descr="Graphical user interface, text, application, email&#10;&#10;Description automatically generated">
            <a:extLst>
              <a:ext uri="{FF2B5EF4-FFF2-40B4-BE49-F238E27FC236}">
                <a16:creationId xmlns:a16="http://schemas.microsoft.com/office/drawing/2014/main" id="{549301E9-5970-D047-B05A-61E297760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7" y="1661922"/>
            <a:ext cx="7422101" cy="4842918"/>
          </a:xfrm>
          <a:prstGeom prst="rect">
            <a:avLst/>
          </a:prstGeom>
        </p:spPr>
      </p:pic>
      <p:pic>
        <p:nvPicPr>
          <p:cNvPr id="6" name="Picture 1" descr="Lumbar Puncture (Spinal Tap) | CureSearch">
            <a:extLst>
              <a:ext uri="{FF2B5EF4-FFF2-40B4-BE49-F238E27FC236}">
                <a16:creationId xmlns:a16="http://schemas.microsoft.com/office/drawing/2014/main" id="{D1E7B01F-8EBF-2341-907B-B5A32D924BE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tretch>
            <a:fillRect/>
          </a:stretch>
        </p:blipFill>
        <p:spPr bwMode="auto">
          <a:xfrm>
            <a:off x="7268973" y="2217815"/>
            <a:ext cx="4929367" cy="40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1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latin typeface="+mj-lt"/>
                <a:ea typeface="+mj-ea"/>
                <a:cs typeface="+mj-cs"/>
              </a:rPr>
              <a:t>Skills Checklist (Lumbar Puncture)</a:t>
            </a:r>
          </a:p>
        </p:txBody>
      </p:sp>
      <p:pic>
        <p:nvPicPr>
          <p:cNvPr id="9" name="Picture 8" descr="Graphical user interface, text, application&#10;&#10;Description automatically generated">
            <a:extLst>
              <a:ext uri="{FF2B5EF4-FFF2-40B4-BE49-F238E27FC236}">
                <a16:creationId xmlns:a16="http://schemas.microsoft.com/office/drawing/2014/main" id="{32E9603B-D058-924B-A5B4-A253238C8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09" y="1966293"/>
            <a:ext cx="10600381" cy="4452160"/>
          </a:xfrm>
          <a:prstGeom prst="rect">
            <a:avLst/>
          </a:prstGeom>
        </p:spPr>
      </p:pic>
    </p:spTree>
    <p:extLst>
      <p:ext uri="{BB962C8B-B14F-4D97-AF65-F5344CB8AC3E}">
        <p14:creationId xmlns:p14="http://schemas.microsoft.com/office/powerpoint/2010/main" val="10445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Introductory Phase</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515600" cy="4770120"/>
          </a:xfrm>
        </p:spPr>
        <p:txBody>
          <a:bodyPr>
            <a:normAutofit/>
          </a:bodyPr>
          <a:lstStyle/>
          <a:p>
            <a:pPr>
              <a:buFontTx/>
              <a:buChar char="-"/>
            </a:pPr>
            <a:r>
              <a:rPr lang="en-US" dirty="0">
                <a:solidFill>
                  <a:schemeClr val="bg1"/>
                </a:solidFill>
              </a:rPr>
              <a:t>Participation</a:t>
            </a:r>
          </a:p>
          <a:p>
            <a:pPr>
              <a:buFontTx/>
              <a:buChar char="-"/>
            </a:pPr>
            <a:r>
              <a:rPr lang="en-US" dirty="0">
                <a:solidFill>
                  <a:schemeClr val="bg1"/>
                </a:solidFill>
              </a:rPr>
              <a:t>Provide a skills checklist</a:t>
            </a:r>
          </a:p>
          <a:p>
            <a:pPr>
              <a:buFontTx/>
              <a:buChar char="-"/>
            </a:pPr>
            <a:r>
              <a:rPr lang="en-US" dirty="0">
                <a:solidFill>
                  <a:srgbClr val="F1C232"/>
                </a:solidFill>
              </a:rPr>
              <a:t>Consider visuals and/or videos</a:t>
            </a:r>
          </a:p>
          <a:p>
            <a:pPr>
              <a:buFontTx/>
              <a:buChar char="-"/>
            </a:pPr>
            <a:r>
              <a:rPr lang="en-US" dirty="0">
                <a:solidFill>
                  <a:schemeClr val="bg1"/>
                </a:solidFill>
              </a:rPr>
              <a:t>Commit steps to memory</a:t>
            </a:r>
          </a:p>
        </p:txBody>
      </p:sp>
      <p:sp>
        <p:nvSpPr>
          <p:cNvPr id="4" name="Rectangle 2">
            <a:extLst>
              <a:ext uri="{FF2B5EF4-FFF2-40B4-BE49-F238E27FC236}">
                <a16:creationId xmlns:a16="http://schemas.microsoft.com/office/drawing/2014/main" id="{30A20B16-81CF-5248-A649-538605820052}"/>
              </a:ext>
            </a:extLst>
          </p:cNvPr>
          <p:cNvSpPr>
            <a:spLocks noChangeArrowheads="1"/>
          </p:cNvSpPr>
          <p:nvPr/>
        </p:nvSpPr>
        <p:spPr bwMode="auto">
          <a:xfrm>
            <a:off x="2548756" y="2912047"/>
            <a:ext cx="32343826" cy="6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00" name="Picture 4" descr="Lumbar Puncture in Pediatrics | SpringerLink">
            <a:extLst>
              <a:ext uri="{FF2B5EF4-FFF2-40B4-BE49-F238E27FC236}">
                <a16:creationId xmlns:a16="http://schemas.microsoft.com/office/drawing/2014/main" id="{D69BCCDB-DAF5-354F-AAFF-B3991139E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1524000"/>
            <a:ext cx="5353050" cy="404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3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Visuals</a:t>
            </a:r>
          </a:p>
        </p:txBody>
      </p:sp>
      <p:pic>
        <p:nvPicPr>
          <p:cNvPr id="2050" name="Picture 2" descr="Cathy Cichon on Twitter: &amp;quot;Point of Care Ultrasound (POCUS)! Some of the  most famous art pieces are designed using the golden spiral...and isn&amp;#39;t  POCUS an art too? 🎨❤️ ———————————— #pocus #pointofcareultrasound  #bedsideecho #">
            <a:extLst>
              <a:ext uri="{FF2B5EF4-FFF2-40B4-BE49-F238E27FC236}">
                <a16:creationId xmlns:a16="http://schemas.microsoft.com/office/drawing/2014/main" id="{C364E7FD-D6E6-9A48-99B5-C45B4A5C18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510" y="467208"/>
            <a:ext cx="5923584"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0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Videos</a:t>
            </a:r>
          </a:p>
        </p:txBody>
      </p:sp>
      <p:pic>
        <p:nvPicPr>
          <p:cNvPr id="5" name="Picture 4" descr="Table&#10;&#10;Description automatically generated">
            <a:extLst>
              <a:ext uri="{FF2B5EF4-FFF2-40B4-BE49-F238E27FC236}">
                <a16:creationId xmlns:a16="http://schemas.microsoft.com/office/drawing/2014/main" id="{EE541430-2E55-B64C-86BC-22028FC3E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414" y="677230"/>
            <a:ext cx="7849457" cy="5533866"/>
          </a:xfrm>
          <a:prstGeom prst="rect">
            <a:avLst/>
          </a:prstGeom>
        </p:spPr>
      </p:pic>
      <p:sp>
        <p:nvSpPr>
          <p:cNvPr id="6" name="TextBox 5">
            <a:extLst>
              <a:ext uri="{FF2B5EF4-FFF2-40B4-BE49-F238E27FC236}">
                <a16:creationId xmlns:a16="http://schemas.microsoft.com/office/drawing/2014/main" id="{97466F5A-BA5C-C942-A2C3-13CB084F6625}"/>
              </a:ext>
            </a:extLst>
          </p:cNvPr>
          <p:cNvSpPr txBox="1"/>
          <p:nvPr/>
        </p:nvSpPr>
        <p:spPr>
          <a:xfrm>
            <a:off x="5505450" y="168988"/>
            <a:ext cx="7849457" cy="400110"/>
          </a:xfrm>
          <a:prstGeom prst="rect">
            <a:avLst/>
          </a:prstGeom>
          <a:noFill/>
        </p:spPr>
        <p:txBody>
          <a:bodyPr wrap="square" rtlCol="0">
            <a:spAutoFit/>
          </a:bodyPr>
          <a:lstStyle/>
          <a:p>
            <a:r>
              <a:rPr lang="en-US" sz="2000" dirty="0">
                <a:hlinkClick r:id="rId4"/>
              </a:rPr>
              <a:t>How to Teach Medical Procedures that Stick</a:t>
            </a:r>
            <a:endParaRPr lang="en-US" sz="2000" dirty="0"/>
          </a:p>
        </p:txBody>
      </p:sp>
    </p:spTree>
    <p:extLst>
      <p:ext uri="{BB962C8B-B14F-4D97-AF65-F5344CB8AC3E}">
        <p14:creationId xmlns:p14="http://schemas.microsoft.com/office/powerpoint/2010/main" val="171950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Introductory Phase</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515600" cy="4770120"/>
          </a:xfrm>
        </p:spPr>
        <p:txBody>
          <a:bodyPr>
            <a:normAutofit/>
          </a:bodyPr>
          <a:lstStyle/>
          <a:p>
            <a:pPr>
              <a:buFontTx/>
              <a:buChar char="-"/>
            </a:pPr>
            <a:r>
              <a:rPr lang="en-US" dirty="0">
                <a:solidFill>
                  <a:schemeClr val="bg1"/>
                </a:solidFill>
              </a:rPr>
              <a:t>Participation – pre-knowledge</a:t>
            </a:r>
          </a:p>
          <a:p>
            <a:pPr>
              <a:buFontTx/>
              <a:buChar char="-"/>
            </a:pPr>
            <a:r>
              <a:rPr lang="en-US" dirty="0">
                <a:solidFill>
                  <a:schemeClr val="bg1"/>
                </a:solidFill>
              </a:rPr>
              <a:t>Provide a skills checklist </a:t>
            </a:r>
          </a:p>
          <a:p>
            <a:pPr>
              <a:buFontTx/>
              <a:buChar char="-"/>
            </a:pPr>
            <a:r>
              <a:rPr lang="en-US" dirty="0">
                <a:solidFill>
                  <a:schemeClr val="bg1"/>
                </a:solidFill>
              </a:rPr>
              <a:t>Consider visuals and/or videos</a:t>
            </a:r>
          </a:p>
          <a:p>
            <a:pPr>
              <a:buFontTx/>
              <a:buChar char="-"/>
            </a:pPr>
            <a:r>
              <a:rPr lang="en-US" dirty="0">
                <a:solidFill>
                  <a:srgbClr val="F1C232"/>
                </a:solidFill>
              </a:rPr>
              <a:t>Commit steps to memory</a:t>
            </a:r>
          </a:p>
        </p:txBody>
      </p:sp>
      <p:pic>
        <p:nvPicPr>
          <p:cNvPr id="5" name="Picture 4" descr="A picture containing text, linedrawing&#10;&#10;Description automatically generated">
            <a:extLst>
              <a:ext uri="{FF2B5EF4-FFF2-40B4-BE49-F238E27FC236}">
                <a16:creationId xmlns:a16="http://schemas.microsoft.com/office/drawing/2014/main" id="{FF41FF08-60A9-304B-B82C-DB3CB0B75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50" y="1244600"/>
            <a:ext cx="5854238" cy="4770120"/>
          </a:xfrm>
          <a:prstGeom prst="rect">
            <a:avLst/>
          </a:prstGeom>
        </p:spPr>
      </p:pic>
      <p:sp>
        <p:nvSpPr>
          <p:cNvPr id="6" name="TextBox 5">
            <a:extLst>
              <a:ext uri="{FF2B5EF4-FFF2-40B4-BE49-F238E27FC236}">
                <a16:creationId xmlns:a16="http://schemas.microsoft.com/office/drawing/2014/main" id="{CFA34786-5F07-6744-A6A6-0E284E1668E7}"/>
              </a:ext>
            </a:extLst>
          </p:cNvPr>
          <p:cNvSpPr txBox="1"/>
          <p:nvPr/>
        </p:nvSpPr>
        <p:spPr>
          <a:xfrm>
            <a:off x="7029450" y="5638800"/>
            <a:ext cx="4667250" cy="369332"/>
          </a:xfrm>
          <a:prstGeom prst="rect">
            <a:avLst/>
          </a:prstGeom>
          <a:noFill/>
        </p:spPr>
        <p:txBody>
          <a:bodyPr wrap="square" rtlCol="0">
            <a:spAutoFit/>
          </a:bodyPr>
          <a:lstStyle/>
          <a:p>
            <a:r>
              <a:rPr lang="en-US" dirty="0">
                <a:solidFill>
                  <a:schemeClr val="bg2">
                    <a:lumMod val="50000"/>
                  </a:schemeClr>
                </a:solidFill>
                <a:latin typeface="Times New Roman" panose="02020603050405020304" pitchFamily="18" charset="0"/>
                <a:cs typeface="Times New Roman" panose="02020603050405020304" pitchFamily="18" charset="0"/>
              </a:rPr>
              <a:t>“Commit this memory to memory”</a:t>
            </a:r>
          </a:p>
        </p:txBody>
      </p:sp>
    </p:spTree>
    <p:extLst>
      <p:ext uri="{BB962C8B-B14F-4D97-AF65-F5344CB8AC3E}">
        <p14:creationId xmlns:p14="http://schemas.microsoft.com/office/powerpoint/2010/main" val="345607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58B9-770E-4868-AA12-201FB12A531F}"/>
              </a:ext>
            </a:extLst>
          </p:cNvPr>
          <p:cNvSpPr>
            <a:spLocks noGrp="1"/>
          </p:cNvSpPr>
          <p:nvPr>
            <p:ph type="title"/>
          </p:nvPr>
        </p:nvSpPr>
        <p:spPr/>
        <p:txBody>
          <a:bodyPr/>
          <a:lstStyle/>
          <a:p>
            <a:r>
              <a:rPr lang="en-US" b="1" dirty="0">
                <a:solidFill>
                  <a:srgbClr val="F1C232"/>
                </a:solidFill>
              </a:rPr>
              <a:t>Learning Objectives</a:t>
            </a:r>
          </a:p>
        </p:txBody>
      </p:sp>
      <p:sp>
        <p:nvSpPr>
          <p:cNvPr id="3" name="Content Placeholder 2">
            <a:extLst>
              <a:ext uri="{FF2B5EF4-FFF2-40B4-BE49-F238E27FC236}">
                <a16:creationId xmlns:a16="http://schemas.microsoft.com/office/drawing/2014/main" id="{869E2572-B65A-43C7-8CA5-B583EF90DBDB}"/>
              </a:ext>
            </a:extLst>
          </p:cNvPr>
          <p:cNvSpPr>
            <a:spLocks noGrp="1"/>
          </p:cNvSpPr>
          <p:nvPr>
            <p:ph idx="1"/>
          </p:nvPr>
        </p:nvSpPr>
        <p:spPr>
          <a:xfrm>
            <a:off x="838200" y="1690688"/>
            <a:ext cx="10515600" cy="4351338"/>
          </a:xfrm>
        </p:spPr>
        <p:txBody>
          <a:bodyPr>
            <a:normAutofit/>
          </a:bodyPr>
          <a:lstStyle/>
          <a:p>
            <a:pPr marL="0" indent="0">
              <a:buNone/>
            </a:pPr>
            <a:r>
              <a:rPr lang="en-US" dirty="0">
                <a:solidFill>
                  <a:schemeClr val="bg1"/>
                </a:solidFill>
              </a:rPr>
              <a:t>Learners should be able to:</a:t>
            </a:r>
          </a:p>
          <a:p>
            <a:pPr marL="514350" indent="-514350">
              <a:buFont typeface="+mj-lt"/>
              <a:buAutoNum type="arabicPeriod"/>
            </a:pPr>
            <a:r>
              <a:rPr lang="en-US" dirty="0">
                <a:solidFill>
                  <a:schemeClr val="bg1"/>
                </a:solidFill>
              </a:rPr>
              <a:t>Identify the phases of procedural teaching</a:t>
            </a:r>
          </a:p>
          <a:p>
            <a:pPr marL="514350" indent="-514350">
              <a:buFont typeface="+mj-lt"/>
              <a:buAutoNum type="arabicPeriod"/>
            </a:pPr>
            <a:r>
              <a:rPr lang="en-US" dirty="0">
                <a:solidFill>
                  <a:schemeClr val="bg1"/>
                </a:solidFill>
              </a:rPr>
              <a:t>Adjust your approach to procedural teaching based on phase of learning</a:t>
            </a:r>
          </a:p>
          <a:p>
            <a:pPr marL="514350" indent="-514350">
              <a:buFont typeface="+mj-lt"/>
              <a:buAutoNum type="arabicPeriod"/>
            </a:pPr>
            <a:r>
              <a:rPr lang="en-US" dirty="0">
                <a:solidFill>
                  <a:schemeClr val="bg1"/>
                </a:solidFill>
              </a:rPr>
              <a:t>Create an objective list to outline a specific procedure</a:t>
            </a:r>
          </a:p>
          <a:p>
            <a:pPr marL="514350" indent="-514350">
              <a:buFont typeface="+mj-lt"/>
              <a:buAutoNum type="arabicPeriod"/>
            </a:pPr>
            <a:r>
              <a:rPr lang="en-US" dirty="0">
                <a:solidFill>
                  <a:schemeClr val="bg1"/>
                </a:solidFill>
              </a:rPr>
              <a:t>Provide effective feedback during and post-procedurally</a:t>
            </a:r>
          </a:p>
          <a:p>
            <a:pPr marL="514350" indent="-514350">
              <a:buFont typeface="+mj-lt"/>
              <a:buAutoNum type="arabicPeriod"/>
            </a:pPr>
            <a:r>
              <a:rPr lang="en-US" dirty="0">
                <a:solidFill>
                  <a:schemeClr val="bg1"/>
                </a:solidFill>
              </a:rPr>
              <a:t>Define and foster experiential learning theory</a:t>
            </a:r>
          </a:p>
        </p:txBody>
      </p:sp>
    </p:spTree>
    <p:extLst>
      <p:ext uri="{BB962C8B-B14F-4D97-AF65-F5344CB8AC3E}">
        <p14:creationId xmlns:p14="http://schemas.microsoft.com/office/powerpoint/2010/main" val="29575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876B193-1C93-DF47-B596-A85E6F909B67}"/>
              </a:ext>
            </a:extLst>
          </p:cNvPr>
          <p:cNvGrpSpPr/>
          <p:nvPr/>
        </p:nvGrpSpPr>
        <p:grpSpPr>
          <a:xfrm>
            <a:off x="3040380" y="2817382"/>
            <a:ext cx="6263640" cy="1223235"/>
            <a:chOff x="0" y="1984197"/>
            <a:chExt cx="6263640" cy="1223235"/>
          </a:xfrm>
        </p:grpSpPr>
        <p:sp>
          <p:nvSpPr>
            <p:cNvPr id="9" name="Rounded Rectangle 8">
              <a:extLst>
                <a:ext uri="{FF2B5EF4-FFF2-40B4-BE49-F238E27FC236}">
                  <a16:creationId xmlns:a16="http://schemas.microsoft.com/office/drawing/2014/main" id="{7D63CFEA-0B99-6D44-AA4F-DB5ED428A178}"/>
                </a:ext>
              </a:extLst>
            </p:cNvPr>
            <p:cNvSpPr/>
            <p:nvPr/>
          </p:nvSpPr>
          <p:spPr>
            <a:xfrm>
              <a:off x="0" y="1984197"/>
              <a:ext cx="6263640" cy="1223235"/>
            </a:xfrm>
            <a:prstGeom prst="roundRect">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10" name="Rounded Rectangle 4">
              <a:extLst>
                <a:ext uri="{FF2B5EF4-FFF2-40B4-BE49-F238E27FC236}">
                  <a16:creationId xmlns:a16="http://schemas.microsoft.com/office/drawing/2014/main" id="{D629D90B-8020-B548-BDE4-57BB896CFECD}"/>
                </a:ext>
              </a:extLst>
            </p:cNvPr>
            <p:cNvSpPr txBox="1"/>
            <p:nvPr/>
          </p:nvSpPr>
          <p:spPr>
            <a:xfrm>
              <a:off x="59713" y="2043910"/>
              <a:ext cx="6144214" cy="1103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2. Practice Phase</a:t>
              </a:r>
            </a:p>
          </p:txBody>
        </p:sp>
      </p:grpSp>
    </p:spTree>
    <p:extLst>
      <p:ext uri="{BB962C8B-B14F-4D97-AF65-F5344CB8AC3E}">
        <p14:creationId xmlns:p14="http://schemas.microsoft.com/office/powerpoint/2010/main" val="308950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Practice Phase</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515600" cy="4770120"/>
          </a:xfrm>
        </p:spPr>
        <p:txBody>
          <a:bodyPr>
            <a:normAutofit/>
          </a:bodyPr>
          <a:lstStyle/>
          <a:p>
            <a:pPr>
              <a:buFontTx/>
              <a:buChar char="-"/>
            </a:pPr>
            <a:r>
              <a:rPr lang="en-US" dirty="0">
                <a:solidFill>
                  <a:schemeClr val="bg1"/>
                </a:solidFill>
              </a:rPr>
              <a:t>Learner practicing the skill under direct observation</a:t>
            </a:r>
          </a:p>
          <a:p>
            <a:pPr marL="0" indent="0">
              <a:buNone/>
            </a:pPr>
            <a:endParaRPr lang="en-US" dirty="0">
              <a:solidFill>
                <a:schemeClr val="bg1"/>
              </a:solidFill>
            </a:endParaRPr>
          </a:p>
          <a:p>
            <a:pPr>
              <a:buFontTx/>
              <a:buChar char="-"/>
            </a:pPr>
            <a:r>
              <a:rPr lang="en-US" dirty="0">
                <a:solidFill>
                  <a:schemeClr val="bg1"/>
                </a:solidFill>
              </a:rPr>
              <a:t>Consent obtained by learner</a:t>
            </a:r>
          </a:p>
          <a:p>
            <a:pPr>
              <a:buFontTx/>
              <a:buChar char="-"/>
            </a:pPr>
            <a:endParaRPr lang="en-US" dirty="0">
              <a:solidFill>
                <a:schemeClr val="bg1"/>
              </a:solidFill>
            </a:endParaRPr>
          </a:p>
          <a:p>
            <a:pPr>
              <a:buFontTx/>
              <a:buChar char="-"/>
            </a:pPr>
            <a:r>
              <a:rPr lang="en-US" dirty="0">
                <a:solidFill>
                  <a:schemeClr val="bg1"/>
                </a:solidFill>
              </a:rPr>
              <a:t>Answer </a:t>
            </a:r>
            <a:r>
              <a:rPr lang="en-US" dirty="0">
                <a:solidFill>
                  <a:schemeClr val="accent4"/>
                </a:solidFill>
              </a:rPr>
              <a:t>patient’s</a:t>
            </a:r>
            <a:r>
              <a:rPr lang="en-US" dirty="0">
                <a:solidFill>
                  <a:schemeClr val="bg1"/>
                </a:solidFill>
              </a:rPr>
              <a:t> questions while guiding </a:t>
            </a:r>
            <a:r>
              <a:rPr lang="en-US" dirty="0">
                <a:solidFill>
                  <a:schemeClr val="accent4"/>
                </a:solidFill>
              </a:rPr>
              <a:t>learner</a:t>
            </a:r>
            <a:endParaRPr lang="en-US" dirty="0">
              <a:solidFill>
                <a:schemeClr val="bg1"/>
              </a:solidFill>
            </a:endParaRPr>
          </a:p>
          <a:p>
            <a:pPr>
              <a:buFontTx/>
              <a:buChar char="-"/>
            </a:pPr>
            <a:endParaRPr lang="en-US" dirty="0">
              <a:solidFill>
                <a:schemeClr val="bg1"/>
              </a:solidFill>
            </a:endParaRPr>
          </a:p>
          <a:p>
            <a:pPr>
              <a:buFontTx/>
              <a:buChar char="-"/>
            </a:pPr>
            <a:r>
              <a:rPr lang="en-US" dirty="0">
                <a:solidFill>
                  <a:schemeClr val="bg1"/>
                </a:solidFill>
              </a:rPr>
              <a:t>Active Summarization</a:t>
            </a:r>
          </a:p>
          <a:p>
            <a:pPr>
              <a:buFontTx/>
              <a:buChar char="-"/>
            </a:pPr>
            <a:endParaRPr lang="en-US" dirty="0">
              <a:solidFill>
                <a:schemeClr val="bg1"/>
              </a:solidFill>
            </a:endParaRPr>
          </a:p>
          <a:p>
            <a:pPr>
              <a:buFontTx/>
              <a:buChar char="-"/>
            </a:pPr>
            <a:r>
              <a:rPr lang="en-US" dirty="0">
                <a:solidFill>
                  <a:schemeClr val="bg1"/>
                </a:solidFill>
              </a:rPr>
              <a:t>Divide procedure if appropriate</a:t>
            </a:r>
          </a:p>
        </p:txBody>
      </p:sp>
    </p:spTree>
    <p:extLst>
      <p:ext uri="{BB962C8B-B14F-4D97-AF65-F5344CB8AC3E}">
        <p14:creationId xmlns:p14="http://schemas.microsoft.com/office/powerpoint/2010/main" val="39057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Feedback</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515600" cy="4770120"/>
          </a:xfrm>
        </p:spPr>
        <p:txBody>
          <a:bodyPr>
            <a:normAutofit fontScale="92500" lnSpcReduction="10000"/>
          </a:bodyPr>
          <a:lstStyle/>
          <a:p>
            <a:pPr>
              <a:buFontTx/>
              <a:buChar char="-"/>
            </a:pPr>
            <a:r>
              <a:rPr lang="en-US" dirty="0">
                <a:solidFill>
                  <a:schemeClr val="bg1"/>
                </a:solidFill>
              </a:rPr>
              <a:t>Timely and specific</a:t>
            </a:r>
          </a:p>
          <a:p>
            <a:pPr>
              <a:buFontTx/>
              <a:buChar char="-"/>
            </a:pPr>
            <a:r>
              <a:rPr lang="en-US" dirty="0">
                <a:solidFill>
                  <a:schemeClr val="accent4"/>
                </a:solidFill>
              </a:rPr>
              <a:t>Moment to moment prompts</a:t>
            </a:r>
          </a:p>
          <a:p>
            <a:pPr lvl="1">
              <a:buFontTx/>
              <a:buChar char="-"/>
            </a:pPr>
            <a:r>
              <a:rPr lang="en-US" dirty="0">
                <a:solidFill>
                  <a:schemeClr val="bg1"/>
                </a:solidFill>
              </a:rPr>
              <a:t>Anticipate </a:t>
            </a:r>
          </a:p>
          <a:p>
            <a:pPr lvl="1">
              <a:buFontTx/>
              <a:buChar char="-"/>
            </a:pPr>
            <a:r>
              <a:rPr lang="en-US" dirty="0">
                <a:solidFill>
                  <a:schemeClr val="bg1"/>
                </a:solidFill>
              </a:rPr>
              <a:t>Flexibility</a:t>
            </a:r>
          </a:p>
          <a:p>
            <a:pPr lvl="1">
              <a:buFontTx/>
              <a:buChar char="-"/>
            </a:pPr>
            <a:r>
              <a:rPr lang="en-US" dirty="0">
                <a:solidFill>
                  <a:schemeClr val="bg1"/>
                </a:solidFill>
              </a:rPr>
              <a:t>Intervene if needed</a:t>
            </a:r>
          </a:p>
          <a:p>
            <a:pPr marL="457200" lvl="1" indent="0">
              <a:buNone/>
            </a:pPr>
            <a:endParaRPr lang="en-US" dirty="0">
              <a:solidFill>
                <a:schemeClr val="bg1"/>
              </a:solidFill>
            </a:endParaRPr>
          </a:p>
          <a:p>
            <a:pPr>
              <a:buFontTx/>
              <a:buChar char="-"/>
            </a:pPr>
            <a:r>
              <a:rPr lang="en-US" dirty="0">
                <a:solidFill>
                  <a:schemeClr val="bg1"/>
                </a:solidFill>
              </a:rPr>
              <a:t>Use </a:t>
            </a:r>
            <a:r>
              <a:rPr lang="en-US" dirty="0">
                <a:solidFill>
                  <a:schemeClr val="accent4"/>
                </a:solidFill>
              </a:rPr>
              <a:t>reflection</a:t>
            </a:r>
            <a:r>
              <a:rPr lang="en-US" dirty="0">
                <a:solidFill>
                  <a:schemeClr val="bg1"/>
                </a:solidFill>
              </a:rPr>
              <a:t> to reinforce the learning</a:t>
            </a:r>
          </a:p>
          <a:p>
            <a:pPr lvl="1">
              <a:buFontTx/>
              <a:buChar char="-"/>
            </a:pPr>
            <a:r>
              <a:rPr lang="en-US" dirty="0">
                <a:solidFill>
                  <a:schemeClr val="bg1"/>
                </a:solidFill>
              </a:rPr>
              <a:t>What landmarks do you palpate to find the correct LP site?</a:t>
            </a:r>
          </a:p>
          <a:p>
            <a:pPr lvl="1">
              <a:buFontTx/>
              <a:buChar char="-"/>
            </a:pPr>
            <a:r>
              <a:rPr lang="en-US" dirty="0">
                <a:solidFill>
                  <a:schemeClr val="bg1"/>
                </a:solidFill>
              </a:rPr>
              <a:t>How can you confirm that your wire is in the correct place?</a:t>
            </a:r>
          </a:p>
          <a:p>
            <a:pPr marL="457200" lvl="1" indent="0">
              <a:buNone/>
            </a:pPr>
            <a:endParaRPr lang="en-US" dirty="0">
              <a:solidFill>
                <a:schemeClr val="bg1"/>
              </a:solidFill>
            </a:endParaRPr>
          </a:p>
          <a:p>
            <a:pPr>
              <a:buFontTx/>
              <a:buChar char="-"/>
            </a:pPr>
            <a:r>
              <a:rPr lang="en-US" dirty="0">
                <a:solidFill>
                  <a:schemeClr val="bg1"/>
                </a:solidFill>
              </a:rPr>
              <a:t>End of procedure feedback</a:t>
            </a:r>
          </a:p>
          <a:p>
            <a:pPr lvl="1">
              <a:buFontTx/>
              <a:buChar char="-"/>
            </a:pPr>
            <a:r>
              <a:rPr lang="en-US" dirty="0">
                <a:solidFill>
                  <a:schemeClr val="accent4"/>
                </a:solidFill>
              </a:rPr>
              <a:t>Refer to skill checklist</a:t>
            </a:r>
          </a:p>
          <a:p>
            <a:pPr lvl="1">
              <a:buFontTx/>
              <a:buChar char="-"/>
            </a:pPr>
            <a:r>
              <a:rPr lang="en-US" dirty="0">
                <a:solidFill>
                  <a:schemeClr val="accent4"/>
                </a:solidFill>
              </a:rPr>
              <a:t>“Feedback Sandwich”</a:t>
            </a:r>
          </a:p>
          <a:p>
            <a:pPr>
              <a:buFontTx/>
              <a:buChar char="-"/>
            </a:pPr>
            <a:endParaRPr lang="en-US" dirty="0">
              <a:solidFill>
                <a:schemeClr val="bg1"/>
              </a:solidFill>
            </a:endParaRPr>
          </a:p>
          <a:p>
            <a:pPr lvl="1">
              <a:buFontTx/>
              <a:buChar char="-"/>
            </a:pPr>
            <a:endParaRPr lang="en-US" dirty="0">
              <a:solidFill>
                <a:schemeClr val="bg1"/>
              </a:solidFill>
            </a:endParaRPr>
          </a:p>
        </p:txBody>
      </p:sp>
    </p:spTree>
    <p:extLst>
      <p:ext uri="{BB962C8B-B14F-4D97-AF65-F5344CB8AC3E}">
        <p14:creationId xmlns:p14="http://schemas.microsoft.com/office/powerpoint/2010/main" val="41740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771DE6-9A8A-A94B-971E-22A3C47361A9}"/>
              </a:ext>
            </a:extLst>
          </p:cNvPr>
          <p:cNvGrpSpPr/>
          <p:nvPr/>
        </p:nvGrpSpPr>
        <p:grpSpPr>
          <a:xfrm>
            <a:off x="2964180" y="2817383"/>
            <a:ext cx="6263640" cy="1223235"/>
            <a:chOff x="0" y="3354312"/>
            <a:chExt cx="6263640" cy="1223235"/>
          </a:xfrm>
        </p:grpSpPr>
        <p:sp>
          <p:nvSpPr>
            <p:cNvPr id="6" name="Rounded Rectangle 5">
              <a:extLst>
                <a:ext uri="{FF2B5EF4-FFF2-40B4-BE49-F238E27FC236}">
                  <a16:creationId xmlns:a16="http://schemas.microsoft.com/office/drawing/2014/main" id="{2C66D2B0-DA20-CB46-9005-CBC467C37355}"/>
                </a:ext>
              </a:extLst>
            </p:cNvPr>
            <p:cNvSpPr/>
            <p:nvPr/>
          </p:nvSpPr>
          <p:spPr>
            <a:xfrm>
              <a:off x="0" y="3354312"/>
              <a:ext cx="6263640" cy="1223235"/>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7" name="Rounded Rectangle 4">
              <a:extLst>
                <a:ext uri="{FF2B5EF4-FFF2-40B4-BE49-F238E27FC236}">
                  <a16:creationId xmlns:a16="http://schemas.microsoft.com/office/drawing/2014/main" id="{790298FC-B7EF-8C48-96EA-0E3EBCB66D81}"/>
                </a:ext>
              </a:extLst>
            </p:cNvPr>
            <p:cNvSpPr txBox="1"/>
            <p:nvPr/>
          </p:nvSpPr>
          <p:spPr>
            <a:xfrm>
              <a:off x="59713" y="3414025"/>
              <a:ext cx="6144214" cy="1103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3. Perfecting Phase</a:t>
              </a:r>
            </a:p>
          </p:txBody>
        </p:sp>
      </p:grpSp>
    </p:spTree>
    <p:extLst>
      <p:ext uri="{BB962C8B-B14F-4D97-AF65-F5344CB8AC3E}">
        <p14:creationId xmlns:p14="http://schemas.microsoft.com/office/powerpoint/2010/main" val="97538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Perfecting Phase</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4393362" y="314962"/>
            <a:ext cx="7453198" cy="2484884"/>
          </a:xfrm>
        </p:spPr>
        <p:txBody>
          <a:bodyPr anchor="ctr">
            <a:normAutofit/>
          </a:bodyPr>
          <a:lstStyle/>
          <a:p>
            <a:pPr>
              <a:buFontTx/>
              <a:buChar char="-"/>
            </a:pPr>
            <a:r>
              <a:rPr lang="en-US" sz="2400" dirty="0"/>
              <a:t>Opportunity to practice the skill in multiple situations</a:t>
            </a:r>
          </a:p>
          <a:p>
            <a:pPr>
              <a:buFontTx/>
              <a:buChar char="-"/>
            </a:pPr>
            <a:r>
              <a:rPr lang="en-US" sz="2400" dirty="0"/>
              <a:t>Elaborate on finer points</a:t>
            </a:r>
          </a:p>
          <a:p>
            <a:pPr>
              <a:buFontTx/>
              <a:buChar char="-"/>
            </a:pPr>
            <a:r>
              <a:rPr lang="en-US" sz="2400" dirty="0"/>
              <a:t>Refer to skill checklist (below)</a:t>
            </a:r>
          </a:p>
        </p:txBody>
      </p:sp>
      <p:pic>
        <p:nvPicPr>
          <p:cNvPr id="5" name="Picture 4" descr="Graphical user interface, text, application, email&#10;&#10;Description automatically generated">
            <a:extLst>
              <a:ext uri="{FF2B5EF4-FFF2-40B4-BE49-F238E27FC236}">
                <a16:creationId xmlns:a16="http://schemas.microsoft.com/office/drawing/2014/main" id="{3D323609-8BF7-DF40-BD80-621409162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520" y="2677926"/>
            <a:ext cx="8139278" cy="3113274"/>
          </a:xfrm>
          <a:prstGeom prst="rect">
            <a:avLst/>
          </a:prstGeom>
        </p:spPr>
      </p:pic>
    </p:spTree>
    <p:extLst>
      <p:ext uri="{BB962C8B-B14F-4D97-AF65-F5344CB8AC3E}">
        <p14:creationId xmlns:p14="http://schemas.microsoft.com/office/powerpoint/2010/main" val="363189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73BCD0F-982C-B448-862F-C678BD62E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741" y="322729"/>
            <a:ext cx="7966805" cy="6235798"/>
          </a:xfrm>
          <a:prstGeom prst="rect">
            <a:avLst/>
          </a:prstGeom>
        </p:spPr>
      </p:pic>
    </p:spTree>
    <p:extLst>
      <p:ext uri="{BB962C8B-B14F-4D97-AF65-F5344CB8AC3E}">
        <p14:creationId xmlns:p14="http://schemas.microsoft.com/office/powerpoint/2010/main" val="62078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Teaching Procedural Skills</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782300" cy="5200650"/>
          </a:xfrm>
        </p:spPr>
        <p:txBody>
          <a:bodyPr>
            <a:normAutofit/>
          </a:bodyPr>
          <a:lstStyle/>
          <a:p>
            <a:pPr marL="514350" indent="-514350">
              <a:buAutoNum type="arabicPeriod"/>
            </a:pPr>
            <a:r>
              <a:rPr lang="en-US" dirty="0">
                <a:solidFill>
                  <a:schemeClr val="bg1"/>
                </a:solidFill>
              </a:rPr>
              <a:t>Define the skill to be taught</a:t>
            </a:r>
          </a:p>
          <a:p>
            <a:pPr marL="514350" indent="-514350">
              <a:buFont typeface="Arial" panose="020B0604020202020204" pitchFamily="34" charset="0"/>
              <a:buAutoNum type="arabicPeriod"/>
            </a:pPr>
            <a:r>
              <a:rPr lang="en-US" dirty="0">
                <a:solidFill>
                  <a:schemeClr val="bg1"/>
                </a:solidFill>
              </a:rPr>
              <a:t>Provide a concise overview (skill checklist)</a:t>
            </a:r>
          </a:p>
          <a:p>
            <a:pPr marL="514350" indent="-514350">
              <a:buAutoNum type="arabicPeriod"/>
            </a:pPr>
            <a:r>
              <a:rPr lang="en-US" dirty="0">
                <a:solidFill>
                  <a:schemeClr val="bg1"/>
                </a:solidFill>
              </a:rPr>
              <a:t>Provide visuals and/or videos</a:t>
            </a:r>
          </a:p>
          <a:p>
            <a:pPr marL="514350" indent="-514350">
              <a:buFont typeface="Arial" panose="020B0604020202020204" pitchFamily="34" charset="0"/>
              <a:buAutoNum type="arabicPeriod"/>
            </a:pPr>
            <a:r>
              <a:rPr lang="en-US" dirty="0">
                <a:solidFill>
                  <a:schemeClr val="bg1"/>
                </a:solidFill>
              </a:rPr>
              <a:t>Learner commit steps to memory</a:t>
            </a:r>
          </a:p>
          <a:p>
            <a:pPr marL="514350" indent="-514350">
              <a:buFont typeface="Arial" panose="020B0604020202020204" pitchFamily="34" charset="0"/>
              <a:buAutoNum type="arabicPeriod"/>
            </a:pPr>
            <a:r>
              <a:rPr lang="en-US" dirty="0">
                <a:solidFill>
                  <a:schemeClr val="bg1"/>
                </a:solidFill>
              </a:rPr>
              <a:t>Demonstrate skill</a:t>
            </a:r>
          </a:p>
          <a:p>
            <a:pPr marL="514350" indent="-514350">
              <a:buFont typeface="Arial" panose="020B0604020202020204" pitchFamily="34" charset="0"/>
              <a:buAutoNum type="arabicPeriod"/>
            </a:pPr>
            <a:r>
              <a:rPr lang="en-US" dirty="0">
                <a:solidFill>
                  <a:schemeClr val="bg1"/>
                </a:solidFill>
              </a:rPr>
              <a:t>Practice with feedback</a:t>
            </a:r>
          </a:p>
          <a:p>
            <a:pPr marL="514350" indent="-514350">
              <a:buFont typeface="Arial" panose="020B0604020202020204" pitchFamily="34" charset="0"/>
              <a:buAutoNum type="arabicPeriod"/>
            </a:pPr>
            <a:r>
              <a:rPr lang="en-US" dirty="0">
                <a:solidFill>
                  <a:schemeClr val="bg1"/>
                </a:solidFill>
              </a:rPr>
              <a:t>Review past experiences with the skill</a:t>
            </a:r>
          </a:p>
          <a:p>
            <a:pPr marL="514350" indent="-514350">
              <a:buAutoNum type="arabicPeriod"/>
            </a:pPr>
            <a:r>
              <a:rPr lang="en-US" dirty="0">
                <a:solidFill>
                  <a:schemeClr val="bg1"/>
                </a:solidFill>
              </a:rPr>
              <a:t>Elaborate on finer points</a:t>
            </a:r>
          </a:p>
          <a:p>
            <a:pPr marL="514350" indent="-514350">
              <a:buAutoNum type="arabicPeriod"/>
            </a:pPr>
            <a:r>
              <a:rPr lang="en-US" dirty="0">
                <a:solidFill>
                  <a:schemeClr val="bg1"/>
                </a:solidFill>
              </a:rPr>
              <a:t>Discuss pitfalls or trouble shooting</a:t>
            </a:r>
          </a:p>
        </p:txBody>
      </p:sp>
    </p:spTree>
    <p:extLst>
      <p:ext uri="{BB962C8B-B14F-4D97-AF65-F5344CB8AC3E}">
        <p14:creationId xmlns:p14="http://schemas.microsoft.com/office/powerpoint/2010/main" val="66411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58B9-770E-4868-AA12-201FB12A531F}"/>
              </a:ext>
            </a:extLst>
          </p:cNvPr>
          <p:cNvSpPr>
            <a:spLocks noGrp="1"/>
          </p:cNvSpPr>
          <p:nvPr>
            <p:ph type="title"/>
          </p:nvPr>
        </p:nvSpPr>
        <p:spPr/>
        <p:txBody>
          <a:bodyPr/>
          <a:lstStyle/>
          <a:p>
            <a:r>
              <a:rPr lang="en-US" b="1" dirty="0">
                <a:solidFill>
                  <a:srgbClr val="F1C232"/>
                </a:solidFill>
              </a:rPr>
              <a:t>Learning Objectives</a:t>
            </a:r>
          </a:p>
        </p:txBody>
      </p:sp>
      <p:sp>
        <p:nvSpPr>
          <p:cNvPr id="3" name="Content Placeholder 2">
            <a:extLst>
              <a:ext uri="{FF2B5EF4-FFF2-40B4-BE49-F238E27FC236}">
                <a16:creationId xmlns:a16="http://schemas.microsoft.com/office/drawing/2014/main" id="{869E2572-B65A-43C7-8CA5-B583EF90DBDB}"/>
              </a:ext>
            </a:extLst>
          </p:cNvPr>
          <p:cNvSpPr>
            <a:spLocks noGrp="1"/>
          </p:cNvSpPr>
          <p:nvPr>
            <p:ph idx="1"/>
          </p:nvPr>
        </p:nvSpPr>
        <p:spPr>
          <a:xfrm>
            <a:off x="838200" y="1690688"/>
            <a:ext cx="10906760" cy="4351338"/>
          </a:xfrm>
        </p:spPr>
        <p:txBody>
          <a:bodyPr>
            <a:normAutofit/>
          </a:bodyPr>
          <a:lstStyle/>
          <a:p>
            <a:pPr marL="0" indent="0">
              <a:buNone/>
            </a:pPr>
            <a:r>
              <a:rPr lang="en-US" dirty="0">
                <a:solidFill>
                  <a:schemeClr val="bg1"/>
                </a:solidFill>
              </a:rPr>
              <a:t>Learners should be able to:</a:t>
            </a:r>
          </a:p>
          <a:p>
            <a:pPr marL="514350" indent="-514350">
              <a:buFont typeface="+mj-lt"/>
              <a:buAutoNum type="arabicPeriod"/>
            </a:pPr>
            <a:r>
              <a:rPr lang="en-US" dirty="0">
                <a:solidFill>
                  <a:schemeClr val="bg1"/>
                </a:solidFill>
              </a:rPr>
              <a:t>Identify the phases of procedural teaching </a:t>
            </a:r>
          </a:p>
          <a:p>
            <a:pPr marL="457200" lvl="1" indent="0">
              <a:buNone/>
            </a:pPr>
            <a:r>
              <a:rPr lang="en-US" dirty="0">
                <a:solidFill>
                  <a:schemeClr val="accent4"/>
                </a:solidFill>
              </a:rPr>
              <a:t>- (introductory, practice, perfecting)</a:t>
            </a:r>
          </a:p>
          <a:p>
            <a:pPr marL="514350" indent="-514350">
              <a:buFont typeface="+mj-lt"/>
              <a:buAutoNum type="arabicPeriod"/>
            </a:pPr>
            <a:r>
              <a:rPr lang="en-US" dirty="0">
                <a:solidFill>
                  <a:schemeClr val="bg1"/>
                </a:solidFill>
              </a:rPr>
              <a:t>Adjust your approach to procedural teaching based on phase of learning</a:t>
            </a:r>
          </a:p>
          <a:p>
            <a:pPr marL="514350" indent="-514350">
              <a:buFont typeface="+mj-lt"/>
              <a:buAutoNum type="arabicPeriod"/>
            </a:pPr>
            <a:r>
              <a:rPr lang="en-US" dirty="0">
                <a:solidFill>
                  <a:schemeClr val="bg1"/>
                </a:solidFill>
              </a:rPr>
              <a:t>Create an objective list to outline a specific procedure </a:t>
            </a:r>
            <a:r>
              <a:rPr lang="en-US" dirty="0">
                <a:solidFill>
                  <a:schemeClr val="accent4"/>
                </a:solidFill>
              </a:rPr>
              <a:t>(skills checklist)</a:t>
            </a:r>
          </a:p>
          <a:p>
            <a:pPr marL="514350" indent="-514350">
              <a:buFont typeface="+mj-lt"/>
              <a:buAutoNum type="arabicPeriod"/>
            </a:pPr>
            <a:r>
              <a:rPr lang="en-US" dirty="0">
                <a:solidFill>
                  <a:schemeClr val="bg1"/>
                </a:solidFill>
              </a:rPr>
              <a:t>Provide effective feedback during and post-procedurally</a:t>
            </a:r>
          </a:p>
          <a:p>
            <a:pPr marL="514350" indent="-514350">
              <a:buFont typeface="+mj-lt"/>
              <a:buAutoNum type="arabicPeriod"/>
            </a:pPr>
            <a:r>
              <a:rPr lang="en-US" dirty="0">
                <a:solidFill>
                  <a:schemeClr val="bg1"/>
                </a:solidFill>
              </a:rPr>
              <a:t>Define and foster experiential learning theory</a:t>
            </a:r>
          </a:p>
        </p:txBody>
      </p:sp>
    </p:spTree>
    <p:extLst>
      <p:ext uri="{BB962C8B-B14F-4D97-AF65-F5344CB8AC3E}">
        <p14:creationId xmlns:p14="http://schemas.microsoft.com/office/powerpoint/2010/main" val="2938521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05EF-C061-4027-821F-8CDEC273CA4D}"/>
              </a:ext>
            </a:extLst>
          </p:cNvPr>
          <p:cNvSpPr>
            <a:spLocks noGrp="1"/>
          </p:cNvSpPr>
          <p:nvPr>
            <p:ph type="title"/>
          </p:nvPr>
        </p:nvSpPr>
        <p:spPr/>
        <p:txBody>
          <a:bodyPr/>
          <a:lstStyle/>
          <a:p>
            <a:r>
              <a:rPr lang="en-US" b="1" dirty="0">
                <a:solidFill>
                  <a:srgbClr val="F1C232"/>
                </a:solidFill>
              </a:rPr>
              <a:t>Final Tips</a:t>
            </a:r>
          </a:p>
        </p:txBody>
      </p:sp>
      <p:sp>
        <p:nvSpPr>
          <p:cNvPr id="3" name="Content Placeholder 2">
            <a:extLst>
              <a:ext uri="{FF2B5EF4-FFF2-40B4-BE49-F238E27FC236}">
                <a16:creationId xmlns:a16="http://schemas.microsoft.com/office/drawing/2014/main" id="{85B922E8-9C2C-4AF3-A3F5-EE6F8DBF355B}"/>
              </a:ext>
            </a:extLst>
          </p:cNvPr>
          <p:cNvSpPr>
            <a:spLocks noGrp="1"/>
          </p:cNvSpPr>
          <p:nvPr>
            <p:ph idx="1"/>
          </p:nvPr>
        </p:nvSpPr>
        <p:spPr/>
        <p:txBody>
          <a:bodyPr/>
          <a:lstStyle/>
          <a:p>
            <a:r>
              <a:rPr lang="en-US" dirty="0">
                <a:solidFill>
                  <a:schemeClr val="bg1"/>
                </a:solidFill>
              </a:rPr>
              <a:t>Creating a skills checklist helps identify your own knowledge gaps</a:t>
            </a:r>
          </a:p>
          <a:p>
            <a:r>
              <a:rPr lang="en-US" dirty="0">
                <a:solidFill>
                  <a:schemeClr val="bg1"/>
                </a:solidFill>
              </a:rPr>
              <a:t>The best way to learn it is by doing it</a:t>
            </a:r>
          </a:p>
          <a:p>
            <a:r>
              <a:rPr lang="en-US" dirty="0">
                <a:solidFill>
                  <a:schemeClr val="bg1"/>
                </a:solidFill>
              </a:rPr>
              <a:t>Be sensitive to your learner</a:t>
            </a:r>
          </a:p>
          <a:p>
            <a:r>
              <a:rPr lang="en-US" dirty="0">
                <a:solidFill>
                  <a:schemeClr val="bg1"/>
                </a:solidFill>
              </a:rPr>
              <a:t>Try not to be overbearing while maintaining safety</a:t>
            </a:r>
          </a:p>
          <a:p>
            <a:r>
              <a:rPr lang="en-US" dirty="0">
                <a:solidFill>
                  <a:schemeClr val="bg1"/>
                </a:solidFill>
              </a:rPr>
              <a:t>Making a judgment-free zone allows learners to be more engaged</a:t>
            </a:r>
          </a:p>
          <a:p>
            <a:r>
              <a:rPr lang="en-US" dirty="0">
                <a:solidFill>
                  <a:schemeClr val="bg1"/>
                </a:solidFill>
              </a:rPr>
              <a:t>Do your best to provide feedback and areas of growth</a:t>
            </a:r>
          </a:p>
          <a:p>
            <a:endParaRPr lang="en-US" dirty="0">
              <a:solidFill>
                <a:schemeClr val="bg1"/>
              </a:solidFill>
            </a:endParaRPr>
          </a:p>
        </p:txBody>
      </p:sp>
    </p:spTree>
    <p:extLst>
      <p:ext uri="{BB962C8B-B14F-4D97-AF65-F5344CB8AC3E}">
        <p14:creationId xmlns:p14="http://schemas.microsoft.com/office/powerpoint/2010/main" val="576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B521-844D-43B8-8E16-B89CC421FF0B}"/>
              </a:ext>
            </a:extLst>
          </p:cNvPr>
          <p:cNvSpPr>
            <a:spLocks noGrp="1"/>
          </p:cNvSpPr>
          <p:nvPr>
            <p:ph type="title"/>
          </p:nvPr>
        </p:nvSpPr>
        <p:spPr/>
        <p:txBody>
          <a:bodyPr/>
          <a:lstStyle/>
          <a:p>
            <a:r>
              <a:rPr lang="en-US" b="1" dirty="0">
                <a:solidFill>
                  <a:srgbClr val="F1C232"/>
                </a:solidFill>
              </a:rPr>
              <a:t>Questions?</a:t>
            </a:r>
          </a:p>
        </p:txBody>
      </p:sp>
    </p:spTree>
    <p:extLst>
      <p:ext uri="{BB962C8B-B14F-4D97-AF65-F5344CB8AC3E}">
        <p14:creationId xmlns:p14="http://schemas.microsoft.com/office/powerpoint/2010/main" val="197944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352550"/>
            <a:ext cx="10515600" cy="4824413"/>
          </a:xfrm>
        </p:spPr>
        <p:txBody>
          <a:bodyPr>
            <a:normAutofit/>
          </a:bodyPr>
          <a:lstStyle/>
          <a:p>
            <a:pPr marL="0" indent="0" algn="ctr">
              <a:buNone/>
            </a:pPr>
            <a:endParaRPr lang="en-US" sz="3400" i="1" dirty="0">
              <a:solidFill>
                <a:schemeClr val="bg1"/>
              </a:solidFill>
            </a:endParaRPr>
          </a:p>
          <a:p>
            <a:pPr marL="0" indent="0" algn="ctr">
              <a:buNone/>
            </a:pPr>
            <a:r>
              <a:rPr lang="en-US" sz="3400" i="1" dirty="0">
                <a:solidFill>
                  <a:schemeClr val="bg1"/>
                </a:solidFill>
              </a:rPr>
              <a:t>“Tell me and I will forget, show me and I may remember, involve me and I will understand.”  - Confucius</a:t>
            </a:r>
          </a:p>
          <a:p>
            <a:pPr marL="0" indent="0" algn="ctr">
              <a:buNone/>
            </a:pPr>
            <a:endParaRPr lang="en-US" sz="3400" i="1" dirty="0">
              <a:solidFill>
                <a:schemeClr val="bg1"/>
              </a:solidFill>
            </a:endParaRPr>
          </a:p>
          <a:p>
            <a:pPr marL="0" indent="0" algn="ctr">
              <a:buNone/>
            </a:pPr>
            <a:endParaRPr lang="en-US" sz="3400" i="1" dirty="0">
              <a:solidFill>
                <a:schemeClr val="bg1"/>
              </a:solidFill>
            </a:endParaRPr>
          </a:p>
          <a:p>
            <a:pPr marL="0" indent="0" algn="ctr">
              <a:buNone/>
            </a:pPr>
            <a:r>
              <a:rPr lang="en-US" sz="3400" i="1" dirty="0">
                <a:solidFill>
                  <a:schemeClr val="bg1"/>
                </a:solidFill>
              </a:rPr>
              <a:t>SEE ONE, DO ONE, TEACH ONE</a:t>
            </a:r>
          </a:p>
          <a:p>
            <a:pPr marL="0" indent="0" algn="ctr">
              <a:buNone/>
            </a:pPr>
            <a:endParaRPr lang="en-US" sz="3400" i="1" dirty="0">
              <a:solidFill>
                <a:schemeClr val="bg1"/>
              </a:solidFill>
            </a:endParaRPr>
          </a:p>
          <a:p>
            <a:pPr marL="0" indent="0">
              <a:buNone/>
            </a:pPr>
            <a:endParaRPr lang="en-US" i="1" dirty="0">
              <a:solidFill>
                <a:schemeClr val="bg1"/>
              </a:solidFill>
            </a:endParaRPr>
          </a:p>
          <a:p>
            <a:pPr marL="0" indent="0">
              <a:buNone/>
            </a:pPr>
            <a:endParaRPr lang="en-US" i="1" dirty="0">
              <a:solidFill>
                <a:schemeClr val="bg1"/>
              </a:solidFill>
            </a:endParaRPr>
          </a:p>
        </p:txBody>
      </p:sp>
    </p:spTree>
    <p:extLst>
      <p:ext uri="{BB962C8B-B14F-4D97-AF65-F5344CB8AC3E}">
        <p14:creationId xmlns:p14="http://schemas.microsoft.com/office/powerpoint/2010/main" val="13964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1327BA-B713-433B-AF75-74B7173F8E1E}"/>
              </a:ext>
            </a:extLst>
          </p:cNvPr>
          <p:cNvPicPr>
            <a:picLocks noGrp="1" noChangeAspect="1"/>
          </p:cNvPicPr>
          <p:nvPr>
            <p:ph idx="4294967295"/>
          </p:nvPr>
        </p:nvPicPr>
        <p:blipFill>
          <a:blip r:embed="rId3"/>
          <a:stretch>
            <a:fillRect/>
          </a:stretch>
        </p:blipFill>
        <p:spPr>
          <a:xfrm>
            <a:off x="1329071" y="4224"/>
            <a:ext cx="9526772" cy="6853776"/>
          </a:xfrm>
        </p:spPr>
      </p:pic>
    </p:spTree>
    <p:extLst>
      <p:ext uri="{BB962C8B-B14F-4D97-AF65-F5344CB8AC3E}">
        <p14:creationId xmlns:p14="http://schemas.microsoft.com/office/powerpoint/2010/main" val="3916608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EDC898-0159-4C1D-92C5-2AA30488A4F1}"/>
              </a:ext>
            </a:extLst>
          </p:cNvPr>
          <p:cNvPicPr>
            <a:picLocks noChangeAspect="1"/>
          </p:cNvPicPr>
          <p:nvPr/>
        </p:nvPicPr>
        <p:blipFill>
          <a:blip r:embed="rId3"/>
          <a:stretch>
            <a:fillRect/>
          </a:stretch>
        </p:blipFill>
        <p:spPr>
          <a:xfrm>
            <a:off x="113575" y="0"/>
            <a:ext cx="11964849" cy="6858000"/>
          </a:xfrm>
          <a:prstGeom prst="rect">
            <a:avLst/>
          </a:prstGeom>
        </p:spPr>
      </p:pic>
    </p:spTree>
    <p:extLst>
      <p:ext uri="{BB962C8B-B14F-4D97-AF65-F5344CB8AC3E}">
        <p14:creationId xmlns:p14="http://schemas.microsoft.com/office/powerpoint/2010/main" val="122694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What is Procedural Teaching?</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p:txBody>
          <a:bodyPr/>
          <a:lstStyle/>
          <a:p>
            <a:pPr marL="0" indent="0">
              <a:buNone/>
            </a:pPr>
            <a:r>
              <a:rPr lang="en-US" dirty="0">
                <a:solidFill>
                  <a:schemeClr val="bg1"/>
                </a:solidFill>
              </a:rPr>
              <a:t>Using lists, visuals/videos, and repetition to effectively teach and prepare learners to perform procedures safely, competently, and successfully</a:t>
            </a:r>
          </a:p>
        </p:txBody>
      </p:sp>
    </p:spTree>
    <p:extLst>
      <p:ext uri="{BB962C8B-B14F-4D97-AF65-F5344CB8AC3E}">
        <p14:creationId xmlns:p14="http://schemas.microsoft.com/office/powerpoint/2010/main" val="342218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838200" y="174625"/>
            <a:ext cx="10515600" cy="1325563"/>
          </a:xfrm>
        </p:spPr>
        <p:txBody>
          <a:bodyPr/>
          <a:lstStyle/>
          <a:p>
            <a:r>
              <a:rPr lang="en-US" b="1" dirty="0">
                <a:solidFill>
                  <a:srgbClr val="F1C232"/>
                </a:solidFill>
              </a:rPr>
              <a:t>Why do we care about Procedural Teaching?</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431964" y="1482185"/>
            <a:ext cx="11527971" cy="5088618"/>
          </a:xfrm>
        </p:spPr>
        <p:txBody>
          <a:bodyPr>
            <a:normAutofit/>
          </a:bodyPr>
          <a:lstStyle/>
          <a:p>
            <a:pPr marL="0" indent="0">
              <a:buNone/>
            </a:pPr>
            <a:r>
              <a:rPr lang="en-US" dirty="0">
                <a:solidFill>
                  <a:schemeClr val="bg1"/>
                </a:solidFill>
              </a:rPr>
              <a:t>Benjamin Bloom (1985): </a:t>
            </a:r>
            <a:r>
              <a:rPr lang="en-US" i="1" dirty="0">
                <a:solidFill>
                  <a:schemeClr val="bg1"/>
                </a:solidFill>
              </a:rPr>
              <a:t>Developing Talent in Young People</a:t>
            </a:r>
          </a:p>
          <a:p>
            <a:pPr marL="0" indent="0">
              <a:buNone/>
            </a:pPr>
            <a:r>
              <a:rPr lang="en-US" i="1" dirty="0">
                <a:solidFill>
                  <a:schemeClr val="bg1"/>
                </a:solidFill>
              </a:rPr>
              <a:t>	- Retrospective look at elite performers (music, arts, mathematics)</a:t>
            </a:r>
          </a:p>
          <a:p>
            <a:pPr marL="0" indent="0">
              <a:buNone/>
            </a:pPr>
            <a:r>
              <a:rPr lang="en-US" i="1" dirty="0">
                <a:solidFill>
                  <a:schemeClr val="bg1"/>
                </a:solidFill>
              </a:rPr>
              <a:t>	- No correlation with IQ, only height and body type for sports</a:t>
            </a:r>
            <a:endParaRPr lang="en-US" dirty="0">
              <a:solidFill>
                <a:schemeClr val="bg1"/>
              </a:solidFill>
            </a:endParaRPr>
          </a:p>
          <a:p>
            <a:pPr marL="0" indent="0">
              <a:buNone/>
            </a:pPr>
            <a:r>
              <a:rPr lang="en-US" dirty="0">
                <a:solidFill>
                  <a:schemeClr val="bg1"/>
                </a:solidFill>
              </a:rPr>
              <a:t>	- All had </a:t>
            </a:r>
            <a:r>
              <a:rPr lang="en-US" dirty="0">
                <a:solidFill>
                  <a:srgbClr val="FFC000"/>
                </a:solidFill>
              </a:rPr>
              <a:t>practice intensively </a:t>
            </a:r>
            <a:r>
              <a:rPr lang="en-US" dirty="0">
                <a:solidFill>
                  <a:schemeClr val="bg1"/>
                </a:solidFill>
              </a:rPr>
              <a:t>and studied with </a:t>
            </a:r>
            <a:r>
              <a:rPr lang="en-US" dirty="0">
                <a:solidFill>
                  <a:srgbClr val="FFC000"/>
                </a:solidFill>
              </a:rPr>
              <a:t>devoted teachers</a:t>
            </a:r>
          </a:p>
          <a:p>
            <a:pPr marL="0" indent="0">
              <a:buNone/>
            </a:pPr>
            <a:r>
              <a:rPr lang="en-US" i="1" dirty="0">
                <a:solidFill>
                  <a:schemeClr val="bg1"/>
                </a:solidFill>
              </a:rPr>
              <a:t>K Anders Ericsson: Deliberate Practice Theory</a:t>
            </a:r>
          </a:p>
          <a:p>
            <a:pPr marL="0" indent="0">
              <a:buNone/>
            </a:pPr>
            <a:r>
              <a:rPr lang="en-US" sz="2000" i="1" dirty="0">
                <a:solidFill>
                  <a:schemeClr val="bg1"/>
                </a:solidFill>
              </a:rPr>
              <a:t>	The Cambridge Handbook of Expertise and Expert Performance (2018)</a:t>
            </a:r>
          </a:p>
          <a:p>
            <a:pPr marL="0" indent="0">
              <a:buNone/>
            </a:pPr>
            <a:r>
              <a:rPr lang="en-US" sz="2000" i="1" dirty="0">
                <a:solidFill>
                  <a:schemeClr val="bg1"/>
                </a:solidFill>
              </a:rPr>
              <a:t>		Study of experts in variety of domains: surgery, acting, chess, writing, ballet, music, </a:t>
            </a:r>
            <a:r>
              <a:rPr lang="en-US" sz="2000" i="1" dirty="0" err="1">
                <a:solidFill>
                  <a:schemeClr val="bg1"/>
                </a:solidFill>
              </a:rPr>
              <a:t>etc</a:t>
            </a:r>
            <a:endParaRPr lang="en-US" sz="2000" i="1" dirty="0">
              <a:solidFill>
                <a:schemeClr val="bg1"/>
              </a:solidFill>
            </a:endParaRPr>
          </a:p>
          <a:p>
            <a:pPr marL="0" indent="0">
              <a:buNone/>
            </a:pPr>
            <a:r>
              <a:rPr lang="en-US" i="1" dirty="0">
                <a:solidFill>
                  <a:schemeClr val="bg1"/>
                </a:solidFill>
              </a:rPr>
              <a:t>	- “Experts are made, not born”</a:t>
            </a:r>
          </a:p>
          <a:p>
            <a:pPr marL="0" indent="0">
              <a:buNone/>
            </a:pPr>
            <a:r>
              <a:rPr lang="en-US" i="1" dirty="0">
                <a:solidFill>
                  <a:schemeClr val="bg1"/>
                </a:solidFill>
              </a:rPr>
              <a:t>	- Not just practice, but </a:t>
            </a:r>
            <a:r>
              <a:rPr lang="en-US" i="1" dirty="0">
                <a:solidFill>
                  <a:srgbClr val="FFC000"/>
                </a:solidFill>
              </a:rPr>
              <a:t>deliberate practice </a:t>
            </a:r>
            <a:r>
              <a:rPr lang="en-US" i="1" dirty="0">
                <a:solidFill>
                  <a:schemeClr val="bg1"/>
                </a:solidFill>
              </a:rPr>
              <a:t>beyond level of comfort</a:t>
            </a:r>
          </a:p>
          <a:p>
            <a:pPr marL="0" indent="0">
              <a:buNone/>
            </a:pPr>
            <a:endParaRPr lang="en-US" i="1" dirty="0">
              <a:solidFill>
                <a:schemeClr val="bg1"/>
              </a:solidFill>
            </a:endParaRPr>
          </a:p>
        </p:txBody>
      </p:sp>
    </p:spTree>
    <p:extLst>
      <p:ext uri="{BB962C8B-B14F-4D97-AF65-F5344CB8AC3E}">
        <p14:creationId xmlns:p14="http://schemas.microsoft.com/office/powerpoint/2010/main" val="4333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838200" y="103862"/>
            <a:ext cx="10515600" cy="1325563"/>
          </a:xfrm>
        </p:spPr>
        <p:txBody>
          <a:bodyPr/>
          <a:lstStyle/>
          <a:p>
            <a:pPr algn="ctr"/>
            <a:r>
              <a:rPr lang="en-US" b="1" dirty="0">
                <a:solidFill>
                  <a:srgbClr val="F1C232"/>
                </a:solidFill>
              </a:rPr>
              <a:t>Common Pediatric Procedures</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702129" y="1166057"/>
            <a:ext cx="10651671" cy="5159828"/>
          </a:xfrm>
        </p:spPr>
        <p:txBody>
          <a:bodyPr>
            <a:noAutofit/>
          </a:bodyPr>
          <a:lstStyle/>
          <a:p>
            <a:pPr>
              <a:buFontTx/>
              <a:buChar char="-"/>
            </a:pPr>
            <a:r>
              <a:rPr lang="en-US" sz="2200" dirty="0">
                <a:solidFill>
                  <a:schemeClr val="bg1"/>
                </a:solidFill>
              </a:rPr>
              <a:t>MSK reductions: Nursemaid’s elbow, patellar dislocation</a:t>
            </a:r>
          </a:p>
          <a:p>
            <a:pPr>
              <a:buFontTx/>
              <a:buChar char="-"/>
            </a:pPr>
            <a:r>
              <a:rPr lang="en-US" sz="2200" dirty="0">
                <a:solidFill>
                  <a:schemeClr val="bg1"/>
                </a:solidFill>
              </a:rPr>
              <a:t>Peripheral IV placement</a:t>
            </a:r>
          </a:p>
          <a:p>
            <a:pPr>
              <a:buFontTx/>
              <a:buChar char="-"/>
            </a:pPr>
            <a:r>
              <a:rPr lang="en-US" sz="2200" dirty="0">
                <a:solidFill>
                  <a:schemeClr val="bg1"/>
                </a:solidFill>
              </a:rPr>
              <a:t>Immunizations</a:t>
            </a:r>
          </a:p>
          <a:p>
            <a:pPr>
              <a:buFontTx/>
              <a:buChar char="-"/>
            </a:pPr>
            <a:r>
              <a:rPr lang="en-US" sz="2200" dirty="0">
                <a:solidFill>
                  <a:schemeClr val="bg1"/>
                </a:solidFill>
              </a:rPr>
              <a:t>Suturing Lacerations: simple and complicated</a:t>
            </a:r>
          </a:p>
          <a:p>
            <a:pPr>
              <a:buFontTx/>
              <a:buChar char="-"/>
            </a:pPr>
            <a:r>
              <a:rPr lang="en-US" sz="2200" dirty="0">
                <a:solidFill>
                  <a:schemeClr val="bg1"/>
                </a:solidFill>
              </a:rPr>
              <a:t>Foreign body removal</a:t>
            </a:r>
          </a:p>
          <a:p>
            <a:pPr>
              <a:buFontTx/>
              <a:buChar char="-"/>
            </a:pPr>
            <a:r>
              <a:rPr lang="en-US" sz="2200" dirty="0">
                <a:solidFill>
                  <a:schemeClr val="bg1"/>
                </a:solidFill>
              </a:rPr>
              <a:t>Bedside ultrasound (cardiac, gallbladder, FAST, etc.)</a:t>
            </a:r>
          </a:p>
          <a:p>
            <a:pPr>
              <a:buFontTx/>
              <a:buChar char="-"/>
            </a:pPr>
            <a:r>
              <a:rPr lang="en-US" sz="2200" dirty="0">
                <a:solidFill>
                  <a:schemeClr val="bg1"/>
                </a:solidFill>
              </a:rPr>
              <a:t>Incision and Drainage of Abscess</a:t>
            </a:r>
          </a:p>
          <a:p>
            <a:pPr>
              <a:buFontTx/>
              <a:buChar char="-"/>
            </a:pPr>
            <a:r>
              <a:rPr lang="en-US" sz="2200" dirty="0">
                <a:solidFill>
                  <a:schemeClr val="bg1"/>
                </a:solidFill>
              </a:rPr>
              <a:t>Lumbar Puncture</a:t>
            </a:r>
          </a:p>
          <a:p>
            <a:pPr>
              <a:buFontTx/>
              <a:buChar char="-"/>
            </a:pPr>
            <a:r>
              <a:rPr lang="en-US" sz="2200" dirty="0">
                <a:solidFill>
                  <a:schemeClr val="bg1"/>
                </a:solidFill>
              </a:rPr>
              <a:t>Arterial line placement</a:t>
            </a:r>
          </a:p>
          <a:p>
            <a:pPr>
              <a:buFontTx/>
              <a:buChar char="-"/>
            </a:pPr>
            <a:r>
              <a:rPr lang="en-US" sz="2200" dirty="0">
                <a:solidFill>
                  <a:schemeClr val="bg1"/>
                </a:solidFill>
              </a:rPr>
              <a:t>Central venous catheter placement</a:t>
            </a:r>
          </a:p>
          <a:p>
            <a:pPr>
              <a:buFontTx/>
              <a:buChar char="-"/>
            </a:pPr>
            <a:r>
              <a:rPr lang="en-US" sz="2200" dirty="0">
                <a:solidFill>
                  <a:schemeClr val="bg1"/>
                </a:solidFill>
              </a:rPr>
              <a:t>NICU: UVC, UAC</a:t>
            </a:r>
          </a:p>
          <a:p>
            <a:pPr>
              <a:buFontTx/>
              <a:buChar char="-"/>
            </a:pPr>
            <a:r>
              <a:rPr lang="en-US" sz="2200" dirty="0">
                <a:solidFill>
                  <a:schemeClr val="bg1"/>
                </a:solidFill>
              </a:rPr>
              <a:t>Intubation</a:t>
            </a:r>
          </a:p>
          <a:p>
            <a:pPr>
              <a:buFontTx/>
              <a:buChar char="-"/>
            </a:pPr>
            <a:r>
              <a:rPr lang="en-US" sz="2200" dirty="0">
                <a:solidFill>
                  <a:schemeClr val="bg1"/>
                </a:solidFill>
              </a:rPr>
              <a:t>Intraosseous catheter placement</a:t>
            </a:r>
          </a:p>
        </p:txBody>
      </p:sp>
    </p:spTree>
    <p:extLst>
      <p:ext uri="{BB962C8B-B14F-4D97-AF65-F5344CB8AC3E}">
        <p14:creationId xmlns:p14="http://schemas.microsoft.com/office/powerpoint/2010/main" val="347960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ssolve">
                                      <p:cBhvr>
                                        <p:cTn id="42" dur="500"/>
                                        <p:tgtEl>
                                          <p:spTgt spid="3">
                                            <p:txEl>
                                              <p:pRg st="11" end="1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dissolv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a:xfrm>
            <a:off x="524741" y="620392"/>
            <a:ext cx="3808268" cy="5504688"/>
          </a:xfrm>
        </p:spPr>
        <p:txBody>
          <a:bodyPr>
            <a:normAutofit/>
          </a:bodyPr>
          <a:lstStyle/>
          <a:p>
            <a:pPr algn="ctr"/>
            <a:r>
              <a:rPr lang="en-US" sz="6000" b="1" dirty="0">
                <a:solidFill>
                  <a:srgbClr val="F1C232"/>
                </a:solidFill>
              </a:rPr>
              <a:t>Phases of Procedural Training</a:t>
            </a:r>
          </a:p>
        </p:txBody>
      </p:sp>
      <mc:AlternateContent xmlns:mc="http://schemas.openxmlformats.org/markup-compatibility/2006" xmlns:psez="http://schemas.microsoft.com/office/powerpoint/2016/sectionzoom">
        <mc:Choice Requires="psez">
          <p:graphicFrame>
            <p:nvGraphicFramePr>
              <p:cNvPr id="8" name="Section Zoom 7">
                <a:extLst>
                  <a:ext uri="{FF2B5EF4-FFF2-40B4-BE49-F238E27FC236}">
                    <a16:creationId xmlns:a16="http://schemas.microsoft.com/office/drawing/2014/main" id="{58019F1B-832E-1843-A970-5648BB5905CA}"/>
                  </a:ext>
                </a:extLst>
              </p:cNvPr>
              <p:cNvGraphicFramePr>
                <a:graphicFrameLocks noChangeAspect="1"/>
              </p:cNvGraphicFramePr>
              <p:nvPr>
                <p:extLst>
                  <p:ext uri="{D42A27DB-BD31-4B8C-83A1-F6EECF244321}">
                    <p14:modId xmlns:p14="http://schemas.microsoft.com/office/powerpoint/2010/main" val="172299941"/>
                  </p:ext>
                </p:extLst>
              </p:nvPr>
            </p:nvGraphicFramePr>
            <p:xfrm>
              <a:off x="6819900" y="57150"/>
              <a:ext cx="3829051" cy="2153841"/>
            </p:xfrm>
            <a:graphic>
              <a:graphicData uri="http://schemas.microsoft.com/office/powerpoint/2016/sectionzoom">
                <psez:sectionZm>
                  <psez:sectionZmObj sectionId="{5F44E818-4802-6F4C-8B3C-9CA29BF4F9F3}">
                    <psez:zmPr id="{7A61B2AD-5304-1F45-ABEC-8C6DD61C4AF4}" transitionDur="1000">
                      <p166:blipFill xmlns:p166="http://schemas.microsoft.com/office/powerpoint/2016/6/main">
                        <a:blip r:embed="rId3"/>
                        <a:stretch>
                          <a:fillRect/>
                        </a:stretch>
                      </p166:blipFill>
                      <p166:spPr xmlns:p166="http://schemas.microsoft.com/office/powerpoint/2016/6/main">
                        <a:xfrm>
                          <a:off x="0" y="0"/>
                          <a:ext cx="3829051" cy="2153841"/>
                        </a:xfrm>
                        <a:prstGeom prst="rect">
                          <a:avLst/>
                        </a:prstGeom>
                        <a:ln w="3175">
                          <a:solidFill>
                            <a:prstClr val="ltGray"/>
                          </a:solidFill>
                        </a:ln>
                      </p166:spPr>
                    </psez:zmPr>
                  </psez:sectionZmObj>
                </psez:sectionZm>
              </a:graphicData>
            </a:graphic>
          </p:graphicFrame>
        </mc:Choice>
        <mc:Fallback xmlns="">
          <p:pic>
            <p:nvPicPr>
              <p:cNvPr id="8" name="Section Zoom 7">
                <a:hlinkClick r:id="rId4" action="ppaction://hlinksldjump"/>
                <a:extLst>
                  <a:ext uri="{FF2B5EF4-FFF2-40B4-BE49-F238E27FC236}">
                    <a16:creationId xmlns:a16="http://schemas.microsoft.com/office/drawing/2014/main" id="{58019F1B-832E-1843-A970-5648BB5905CA}"/>
                  </a:ext>
                </a:extLst>
              </p:cNvPr>
              <p:cNvPicPr>
                <a:picLocks noGrp="1" noRot="1" noChangeAspect="1" noMove="1" noResize="1" noEditPoints="1" noAdjustHandles="1" noChangeArrowheads="1" noChangeShapeType="1"/>
              </p:cNvPicPr>
              <p:nvPr/>
            </p:nvPicPr>
            <p:blipFill>
              <a:blip r:embed="rId5"/>
              <a:stretch>
                <a:fillRect/>
              </a:stretch>
            </p:blipFill>
            <p:spPr>
              <a:xfrm>
                <a:off x="6819900" y="57150"/>
                <a:ext cx="3829051" cy="2153841"/>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6EFFAE99-7BE1-2748-AE7D-CB16B26593D2}"/>
                  </a:ext>
                </a:extLst>
              </p:cNvPr>
              <p:cNvGraphicFramePr>
                <a:graphicFrameLocks noChangeAspect="1"/>
              </p:cNvGraphicFramePr>
              <p:nvPr>
                <p:extLst>
                  <p:ext uri="{D42A27DB-BD31-4B8C-83A1-F6EECF244321}">
                    <p14:modId xmlns:p14="http://schemas.microsoft.com/office/powerpoint/2010/main" val="1017477227"/>
                  </p:ext>
                </p:extLst>
              </p:nvPr>
            </p:nvGraphicFramePr>
            <p:xfrm>
              <a:off x="6819900" y="2324985"/>
              <a:ext cx="3829050" cy="2153841"/>
            </p:xfrm>
            <a:graphic>
              <a:graphicData uri="http://schemas.microsoft.com/office/powerpoint/2016/sectionzoom">
                <psez:sectionZm>
                  <psez:sectionZmObj sectionId="{9DDF951C-A62C-CF4D-AD63-F07A6D2F6264}">
                    <psez:zmPr id="{973D4616-6188-094A-9D4C-FE14C7C68377}" transitionDur="1000">
                      <p166:blipFill xmlns:p166="http://schemas.microsoft.com/office/powerpoint/2016/6/main">
                        <a:blip r:embed="rId6"/>
                        <a:stretch>
                          <a:fillRect/>
                        </a:stretch>
                      </p166:blipFill>
                      <p166:spPr xmlns:p166="http://schemas.microsoft.com/office/powerpoint/2016/6/main">
                        <a:xfrm>
                          <a:off x="0" y="0"/>
                          <a:ext cx="3829050" cy="2153841"/>
                        </a:xfrm>
                        <a:prstGeom prst="rect">
                          <a:avLst/>
                        </a:prstGeom>
                        <a:ln w="3175">
                          <a:solidFill>
                            <a:prstClr val="ltGray"/>
                          </a:solidFill>
                        </a:ln>
                      </p166:spPr>
                    </psez:zmPr>
                  </psez:sectionZmObj>
                </psez:sectionZm>
              </a:graphicData>
            </a:graphic>
          </p:graphicFrame>
        </mc:Choice>
        <mc:Fallback xmlns="">
          <p:pic>
            <p:nvPicPr>
              <p:cNvPr id="11" name="Section Zoom 10">
                <a:hlinkClick r:id="rId7" action="ppaction://hlinksldjump"/>
                <a:extLst>
                  <a:ext uri="{FF2B5EF4-FFF2-40B4-BE49-F238E27FC236}">
                    <a16:creationId xmlns:a16="http://schemas.microsoft.com/office/drawing/2014/main" id="{6EFFAE99-7BE1-2748-AE7D-CB16B26593D2}"/>
                  </a:ext>
                </a:extLst>
              </p:cNvPr>
              <p:cNvPicPr>
                <a:picLocks noGrp="1" noRot="1" noChangeAspect="1" noMove="1" noResize="1" noEditPoints="1" noAdjustHandles="1" noChangeArrowheads="1" noChangeShapeType="1"/>
              </p:cNvPicPr>
              <p:nvPr/>
            </p:nvPicPr>
            <p:blipFill>
              <a:blip r:embed="rId8"/>
              <a:stretch>
                <a:fillRect/>
              </a:stretch>
            </p:blipFill>
            <p:spPr>
              <a:xfrm>
                <a:off x="6819900" y="2324985"/>
                <a:ext cx="3829050" cy="2153841"/>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3" name="Section Zoom 12">
                <a:extLst>
                  <a:ext uri="{FF2B5EF4-FFF2-40B4-BE49-F238E27FC236}">
                    <a16:creationId xmlns:a16="http://schemas.microsoft.com/office/drawing/2014/main" id="{63BC6743-4F43-644B-A6BB-F492C3583227}"/>
                  </a:ext>
                </a:extLst>
              </p:cNvPr>
              <p:cNvGraphicFramePr>
                <a:graphicFrameLocks noChangeAspect="1"/>
              </p:cNvGraphicFramePr>
              <p:nvPr>
                <p:extLst>
                  <p:ext uri="{D42A27DB-BD31-4B8C-83A1-F6EECF244321}">
                    <p14:modId xmlns:p14="http://schemas.microsoft.com/office/powerpoint/2010/main" val="461810344"/>
                  </p:ext>
                </p:extLst>
              </p:nvPr>
            </p:nvGraphicFramePr>
            <p:xfrm>
              <a:off x="6827861" y="4591050"/>
              <a:ext cx="3840139" cy="2160078"/>
            </p:xfrm>
            <a:graphic>
              <a:graphicData uri="http://schemas.microsoft.com/office/powerpoint/2016/sectionzoom">
                <psez:sectionZm>
                  <psez:sectionZmObj sectionId="{92241530-25CC-574D-BBB0-1F9915754243}">
                    <psez:zmPr id="{67104B3B-B696-F847-B8EC-62755FE3AFD2}" transitionDur="1000">
                      <p166:blipFill xmlns:p166="http://schemas.microsoft.com/office/powerpoint/2016/6/main">
                        <a:blip r:embed="rId9"/>
                        <a:stretch>
                          <a:fillRect/>
                        </a:stretch>
                      </p166:blipFill>
                      <p166:spPr xmlns:p166="http://schemas.microsoft.com/office/powerpoint/2016/6/main">
                        <a:xfrm>
                          <a:off x="0" y="0"/>
                          <a:ext cx="3840139" cy="2160078"/>
                        </a:xfrm>
                        <a:prstGeom prst="rect">
                          <a:avLst/>
                        </a:prstGeom>
                        <a:ln w="3175">
                          <a:solidFill>
                            <a:prstClr val="ltGray"/>
                          </a:solidFill>
                        </a:ln>
                      </p166:spPr>
                    </psez:zmPr>
                  </psez:sectionZmObj>
                </psez:sectionZm>
              </a:graphicData>
            </a:graphic>
          </p:graphicFrame>
        </mc:Choice>
        <mc:Fallback xmlns="">
          <p:pic>
            <p:nvPicPr>
              <p:cNvPr id="13" name="Section Zoom 12">
                <a:hlinkClick r:id="rId10" action="ppaction://hlinksldjump"/>
                <a:extLst>
                  <a:ext uri="{FF2B5EF4-FFF2-40B4-BE49-F238E27FC236}">
                    <a16:creationId xmlns:a16="http://schemas.microsoft.com/office/drawing/2014/main" id="{63BC6743-4F43-644B-A6BB-F492C3583227}"/>
                  </a:ext>
                </a:extLst>
              </p:cNvPr>
              <p:cNvPicPr>
                <a:picLocks noGrp="1" noRot="1" noChangeAspect="1" noMove="1" noResize="1" noEditPoints="1" noAdjustHandles="1" noChangeArrowheads="1" noChangeShapeType="1"/>
              </p:cNvPicPr>
              <p:nvPr/>
            </p:nvPicPr>
            <p:blipFill>
              <a:blip r:embed="rId11"/>
              <a:stretch>
                <a:fillRect/>
              </a:stretch>
            </p:blipFill>
            <p:spPr>
              <a:xfrm>
                <a:off x="6827861" y="4591050"/>
                <a:ext cx="3840139" cy="2160078"/>
              </a:xfrm>
              <a:prstGeom prst="rect">
                <a:avLst/>
              </a:prstGeom>
              <a:ln w="3175">
                <a:solidFill>
                  <a:prstClr val="ltGray"/>
                </a:solidFill>
              </a:ln>
            </p:spPr>
          </p:pic>
        </mc:Fallback>
      </mc:AlternateContent>
    </p:spTree>
    <p:extLst>
      <p:ext uri="{BB962C8B-B14F-4D97-AF65-F5344CB8AC3E}">
        <p14:creationId xmlns:p14="http://schemas.microsoft.com/office/powerpoint/2010/main" val="290293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414B10-A58A-5247-BB2B-CB0EB2A31DAB}"/>
              </a:ext>
            </a:extLst>
          </p:cNvPr>
          <p:cNvGrpSpPr/>
          <p:nvPr/>
        </p:nvGrpSpPr>
        <p:grpSpPr>
          <a:xfrm>
            <a:off x="2964180" y="2817382"/>
            <a:ext cx="6263640" cy="1223235"/>
            <a:chOff x="0" y="575981"/>
            <a:chExt cx="6263640" cy="1223235"/>
          </a:xfrm>
        </p:grpSpPr>
        <p:sp>
          <p:nvSpPr>
            <p:cNvPr id="6" name="Rounded Rectangle 5">
              <a:extLst>
                <a:ext uri="{FF2B5EF4-FFF2-40B4-BE49-F238E27FC236}">
                  <a16:creationId xmlns:a16="http://schemas.microsoft.com/office/drawing/2014/main" id="{CFEDD156-06F1-D049-8208-AC75280E0CAE}"/>
                </a:ext>
              </a:extLst>
            </p:cNvPr>
            <p:cNvSpPr/>
            <p:nvPr/>
          </p:nvSpPr>
          <p:spPr>
            <a:xfrm>
              <a:off x="0" y="575981"/>
              <a:ext cx="6263640" cy="122323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432E2C2D-7270-5544-A130-09E4EC421836}"/>
                </a:ext>
              </a:extLst>
            </p:cNvPr>
            <p:cNvSpPr txBox="1"/>
            <p:nvPr/>
          </p:nvSpPr>
          <p:spPr>
            <a:xfrm>
              <a:off x="59713" y="635694"/>
              <a:ext cx="6144214" cy="1103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1. Introductory Phase</a:t>
              </a:r>
            </a:p>
          </p:txBody>
        </p:sp>
      </p:grpSp>
    </p:spTree>
    <p:extLst>
      <p:ext uri="{BB962C8B-B14F-4D97-AF65-F5344CB8AC3E}">
        <p14:creationId xmlns:p14="http://schemas.microsoft.com/office/powerpoint/2010/main" val="254777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9CAA-DEB6-443C-8A7D-0C362218BC86}"/>
              </a:ext>
            </a:extLst>
          </p:cNvPr>
          <p:cNvSpPr>
            <a:spLocks noGrp="1"/>
          </p:cNvSpPr>
          <p:nvPr>
            <p:ph type="title"/>
          </p:nvPr>
        </p:nvSpPr>
        <p:spPr/>
        <p:txBody>
          <a:bodyPr/>
          <a:lstStyle/>
          <a:p>
            <a:r>
              <a:rPr lang="en-US" b="1" dirty="0">
                <a:solidFill>
                  <a:srgbClr val="F1C232"/>
                </a:solidFill>
              </a:rPr>
              <a:t>Introductory Phase</a:t>
            </a:r>
          </a:p>
        </p:txBody>
      </p:sp>
      <p:sp>
        <p:nvSpPr>
          <p:cNvPr id="3" name="Content Placeholder 2">
            <a:extLst>
              <a:ext uri="{FF2B5EF4-FFF2-40B4-BE49-F238E27FC236}">
                <a16:creationId xmlns:a16="http://schemas.microsoft.com/office/drawing/2014/main" id="{F1218439-B2B4-4C25-944D-54FEE9ADEC83}"/>
              </a:ext>
            </a:extLst>
          </p:cNvPr>
          <p:cNvSpPr>
            <a:spLocks noGrp="1"/>
          </p:cNvSpPr>
          <p:nvPr>
            <p:ph idx="1"/>
          </p:nvPr>
        </p:nvSpPr>
        <p:spPr>
          <a:xfrm>
            <a:off x="838200" y="1524000"/>
            <a:ext cx="10515600" cy="4770120"/>
          </a:xfrm>
        </p:spPr>
        <p:txBody>
          <a:bodyPr>
            <a:normAutofit/>
          </a:bodyPr>
          <a:lstStyle/>
          <a:p>
            <a:pPr>
              <a:buFontTx/>
              <a:buChar char="-"/>
            </a:pPr>
            <a:r>
              <a:rPr lang="en-US" dirty="0">
                <a:solidFill>
                  <a:schemeClr val="bg1"/>
                </a:solidFill>
              </a:rPr>
              <a:t>Participation</a:t>
            </a:r>
          </a:p>
          <a:p>
            <a:pPr>
              <a:buFontTx/>
              <a:buChar char="-"/>
            </a:pPr>
            <a:r>
              <a:rPr lang="en-US" dirty="0">
                <a:solidFill>
                  <a:schemeClr val="bg1"/>
                </a:solidFill>
              </a:rPr>
              <a:t>Provide a skills checklist </a:t>
            </a:r>
          </a:p>
          <a:p>
            <a:pPr>
              <a:buFontTx/>
              <a:buChar char="-"/>
            </a:pPr>
            <a:r>
              <a:rPr lang="en-US" dirty="0">
                <a:solidFill>
                  <a:schemeClr val="bg1"/>
                </a:solidFill>
              </a:rPr>
              <a:t>Consider video and visuals</a:t>
            </a:r>
          </a:p>
          <a:p>
            <a:pPr>
              <a:buFontTx/>
              <a:buChar char="-"/>
            </a:pPr>
            <a:r>
              <a:rPr lang="en-US" dirty="0">
                <a:solidFill>
                  <a:schemeClr val="bg1"/>
                </a:solidFill>
              </a:rPr>
              <a:t>Commit steps to memory</a:t>
            </a:r>
          </a:p>
        </p:txBody>
      </p:sp>
    </p:spTree>
    <p:extLst>
      <p:ext uri="{BB962C8B-B14F-4D97-AF65-F5344CB8AC3E}">
        <p14:creationId xmlns:p14="http://schemas.microsoft.com/office/powerpoint/2010/main" val="4061979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5330</TotalTime>
  <Words>2144</Words>
  <Application>Microsoft Office PowerPoint</Application>
  <PresentationFormat>Widescreen</PresentationFormat>
  <Paragraphs>279</Paragraphs>
  <Slides>31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Procedural Teaching</vt:lpstr>
      <vt:lpstr>Learning Objectives</vt:lpstr>
      <vt:lpstr>PowerPoint Presentation</vt:lpstr>
      <vt:lpstr>What is Procedural Teaching?</vt:lpstr>
      <vt:lpstr>Why do we care about Procedural Teaching?</vt:lpstr>
      <vt:lpstr>Common Pediatric Procedures</vt:lpstr>
      <vt:lpstr>Phases of Procedural Training</vt:lpstr>
      <vt:lpstr>PowerPoint Presentation</vt:lpstr>
      <vt:lpstr>Introductory Phase</vt:lpstr>
      <vt:lpstr>Introductory Phase</vt:lpstr>
      <vt:lpstr>Participation – Types of Questions</vt:lpstr>
      <vt:lpstr>Participation – Types of Questions</vt:lpstr>
      <vt:lpstr>Introductory Phase</vt:lpstr>
      <vt:lpstr>Skills Checklist (Lumbar Puncture)</vt:lpstr>
      <vt:lpstr>Skills Checklist (Lumbar Puncture)</vt:lpstr>
      <vt:lpstr>Introductory Phase</vt:lpstr>
      <vt:lpstr>Visuals</vt:lpstr>
      <vt:lpstr>Videos</vt:lpstr>
      <vt:lpstr>Introductory Phase</vt:lpstr>
      <vt:lpstr>PowerPoint Presentation</vt:lpstr>
      <vt:lpstr>Practice Phase</vt:lpstr>
      <vt:lpstr>Feedback</vt:lpstr>
      <vt:lpstr>PowerPoint Presentation</vt:lpstr>
      <vt:lpstr>Perfecting Phase</vt:lpstr>
      <vt:lpstr>PowerPoint Presentation</vt:lpstr>
      <vt:lpstr>Teaching Procedural Skills</vt:lpstr>
      <vt:lpstr>Learning Objectives</vt:lpstr>
      <vt:lpstr>Final Tips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Give a Chalk Talk</dc:title>
  <dc:creator>Jay Kachoria</dc:creator>
  <cp:lastModifiedBy>Wynne, Kathryn</cp:lastModifiedBy>
  <cp:revision>168</cp:revision>
  <dcterms:created xsi:type="dcterms:W3CDTF">2020-10-30T13:02:06Z</dcterms:created>
  <dcterms:modified xsi:type="dcterms:W3CDTF">2021-07-23T00:53:51Z</dcterms:modified>
</cp:coreProperties>
</file>