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74" r:id="rId2"/>
    <p:sldId id="270" r:id="rId3"/>
    <p:sldId id="272" r:id="rId4"/>
    <p:sldId id="274" r:id="rId5"/>
    <p:sldId id="275" r:id="rId6"/>
    <p:sldId id="271" r:id="rId7"/>
    <p:sldId id="276" r:id="rId8"/>
    <p:sldId id="280" r:id="rId9"/>
    <p:sldId id="281" r:id="rId10"/>
    <p:sldId id="282" r:id="rId11"/>
    <p:sldId id="292" r:id="rId12"/>
    <p:sldId id="283" r:id="rId13"/>
    <p:sldId id="285" r:id="rId14"/>
    <p:sldId id="343" r:id="rId15"/>
    <p:sldId id="344" r:id="rId16"/>
    <p:sldId id="345" r:id="rId17"/>
    <p:sldId id="356" r:id="rId18"/>
    <p:sldId id="360" r:id="rId19"/>
    <p:sldId id="256" r:id="rId20"/>
    <p:sldId id="257" r:id="rId21"/>
    <p:sldId id="258" r:id="rId22"/>
    <p:sldId id="259" r:id="rId23"/>
    <p:sldId id="347" r:id="rId24"/>
    <p:sldId id="348" r:id="rId25"/>
    <p:sldId id="361" r:id="rId26"/>
    <p:sldId id="346" r:id="rId27"/>
    <p:sldId id="316" r:id="rId28"/>
    <p:sldId id="349" r:id="rId29"/>
    <p:sldId id="358" r:id="rId30"/>
    <p:sldId id="350" r:id="rId31"/>
    <p:sldId id="359" r:id="rId32"/>
    <p:sldId id="351" r:id="rId33"/>
    <p:sldId id="315" r:id="rId34"/>
    <p:sldId id="295" r:id="rId35"/>
    <p:sldId id="340" r:id="rId36"/>
    <p:sldId id="368" r:id="rId37"/>
    <p:sldId id="369" r:id="rId38"/>
    <p:sldId id="370" r:id="rId39"/>
    <p:sldId id="371" r:id="rId40"/>
    <p:sldId id="372" r:id="rId41"/>
    <p:sldId id="373" r:id="rId42"/>
    <p:sldId id="341" r:id="rId43"/>
    <p:sldId id="355" r:id="rId44"/>
    <p:sldId id="362" r:id="rId45"/>
    <p:sldId id="364" r:id="rId46"/>
    <p:sldId id="365" r:id="rId47"/>
    <p:sldId id="366" r:id="rId48"/>
    <p:sldId id="367" r:id="rId49"/>
    <p:sldId id="35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9B3"/>
    <a:srgbClr val="1E4C4C"/>
    <a:srgbClr val="84DADE"/>
    <a:srgbClr val="F2F2F2"/>
    <a:srgbClr val="A5D9DF"/>
    <a:srgbClr val="4B7070"/>
    <a:srgbClr val="9EC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1" autoAdjust="0"/>
    <p:restoredTop sz="87766" autoAdjust="0"/>
  </p:normalViewPr>
  <p:slideViewPr>
    <p:cSldViewPr snapToGrid="0">
      <p:cViewPr varScale="1">
        <p:scale>
          <a:sx n="56" d="100"/>
          <a:sy n="56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64F48-C5E7-4105-B35E-77505FB1509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0D416-130D-41C1-8E74-278BB452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8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respond in a few different ways…</a:t>
            </a:r>
          </a:p>
          <a:p>
            <a:endParaRPr lang="en-US" dirty="0"/>
          </a:p>
          <a:p>
            <a:r>
              <a:rPr lang="en-US" dirty="0"/>
              <a:t>In order for me to be more inclusive in my interactions with you, I would also ask you to identify yourself as you respond. This will allow me to be sure that I am addressing you in the manner that you’d like to be addressed.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23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88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11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5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56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32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89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6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2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5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7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4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8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0D416-130D-41C1-8E74-278BB4523D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13F9-D770-4E6D-B6ED-02736A13B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57485-6A14-4110-8F9A-77B449F43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54A89-57ED-442D-B6BF-A5A5AD3C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8D236-F79C-48B2-97AD-06A7D46D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CE994-D22D-4E76-B6A9-0EC2C7BC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AEF1-414B-4231-8AFA-AC6CAF7C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DA100-EEFC-41AA-9365-5C3104090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55A9F-1725-4F22-80F1-4A374CEA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D2EB-B9AB-465F-A314-4D73045D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09C94-AEE4-4FD9-806E-8AF9AD4D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9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D2E846-D709-45B6-98CC-3C26AF80E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FC47F-4538-4E8E-9282-36C362C27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95AD-73FD-4ABD-8844-CF665E45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1DADB-57D8-490D-A93B-D7C21704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2BB4F-3D48-4188-BA09-85E6BA29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C038-4F21-495E-B5BF-572D34AC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12F95-C42A-4E54-A3BB-B31145EBE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D1B38-B353-487A-90AA-A8F68F3B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D6481-0B4E-44A7-93EE-D8CF2581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17DB3-C4F4-4CC0-89C6-FED4748A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AE5C-6CDF-4921-814D-9EB922C3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F375A-8E75-4210-BB1F-90ACE9839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C4F36-BCCA-43DF-8277-D2B9AEA6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1BF2B-32AF-4861-881A-460B5A2E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208E5-0376-4EC5-9D62-1C6BEA5D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1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CB38-3EE5-42B9-8241-6BAFBA44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97745-1120-4B7A-856D-1C8049180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B3FA9-317F-4386-BE99-7BECA9941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B4B52-FDC1-43DF-8F62-BA28C363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ABD65-17CE-4311-BE6F-D41E5032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EC451-A5EB-47D8-B344-86EC9EFF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5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A619-A75C-44E0-8FAF-9FAAF0E2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D2606-BDE9-4032-B3B1-B48C1C403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E2CAF-8C2B-40A0-9C46-C3968F399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002D3-E495-44F9-8E20-2DFE43C31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26A35-D296-4471-8B3F-2FEFD5C1E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99B44-C4BA-4C6F-9412-668E008F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350238-03FD-42A2-8EBA-31F25218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1E26A-6405-4AB5-BE13-D896CB29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7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1324-2717-4405-AB52-5DDDBC95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A7A05-DFEA-4E29-8CF9-1306DFC7F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203F9-C977-419D-94D4-951AA205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16CFF-481F-4E47-9EE5-D9795CB9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9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808B6-3481-4A8D-8AEC-3D737130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60EBC-8AAE-427A-82E3-DD919601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AC085-69F9-467F-A38E-F82D9BA9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4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1932-FB55-4630-93B8-D787D35B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43E4D-8AFD-46A1-93EE-0AC51194A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5F4E8-1949-401C-B3A1-AC4E9D6F9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A1F48-61DD-4CE0-A665-B3AC1C39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7AD0A-9BD3-4214-A94A-6C199395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B53D-71F5-4785-8A6E-201BBC0F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9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5836-31FA-48EB-A7C1-C9B4F3D6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DDEAE8-3535-4A74-9417-0D7210277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DF41D-3105-464C-92E9-D94A42E10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4612D-A5B0-40CB-A6A1-58679704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74CB6-5A0A-46B3-BBCB-690FB728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95C0E-3669-492B-A68D-554E9967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8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B49A99-2E2F-4F04-9A7A-A204DDEC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7932E-1F94-4CC2-B5E7-BDB9185B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30A74-9AC9-4B24-BF0A-02E6B0DEB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97661-E4E3-4726-8336-23105BDD55A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E161D-02C4-4E3C-BA79-1F9E7A11C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F7E34-41A0-4A92-A4ED-D471DCFF1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7FE9-C32D-4C44-A914-98575C59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7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svg"/><Relationship Id="rId7" Type="http://schemas.openxmlformats.org/officeDocument/2006/relationships/image" Target="../media/image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12" Type="http://schemas.openxmlformats.org/officeDocument/2006/relationships/slide" Target="slide4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38.sv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svg"/><Relationship Id="rId7" Type="http://schemas.openxmlformats.org/officeDocument/2006/relationships/image" Target="../media/image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6.svg"/><Relationship Id="rId5" Type="http://schemas.openxmlformats.org/officeDocument/2006/relationships/image" Target="../media/image6.sv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49.jp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6.svg"/><Relationship Id="rId5" Type="http://schemas.openxmlformats.org/officeDocument/2006/relationships/image" Target="../media/image6.sv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49.jp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6.svg"/><Relationship Id="rId5" Type="http://schemas.openxmlformats.org/officeDocument/2006/relationships/image" Target="../media/image6.sv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6.svg"/><Relationship Id="rId5" Type="http://schemas.openxmlformats.org/officeDocument/2006/relationships/image" Target="../media/image6.sv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6.svg"/><Relationship Id="rId5" Type="http://schemas.openxmlformats.org/officeDocument/2006/relationships/image" Target="../media/image6.sv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1.svg"/><Relationship Id="rId7" Type="http://schemas.openxmlformats.org/officeDocument/2006/relationships/image" Target="../media/image6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3032263" y="2824467"/>
            <a:ext cx="7255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What are some of the challenges that you face when teaching online?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33" name="Graphic 32" descr="Help">
            <a:extLst>
              <a:ext uri="{FF2B5EF4-FFF2-40B4-BE49-F238E27FC236}">
                <a16:creationId xmlns:a16="http://schemas.microsoft.com/office/drawing/2014/main" id="{E738EC71-2017-4277-8487-2366F3F6B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447" y="2552373"/>
            <a:ext cx="1644926" cy="164492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4E7AC4-C36E-47C1-B940-FE01B0E4CF46}"/>
              </a:ext>
            </a:extLst>
          </p:cNvPr>
          <p:cNvSpPr/>
          <p:nvPr/>
        </p:nvSpPr>
        <p:spPr>
          <a:xfrm>
            <a:off x="0" y="5635876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3CB34F-C66F-469A-8F26-E89E5510DAF5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C91536CA-F231-4F0E-A04E-57E4E9AA6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6C72BD4-2E01-4838-A3E9-CFB557F57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FCF9C1-694A-4FDA-B254-AF1B47385781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CD7B2F-2723-49EE-8FDF-DE6BBC6FFDE1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E2FCD4E-0412-4EDE-9617-E7DD3A12F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776CCFC-9180-4713-901D-65D4A2D99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0D564E9-69BC-4537-956C-DB68489C0E7B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Ice Breaker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EFBED9D-AED1-4E9C-A266-45223DA4AFE9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5C653DF2-069B-4913-9CD3-E20E39692EFD}"/>
              </a:ext>
            </a:extLst>
          </p:cNvPr>
          <p:cNvSpPr/>
          <p:nvPr/>
        </p:nvSpPr>
        <p:spPr>
          <a:xfrm>
            <a:off x="0" y="14018"/>
            <a:ext cx="7706255" cy="6843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683A927-BE3F-4E47-812E-94CAD873AC92}"/>
              </a:ext>
            </a:extLst>
          </p:cNvPr>
          <p:cNvSpPr/>
          <p:nvPr/>
        </p:nvSpPr>
        <p:spPr>
          <a:xfrm>
            <a:off x="7706255" y="0"/>
            <a:ext cx="4485744" cy="6858000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07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230AD62-D1F6-4752-B859-4C532AA00795}"/>
              </a:ext>
            </a:extLst>
          </p:cNvPr>
          <p:cNvSpPr txBox="1"/>
          <p:nvPr/>
        </p:nvSpPr>
        <p:spPr>
          <a:xfrm>
            <a:off x="1843806" y="612025"/>
            <a:ext cx="401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1E4C4C"/>
                </a:solidFill>
                <a:latin typeface="Montserrat SemiBold" panose="00000700000000000000" pitchFamily="2" charset="0"/>
              </a:rPr>
              <a:t>OVERVIEW</a:t>
            </a:r>
            <a:endParaRPr lang="en-US" sz="1600">
              <a:solidFill>
                <a:srgbClr val="1E4C4C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51250CB-EE3F-4A12-A96A-C2A32676D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93A3A"/>
              </a:clrFrom>
              <a:clrTo>
                <a:srgbClr val="193A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"/>
          <a:stretch/>
        </p:blipFill>
        <p:spPr>
          <a:xfrm>
            <a:off x="7706255" y="1162709"/>
            <a:ext cx="4285226" cy="45466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F2343F64-B037-4C22-90A4-F6D4EE7CEBE6}"/>
              </a:ext>
            </a:extLst>
          </p:cNvPr>
          <p:cNvSpPr txBox="1"/>
          <p:nvPr/>
        </p:nvSpPr>
        <p:spPr>
          <a:xfrm>
            <a:off x="1006395" y="2978809"/>
            <a:ext cx="4365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A Checklist for Instruction</a:t>
            </a:r>
            <a:endParaRPr lang="en-US" sz="32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15FB43D-8997-45B4-82EA-81B573935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1428" y="2978809"/>
            <a:ext cx="914400" cy="9144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7B40683-F43F-41B2-8F3E-1F8D3F944E15}"/>
              </a:ext>
            </a:extLst>
          </p:cNvPr>
          <p:cNvSpPr/>
          <p:nvPr/>
        </p:nvSpPr>
        <p:spPr>
          <a:xfrm>
            <a:off x="1533455" y="862323"/>
            <a:ext cx="294226" cy="294226"/>
          </a:xfrm>
          <a:prstGeom prst="ellipse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023D56-5063-4145-87E2-30D866037349}"/>
              </a:ext>
            </a:extLst>
          </p:cNvPr>
          <p:cNvSpPr/>
          <p:nvPr/>
        </p:nvSpPr>
        <p:spPr>
          <a:xfrm>
            <a:off x="5854782" y="868483"/>
            <a:ext cx="294226" cy="294226"/>
          </a:xfrm>
          <a:prstGeom prst="ellipse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EB9809-063F-4A78-96DD-24770BB99579}"/>
              </a:ext>
            </a:extLst>
          </p:cNvPr>
          <p:cNvSpPr/>
          <p:nvPr/>
        </p:nvSpPr>
        <p:spPr>
          <a:xfrm>
            <a:off x="11215490" y="5973417"/>
            <a:ext cx="666630" cy="66663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2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3032263" y="2824467"/>
            <a:ext cx="7255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What are some of the challenges that you face when teaching online?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33" name="Graphic 32" descr="Help">
            <a:extLst>
              <a:ext uri="{FF2B5EF4-FFF2-40B4-BE49-F238E27FC236}">
                <a16:creationId xmlns:a16="http://schemas.microsoft.com/office/drawing/2014/main" id="{E738EC71-2017-4277-8487-2366F3F6B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447" y="2552373"/>
            <a:ext cx="1644926" cy="164492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4E7AC4-C36E-47C1-B940-FE01B0E4CF46}"/>
              </a:ext>
            </a:extLst>
          </p:cNvPr>
          <p:cNvSpPr/>
          <p:nvPr/>
        </p:nvSpPr>
        <p:spPr>
          <a:xfrm>
            <a:off x="0" y="5635876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8D5811-4A57-4EAB-86E5-B3CF17C9F32D}"/>
              </a:ext>
            </a:extLst>
          </p:cNvPr>
          <p:cNvSpPr/>
          <p:nvPr/>
        </p:nvSpPr>
        <p:spPr>
          <a:xfrm>
            <a:off x="39730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3CB34F-C66F-469A-8F26-E89E5510DAF5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C91536CA-F231-4F0E-A04E-57E4E9AA6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6C72BD4-2E01-4838-A3E9-CFB557F57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FCF9C1-694A-4FDA-B254-AF1B47385781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CD7B2F-2723-49EE-8FDF-DE6BBC6FFDE1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E2FCD4E-0412-4EDE-9617-E7DD3A12F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776CCFC-9180-4713-901D-65D4A2D99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0D564E9-69BC-4537-956C-DB68489C0E7B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Ice Breaker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EFBED9D-AED1-4E9C-A266-45223DA4AFE9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E4D4BC-A34E-45A0-AA34-430756BBDF3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6004C2-B26A-41BF-AC2E-465A596ECB88}"/>
              </a:ext>
            </a:extLst>
          </p:cNvPr>
          <p:cNvSpPr/>
          <p:nvPr/>
        </p:nvSpPr>
        <p:spPr>
          <a:xfrm>
            <a:off x="918049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237C76-E550-4C12-B3B8-AF2DF452DBAD}"/>
              </a:ext>
            </a:extLst>
          </p:cNvPr>
          <p:cNvSpPr/>
          <p:nvPr/>
        </p:nvSpPr>
        <p:spPr>
          <a:xfrm>
            <a:off x="7982118" y="2367182"/>
            <a:ext cx="1497166" cy="1497166"/>
          </a:xfrm>
          <a:prstGeom prst="ellipse">
            <a:avLst/>
          </a:prstGeom>
          <a:solidFill>
            <a:srgbClr val="1E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9C5374-6759-42A8-B5A2-AE9F47CFE020}"/>
              </a:ext>
            </a:extLst>
          </p:cNvPr>
          <p:cNvSpPr/>
          <p:nvPr/>
        </p:nvSpPr>
        <p:spPr>
          <a:xfrm>
            <a:off x="994634" y="3164746"/>
            <a:ext cx="6282466" cy="24524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1502447" y="2367966"/>
            <a:ext cx="597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>
                <a:solidFill>
                  <a:srgbClr val="1E4C4C"/>
                </a:solidFill>
                <a:latin typeface="Montserrat" panose="00000500000000000000" pitchFamily="2" charset="0"/>
              </a:rPr>
              <a:t>Layout   Logistics</a:t>
            </a:r>
            <a:endParaRPr lang="en-US" sz="3600" b="1" spc="3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243047F-163E-4288-A552-91BC6D9C2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5838" y="2500902"/>
            <a:ext cx="1229727" cy="12297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7789E7-5C1B-48B0-AF62-2BE609A48F85}"/>
              </a:ext>
            </a:extLst>
          </p:cNvPr>
          <p:cNvSpPr/>
          <p:nvPr/>
        </p:nvSpPr>
        <p:spPr>
          <a:xfrm>
            <a:off x="2016124" y="3167188"/>
            <a:ext cx="4956176" cy="707886"/>
          </a:xfrm>
          <a:prstGeom prst="rect">
            <a:avLst/>
          </a:prstGeom>
          <a:solidFill>
            <a:srgbClr val="1E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6062D-8972-4F8A-A0FF-6C02C06BAAEC}"/>
              </a:ext>
            </a:extLst>
          </p:cNvPr>
          <p:cNvSpPr/>
          <p:nvPr/>
        </p:nvSpPr>
        <p:spPr>
          <a:xfrm>
            <a:off x="0" y="1679457"/>
            <a:ext cx="1285277" cy="24673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4700D9-26CA-4EEC-A1EC-394F5FC258B8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CD26B28-09BF-4A74-9CC6-FF7D8A456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BAA1ECC6-8522-4C88-99F5-8F1BB316D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C8C7FBE-A16C-4EBE-8F7E-989D4BA9A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FA77CB-4531-4112-B8B3-A65E18736687}"/>
              </a:ext>
            </a:extLst>
          </p:cNvPr>
          <p:cNvSpPr txBox="1"/>
          <p:nvPr/>
        </p:nvSpPr>
        <p:spPr>
          <a:xfrm>
            <a:off x="2016124" y="3155205"/>
            <a:ext cx="4956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300" dirty="0">
                <a:solidFill>
                  <a:schemeClr val="bg1"/>
                </a:solidFill>
                <a:latin typeface="Montserrat" panose="00000500000000000000" pitchFamily="2" charset="0"/>
              </a:rPr>
              <a:t>AND DESIGN</a:t>
            </a:r>
            <a:endParaRPr lang="en-US" sz="4400" spc="3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7B04C1-4DE6-4918-8F30-FFC82BCC04B1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CF7560-617B-4E97-A536-CD2E1FCC1685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A4A6B210-6A74-4ED0-B1CF-8B07BD4E1E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AA58E1-5F75-46B7-85D7-6CCE36DE810E}"/>
              </a:ext>
            </a:extLst>
          </p:cNvPr>
          <p:cNvSpPr/>
          <p:nvPr/>
        </p:nvSpPr>
        <p:spPr>
          <a:xfrm>
            <a:off x="4104343" y="2612897"/>
            <a:ext cx="174689" cy="174689"/>
          </a:xfrm>
          <a:prstGeom prst="ellipse">
            <a:avLst/>
          </a:prstGeom>
          <a:solidFill>
            <a:srgbClr val="1E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62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Layout, Logistics, and Design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347D4B-CE28-42A2-80BB-89070024082C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ED1B7-00E0-4522-A0A1-6E694A525D6B}"/>
              </a:ext>
            </a:extLst>
          </p:cNvPr>
          <p:cNvSpPr/>
          <p:nvPr/>
        </p:nvSpPr>
        <p:spPr>
          <a:xfrm>
            <a:off x="0" y="967165"/>
            <a:ext cx="548289" cy="5382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ADF5D-2581-4437-A038-95798523937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A11E3-3DF9-4C69-B789-20F99D63AD57}"/>
              </a:ext>
            </a:extLst>
          </p:cNvPr>
          <p:cNvSpPr/>
          <p:nvPr/>
        </p:nvSpPr>
        <p:spPr>
          <a:xfrm>
            <a:off x="918049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B0FE7-7BDC-4D91-83C2-B48A04947E9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AAE1D24-E9BE-4DD4-B509-5C6F98CC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C58D8678-3FC3-4267-9796-9B5CB4D4D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3F42FFE-478E-4380-A875-3932CA92A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C936E5-F3C9-461A-9069-9A5B1FB4F636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5AB02-CED4-45B0-B884-EDEDA96C371F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672587-2740-4C10-97A2-ECE2127D5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319FEEE-0126-4F77-8F5C-ED2CB700D440}"/>
              </a:ext>
            </a:extLst>
          </p:cNvPr>
          <p:cNvSpPr txBox="1"/>
          <p:nvPr/>
        </p:nvSpPr>
        <p:spPr>
          <a:xfrm>
            <a:off x="548289" y="2472584"/>
            <a:ext cx="68558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Include learning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Include an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Break learning into segments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Consider a roadmap</a:t>
            </a:r>
            <a:endParaRPr lang="en-US" sz="32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62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Layout, Logistics, and Design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347D4B-CE28-42A2-80BB-89070024082C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ED1B7-00E0-4522-A0A1-6E694A525D6B}"/>
              </a:ext>
            </a:extLst>
          </p:cNvPr>
          <p:cNvSpPr/>
          <p:nvPr/>
        </p:nvSpPr>
        <p:spPr>
          <a:xfrm>
            <a:off x="0" y="967165"/>
            <a:ext cx="548289" cy="5382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ADF5D-2581-4437-A038-95798523937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A11E3-3DF9-4C69-B789-20F99D63AD57}"/>
              </a:ext>
            </a:extLst>
          </p:cNvPr>
          <p:cNvSpPr/>
          <p:nvPr/>
        </p:nvSpPr>
        <p:spPr>
          <a:xfrm>
            <a:off x="918049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B0FE7-7BDC-4D91-83C2-B48A04947E9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AAE1D24-E9BE-4DD4-B509-5C6F98CC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C58D8678-3FC3-4267-9796-9B5CB4D4D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3F42FFE-478E-4380-A875-3932CA92A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C936E5-F3C9-461A-9069-9A5B1FB4F636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5AB02-CED4-45B0-B884-EDEDA96C371F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672587-2740-4C10-97A2-ECE2127D5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319FEEE-0126-4F77-8F5C-ED2CB700D440}"/>
              </a:ext>
            </a:extLst>
          </p:cNvPr>
          <p:cNvSpPr txBox="1"/>
          <p:nvPr/>
        </p:nvSpPr>
        <p:spPr>
          <a:xfrm>
            <a:off x="294980" y="3033211"/>
            <a:ext cx="685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Capitalize on multimodality</a:t>
            </a:r>
            <a:endParaRPr lang="en-US" sz="320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292B1229-F967-4346-8ADD-F71BC0E412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39079" y="3007965"/>
            <a:ext cx="1644926" cy="16449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6F886B-E29B-46F3-93B7-9FEB905079A2}"/>
              </a:ext>
            </a:extLst>
          </p:cNvPr>
          <p:cNvSpPr txBox="1"/>
          <p:nvPr/>
        </p:nvSpPr>
        <p:spPr>
          <a:xfrm>
            <a:off x="9412372" y="2044041"/>
            <a:ext cx="277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serrat SemiBold" panose="00000700000000000000" pitchFamily="2" charset="0"/>
              </a:rPr>
              <a:t>QUESTION!</a:t>
            </a:r>
            <a:endParaRPr lang="en-US" sz="1600" dirty="0">
              <a:latin typeface="Montserrat SemiBold" panose="00000700000000000000" pitchFamily="2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AC24502-4A28-4F14-99C5-D46BBCFFF8DB}"/>
              </a:ext>
            </a:extLst>
          </p:cNvPr>
          <p:cNvSpPr/>
          <p:nvPr/>
        </p:nvSpPr>
        <p:spPr>
          <a:xfrm rot="11749264" flipH="1">
            <a:off x="8100319" y="1290373"/>
            <a:ext cx="2742948" cy="2676887"/>
          </a:xfrm>
          <a:prstGeom prst="arc">
            <a:avLst>
              <a:gd name="adj1" fmla="val 15725459"/>
              <a:gd name="adj2" fmla="val 327798"/>
            </a:avLst>
          </a:prstGeom>
          <a:ln w="66675">
            <a:solidFill>
              <a:srgbClr val="84DADE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62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Layout, Logistics, and Design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347D4B-CE28-42A2-80BB-89070024082C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ED1B7-00E0-4522-A0A1-6E694A525D6B}"/>
              </a:ext>
            </a:extLst>
          </p:cNvPr>
          <p:cNvSpPr/>
          <p:nvPr/>
        </p:nvSpPr>
        <p:spPr>
          <a:xfrm>
            <a:off x="0" y="967165"/>
            <a:ext cx="548289" cy="5382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ADF5D-2581-4437-A038-95798523937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A11E3-3DF9-4C69-B789-20F99D63AD57}"/>
              </a:ext>
            </a:extLst>
          </p:cNvPr>
          <p:cNvSpPr/>
          <p:nvPr/>
        </p:nvSpPr>
        <p:spPr>
          <a:xfrm>
            <a:off x="918049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B0FE7-7BDC-4D91-83C2-B48A04947E9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AAE1D24-E9BE-4DD4-B509-5C6F98CC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C58D8678-3FC3-4267-9796-9B5CB4D4D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3F42FFE-478E-4380-A875-3932CA92A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C936E5-F3C9-461A-9069-9A5B1FB4F636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5AB02-CED4-45B0-B884-EDEDA96C371F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672587-2740-4C10-97A2-ECE2127D5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319FEEE-0126-4F77-8F5C-ED2CB700D440}"/>
              </a:ext>
            </a:extLst>
          </p:cNvPr>
          <p:cNvSpPr txBox="1"/>
          <p:nvPr/>
        </p:nvSpPr>
        <p:spPr>
          <a:xfrm>
            <a:off x="392408" y="3067052"/>
            <a:ext cx="390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Learn the tools!</a:t>
            </a:r>
            <a:endParaRPr lang="en-US" sz="320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748AD-91C6-401D-A712-ECE41A15C4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062" y="1859795"/>
            <a:ext cx="7213549" cy="35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1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62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Layout, Logistics, and Design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347D4B-CE28-42A2-80BB-89070024082C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ED1B7-00E0-4522-A0A1-6E694A525D6B}"/>
              </a:ext>
            </a:extLst>
          </p:cNvPr>
          <p:cNvSpPr/>
          <p:nvPr/>
        </p:nvSpPr>
        <p:spPr>
          <a:xfrm>
            <a:off x="0" y="967165"/>
            <a:ext cx="548289" cy="5382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ADF5D-2581-4437-A038-95798523937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A11E3-3DF9-4C69-B789-20F99D63AD57}"/>
              </a:ext>
            </a:extLst>
          </p:cNvPr>
          <p:cNvSpPr/>
          <p:nvPr/>
        </p:nvSpPr>
        <p:spPr>
          <a:xfrm>
            <a:off x="918049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B0FE7-7BDC-4D91-83C2-B48A04947E9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AAE1D24-E9BE-4DD4-B509-5C6F98CC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C58D8678-3FC3-4267-9796-9B5CB4D4D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3F42FFE-478E-4380-A875-3932CA92A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C936E5-F3C9-461A-9069-9A5B1FB4F636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5AB02-CED4-45B0-B884-EDEDA96C371F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672587-2740-4C10-97A2-ECE2127D5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319FEEE-0126-4F77-8F5C-ED2CB700D440}"/>
              </a:ext>
            </a:extLst>
          </p:cNvPr>
          <p:cNvSpPr txBox="1"/>
          <p:nvPr/>
        </p:nvSpPr>
        <p:spPr>
          <a:xfrm>
            <a:off x="392408" y="3067052"/>
            <a:ext cx="390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Learn the tools!</a:t>
            </a:r>
            <a:endParaRPr lang="en-US" sz="320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748AD-91C6-401D-A712-ECE41A15C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62" y="1961409"/>
            <a:ext cx="7213549" cy="33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9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62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Layout, Logistics, and Design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347D4B-CE28-42A2-80BB-89070024082C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ED1B7-00E0-4522-A0A1-6E694A525D6B}"/>
              </a:ext>
            </a:extLst>
          </p:cNvPr>
          <p:cNvSpPr/>
          <p:nvPr/>
        </p:nvSpPr>
        <p:spPr>
          <a:xfrm>
            <a:off x="0" y="967165"/>
            <a:ext cx="548289" cy="5382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ADF5D-2581-4437-A038-95798523937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A11E3-3DF9-4C69-B789-20F99D63AD57}"/>
              </a:ext>
            </a:extLst>
          </p:cNvPr>
          <p:cNvSpPr/>
          <p:nvPr/>
        </p:nvSpPr>
        <p:spPr>
          <a:xfrm>
            <a:off x="918049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B0FE7-7BDC-4D91-83C2-B48A04947E9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AAE1D24-E9BE-4DD4-B509-5C6F98CC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C58D8678-3FC3-4267-9796-9B5CB4D4D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3F42FFE-478E-4380-A875-3932CA92A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C936E5-F3C9-461A-9069-9A5B1FB4F636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5AB02-CED4-45B0-B884-EDEDA96C371F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672587-2740-4C10-97A2-ECE2127D5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319FEEE-0126-4F77-8F5C-ED2CB700D440}"/>
              </a:ext>
            </a:extLst>
          </p:cNvPr>
          <p:cNvSpPr txBox="1"/>
          <p:nvPr/>
        </p:nvSpPr>
        <p:spPr>
          <a:xfrm>
            <a:off x="392408" y="3067052"/>
            <a:ext cx="390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Learn the tools!</a:t>
            </a:r>
            <a:endParaRPr lang="en-US" sz="320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8D0FE092-7983-4ADA-A4BD-34A42C2095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4520009"/>
                  </p:ext>
                </p:extLst>
              </p:nvPr>
            </p:nvGraphicFramePr>
            <p:xfrm>
              <a:off x="4329017" y="1345809"/>
              <a:ext cx="7122331" cy="4006312"/>
            </p:xfrm>
            <a:graphic>
              <a:graphicData uri="http://schemas.microsoft.com/office/powerpoint/2016/slidezoom">
                <pslz:sldZm>
                  <pslz:sldZmObj sldId="357" cId="3649713607">
                    <pslz:zmPr id="{BB45D2AE-915D-43C4-AA5C-3812B4F90945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122331" cy="400631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D0FE092-7983-4ADA-A4BD-34A42C2095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9017" y="1345809"/>
                <a:ext cx="7122331" cy="4006312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63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FEFC13-C3E7-4C3C-8619-81C02E439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A8108-39D5-411E-A701-D0487CCA2B27}"/>
              </a:ext>
            </a:extLst>
          </p:cNvPr>
          <p:cNvSpPr txBox="1"/>
          <p:nvPr/>
        </p:nvSpPr>
        <p:spPr>
          <a:xfrm>
            <a:off x="2926235" y="3136612"/>
            <a:ext cx="6339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Embed videos and images in PPT to save time</a:t>
            </a:r>
            <a:endParaRPr lang="en-US" sz="320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BBCDD-3DF6-4FE3-ADC2-4C403C34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235" y="1170332"/>
            <a:ext cx="6339529" cy="502182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8DCBCA-59E4-4FBB-BF93-B0E28926E5FB}"/>
              </a:ext>
            </a:extLst>
          </p:cNvPr>
          <p:cNvSpPr/>
          <p:nvPr/>
        </p:nvSpPr>
        <p:spPr>
          <a:xfrm>
            <a:off x="2702257" y="1047503"/>
            <a:ext cx="1214651" cy="1122492"/>
          </a:xfrm>
          <a:prstGeom prst="ellipse">
            <a:avLst/>
          </a:prstGeom>
          <a:noFill/>
          <a:ln w="38100">
            <a:solidFill>
              <a:srgbClr val="3FA9B3"/>
            </a:solidFill>
          </a:ln>
          <a:effectLst>
            <a:glow rad="101600">
              <a:srgbClr val="3FA9B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9FAD9C-5AAD-42EC-89C5-366256278F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2BE49-60DB-47B3-918F-4868BF649E47}"/>
              </a:ext>
            </a:extLst>
          </p:cNvPr>
          <p:cNvSpPr txBox="1"/>
          <p:nvPr/>
        </p:nvSpPr>
        <p:spPr>
          <a:xfrm>
            <a:off x="1943647" y="3136612"/>
            <a:ext cx="830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Use Screen Share to Your Advantage</a:t>
            </a:r>
            <a:endParaRPr lang="en-US" sz="320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0EA354-B660-4B2D-A04F-94E736319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50" y="1360276"/>
            <a:ext cx="9792900" cy="50292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B3D4D95-A40A-47C3-98DA-97EF96BB6056}"/>
              </a:ext>
            </a:extLst>
          </p:cNvPr>
          <p:cNvSpPr/>
          <p:nvPr/>
        </p:nvSpPr>
        <p:spPr>
          <a:xfrm rot="2205658">
            <a:off x="6419166" y="4807591"/>
            <a:ext cx="249560" cy="1162879"/>
          </a:xfrm>
          <a:prstGeom prst="downArrow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-1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3F8FC6-69FA-4598-88B9-90D0E5106FD8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CEC267-DAB3-461E-BFD9-346E9C19082C}"/>
              </a:ext>
            </a:extLst>
          </p:cNvPr>
          <p:cNvSpPr/>
          <p:nvPr/>
        </p:nvSpPr>
        <p:spPr>
          <a:xfrm>
            <a:off x="4714640" y="2723341"/>
            <a:ext cx="6921500" cy="991369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4FC29-4254-471E-8325-7B755AD90921}"/>
              </a:ext>
            </a:extLst>
          </p:cNvPr>
          <p:cNvSpPr txBox="1"/>
          <p:nvPr/>
        </p:nvSpPr>
        <p:spPr>
          <a:xfrm>
            <a:off x="420702" y="2757359"/>
            <a:ext cx="415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ontserrat Light" panose="00000400000000000000" pitchFamily="2" charset="0"/>
              </a:rPr>
              <a:t>Teaching in</a:t>
            </a:r>
            <a:endParaRPr lang="en-US" sz="6000" dirty="0">
              <a:latin typeface="Montserrat Light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3A5E7-5237-4163-92A0-9E2558F54764}"/>
              </a:ext>
            </a:extLst>
          </p:cNvPr>
          <p:cNvSpPr txBox="1"/>
          <p:nvPr/>
        </p:nvSpPr>
        <p:spPr>
          <a:xfrm>
            <a:off x="4082900" y="4956696"/>
            <a:ext cx="802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Montserrat ExtraLight" panose="00000300000000000000" pitchFamily="2" charset="0"/>
              </a:rPr>
              <a:t>reid evans, phd | reid.evans@umassmed.edu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D4393-D454-4CA8-852D-3AAA6ADA3871}"/>
              </a:ext>
            </a:extLst>
          </p:cNvPr>
          <p:cNvSpPr txBox="1"/>
          <p:nvPr/>
        </p:nvSpPr>
        <p:spPr>
          <a:xfrm>
            <a:off x="4714640" y="2803526"/>
            <a:ext cx="692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>
                <a:latin typeface="Montserrat SemiBold" panose="00000700000000000000" pitchFamily="2" charset="0"/>
              </a:rPr>
              <a:t>VIRTUAL MODALITIES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92D33A-760C-4B78-8235-348199F9985C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86AA20A-A408-4F98-954C-6329E4B57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36DF6079-1CFE-47D9-836F-7FAC504D2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CB0DDDC-A902-4CD9-B4F6-E68FB0EC8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E648644-0B8C-415A-9107-CFB649B56080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D155A8-357B-4A0C-BA8A-E5B78CF3D4CD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2932E87-1A65-432C-B0D5-FE834F2375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09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6C3F2F-45A5-4A2C-9A67-DA7A045DD9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3C103-BEE9-4F67-999E-6909F2F1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77" y="1434086"/>
            <a:ext cx="9783246" cy="50292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C9EA421C-9AA1-4C63-9435-D74C3CE760C5}"/>
              </a:ext>
            </a:extLst>
          </p:cNvPr>
          <p:cNvSpPr/>
          <p:nvPr/>
        </p:nvSpPr>
        <p:spPr>
          <a:xfrm rot="8584077">
            <a:off x="6975233" y="1900397"/>
            <a:ext cx="249560" cy="1162879"/>
          </a:xfrm>
          <a:prstGeom prst="downArrow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64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4F4E9D-2291-4F13-AF69-26441E9CB5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3C103-BEE9-4F67-999E-6909F2F1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21" y="1422400"/>
            <a:ext cx="9743758" cy="50292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06093DF-633F-43E2-BA15-C4F25EA923EC}"/>
              </a:ext>
            </a:extLst>
          </p:cNvPr>
          <p:cNvSpPr/>
          <p:nvPr/>
        </p:nvSpPr>
        <p:spPr>
          <a:xfrm rot="8723905">
            <a:off x="5769286" y="3355561"/>
            <a:ext cx="249560" cy="1162879"/>
          </a:xfrm>
          <a:prstGeom prst="downArrow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9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087480-703D-4C8D-9A78-164CB56B9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3C103-BEE9-4F67-999E-6909F2F1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08" y="1498600"/>
            <a:ext cx="898238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3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62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Layout, Logistics, and Design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347D4B-CE28-42A2-80BB-89070024082C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ED1B7-00E0-4522-A0A1-6E694A525D6B}"/>
              </a:ext>
            </a:extLst>
          </p:cNvPr>
          <p:cNvSpPr/>
          <p:nvPr/>
        </p:nvSpPr>
        <p:spPr>
          <a:xfrm>
            <a:off x="0" y="967165"/>
            <a:ext cx="548289" cy="5382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ADF5D-2581-4437-A038-95798523937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A11E3-3DF9-4C69-B789-20F99D63AD57}"/>
              </a:ext>
            </a:extLst>
          </p:cNvPr>
          <p:cNvSpPr/>
          <p:nvPr/>
        </p:nvSpPr>
        <p:spPr>
          <a:xfrm>
            <a:off x="918049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B0FE7-7BDC-4D91-83C2-B48A04947E9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AAE1D24-E9BE-4DD4-B509-5C6F98CC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C58D8678-3FC3-4267-9796-9B5CB4D4D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3F42FFE-478E-4380-A875-3932CA92A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C936E5-F3C9-461A-9069-9A5B1FB4F636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5AB02-CED4-45B0-B884-EDEDA96C371F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672587-2740-4C10-97A2-ECE2127D5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319FEEE-0126-4F77-8F5C-ED2CB700D440}"/>
              </a:ext>
            </a:extLst>
          </p:cNvPr>
          <p:cNvSpPr txBox="1"/>
          <p:nvPr/>
        </p:nvSpPr>
        <p:spPr>
          <a:xfrm>
            <a:off x="294981" y="3033211"/>
            <a:ext cx="5127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Capitalize on Zoom’s Communication Tools</a:t>
            </a:r>
            <a:endParaRPr lang="en-US" sz="320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47A95-F20A-42A9-BAA1-04C58848A1C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54" t="4435" r="5228" b="5551"/>
          <a:stretch/>
        </p:blipFill>
        <p:spPr>
          <a:xfrm>
            <a:off x="6311900" y="1505419"/>
            <a:ext cx="3492500" cy="37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0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62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Layout, Logistics, and Design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347D4B-CE28-42A2-80BB-89070024082C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ED1B7-00E0-4522-A0A1-6E694A525D6B}"/>
              </a:ext>
            </a:extLst>
          </p:cNvPr>
          <p:cNvSpPr/>
          <p:nvPr/>
        </p:nvSpPr>
        <p:spPr>
          <a:xfrm>
            <a:off x="0" y="967165"/>
            <a:ext cx="548289" cy="5382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ADF5D-2581-4437-A038-95798523937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A11E3-3DF9-4C69-B789-20F99D63AD57}"/>
              </a:ext>
            </a:extLst>
          </p:cNvPr>
          <p:cNvSpPr/>
          <p:nvPr/>
        </p:nvSpPr>
        <p:spPr>
          <a:xfrm>
            <a:off x="918049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B0FE7-7BDC-4D91-83C2-B48A04947E9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AAE1D24-E9BE-4DD4-B509-5C6F98CC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C58D8678-3FC3-4267-9796-9B5CB4D4D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3F42FFE-478E-4380-A875-3932CA92A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C936E5-F3C9-461A-9069-9A5B1FB4F636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5AB02-CED4-45B0-B884-EDEDA96C371F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672587-2740-4C10-97A2-ECE2127D5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319FEEE-0126-4F77-8F5C-ED2CB700D440}"/>
              </a:ext>
            </a:extLst>
          </p:cNvPr>
          <p:cNvSpPr txBox="1"/>
          <p:nvPr/>
        </p:nvSpPr>
        <p:spPr>
          <a:xfrm>
            <a:off x="294981" y="3033211"/>
            <a:ext cx="5127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Capitalize on Zoom’s Communication Tools</a:t>
            </a:r>
            <a:endParaRPr lang="en-US" sz="320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A7D9D-9511-42BD-B6AA-3D5641303E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4880" y="2227352"/>
            <a:ext cx="4810326" cy="25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05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62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Layout, Logistics, and Design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347D4B-CE28-42A2-80BB-89070024082C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ED1B7-00E0-4522-A0A1-6E694A525D6B}"/>
              </a:ext>
            </a:extLst>
          </p:cNvPr>
          <p:cNvSpPr/>
          <p:nvPr/>
        </p:nvSpPr>
        <p:spPr>
          <a:xfrm>
            <a:off x="0" y="967165"/>
            <a:ext cx="548289" cy="5382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ADF5D-2581-4437-A038-95798523937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A11E3-3DF9-4C69-B789-20F99D63AD57}"/>
              </a:ext>
            </a:extLst>
          </p:cNvPr>
          <p:cNvSpPr/>
          <p:nvPr/>
        </p:nvSpPr>
        <p:spPr>
          <a:xfrm>
            <a:off x="918049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B0FE7-7BDC-4D91-83C2-B48A04947E9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AAE1D24-E9BE-4DD4-B509-5C6F98CC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C58D8678-3FC3-4267-9796-9B5CB4D4D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3F42FFE-478E-4380-A875-3932CA92A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C936E5-F3C9-461A-9069-9A5B1FB4F636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5AB02-CED4-45B0-B884-EDEDA96C371F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672587-2740-4C10-97A2-ECE2127D5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319FEEE-0126-4F77-8F5C-ED2CB700D440}"/>
              </a:ext>
            </a:extLst>
          </p:cNvPr>
          <p:cNvSpPr txBox="1"/>
          <p:nvPr/>
        </p:nvSpPr>
        <p:spPr>
          <a:xfrm>
            <a:off x="294981" y="3033211"/>
            <a:ext cx="5127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Capitalize on Zoom’s Communication Tools</a:t>
            </a:r>
            <a:endParaRPr lang="en-US" sz="320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629E8-4E4D-4793-9427-BAD53EC1E5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289" y="4421988"/>
            <a:ext cx="11324863" cy="86878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967B610-C778-4680-884F-31CF6F5D3684}"/>
              </a:ext>
            </a:extLst>
          </p:cNvPr>
          <p:cNvSpPr/>
          <p:nvPr/>
        </p:nvSpPr>
        <p:spPr>
          <a:xfrm>
            <a:off x="2401363" y="4318213"/>
            <a:ext cx="1163472" cy="1075196"/>
          </a:xfrm>
          <a:prstGeom prst="ellipse">
            <a:avLst/>
          </a:prstGeom>
          <a:noFill/>
          <a:ln w="38100">
            <a:solidFill>
              <a:srgbClr val="3FA9B3"/>
            </a:solidFill>
          </a:ln>
          <a:effectLst>
            <a:glow rad="101600">
              <a:srgbClr val="3FA9B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62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ADF5D-2581-4437-A038-95798523937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A11E3-3DF9-4C69-B789-20F99D63AD57}"/>
              </a:ext>
            </a:extLst>
          </p:cNvPr>
          <p:cNvSpPr/>
          <p:nvPr/>
        </p:nvSpPr>
        <p:spPr>
          <a:xfrm>
            <a:off x="918049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B0FE7-7BDC-4D91-83C2-B48A04947E9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AAE1D24-E9BE-4DD4-B509-5C6F98CC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C58D8678-3FC3-4267-9796-9B5CB4D4D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3F42FFE-478E-4380-A875-3932CA92A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C936E5-F3C9-461A-9069-9A5B1FB4F636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5AB02-CED4-45B0-B884-EDEDA96C371F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672587-2740-4C10-97A2-ECE2127D5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99A6A6-774C-43F6-A9D8-DFBBDC451846}"/>
              </a:ext>
            </a:extLst>
          </p:cNvPr>
          <p:cNvSpPr txBox="1"/>
          <p:nvPr/>
        </p:nvSpPr>
        <p:spPr>
          <a:xfrm>
            <a:off x="548289" y="2472584"/>
            <a:ext cx="68558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Keep it simple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Limit words per slide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Show up early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Anticipate issues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6126BB-6F92-4198-AB4A-3F057D735468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Layout, Logistics, and Design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C33DCD4-8621-41A7-BBE2-F2250E12E984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5C0C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5C0C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5C0C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7789E7-5C1B-48B0-AF62-2BE609A48F85}"/>
              </a:ext>
            </a:extLst>
          </p:cNvPr>
          <p:cNvSpPr/>
          <p:nvPr/>
        </p:nvSpPr>
        <p:spPr>
          <a:xfrm>
            <a:off x="1890982" y="2367182"/>
            <a:ext cx="4703292" cy="707886"/>
          </a:xfrm>
          <a:prstGeom prst="rect">
            <a:avLst/>
          </a:prstGeom>
          <a:solidFill>
            <a:srgbClr val="1E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237C76-E550-4C12-B3B8-AF2DF452DBAD}"/>
              </a:ext>
            </a:extLst>
          </p:cNvPr>
          <p:cNvSpPr/>
          <p:nvPr/>
        </p:nvSpPr>
        <p:spPr>
          <a:xfrm>
            <a:off x="7639218" y="2341782"/>
            <a:ext cx="1497166" cy="1497166"/>
          </a:xfrm>
          <a:prstGeom prst="ellipse">
            <a:avLst/>
          </a:prstGeom>
          <a:solidFill>
            <a:srgbClr val="1E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9C5374-6759-42A8-B5A2-AE9F47CFE020}"/>
              </a:ext>
            </a:extLst>
          </p:cNvPr>
          <p:cNvSpPr/>
          <p:nvPr/>
        </p:nvSpPr>
        <p:spPr>
          <a:xfrm>
            <a:off x="994634" y="3164746"/>
            <a:ext cx="6282466" cy="24524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1502510" y="2357354"/>
            <a:ext cx="5308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600" dirty="0">
                <a:solidFill>
                  <a:schemeClr val="bg1"/>
                </a:solidFill>
                <a:latin typeface="Montserrat" panose="00000500000000000000" pitchFamily="2" charset="0"/>
              </a:rPr>
              <a:t>Promoting</a:t>
            </a:r>
            <a:endParaRPr lang="en-US" sz="4000" b="1" spc="6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FA77CB-4531-4112-B8B3-A65E18736687}"/>
              </a:ext>
            </a:extLst>
          </p:cNvPr>
          <p:cNvSpPr txBox="1"/>
          <p:nvPr/>
        </p:nvSpPr>
        <p:spPr>
          <a:xfrm>
            <a:off x="1481693" y="3258922"/>
            <a:ext cx="545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>
                <a:solidFill>
                  <a:srgbClr val="1E4C4C"/>
                </a:solidFill>
                <a:latin typeface="Montserrat" panose="00000500000000000000" pitchFamily="2" charset="0"/>
              </a:rPr>
              <a:t>COMMUNICATION</a:t>
            </a:r>
            <a:endParaRPr lang="en-US" sz="4000" spc="-15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6062D-8972-4F8A-A0FF-6C02C06BAAEC}"/>
              </a:ext>
            </a:extLst>
          </p:cNvPr>
          <p:cNvSpPr/>
          <p:nvPr/>
        </p:nvSpPr>
        <p:spPr>
          <a:xfrm>
            <a:off x="0" y="1679457"/>
            <a:ext cx="1285277" cy="24673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9618FB7-1B82-4168-9D0C-925C0401D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5046" y="2477610"/>
            <a:ext cx="1225511" cy="122551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64B32DF-0B4D-4333-AC05-AD547BA0BFFE}"/>
              </a:ext>
            </a:extLst>
          </p:cNvPr>
          <p:cNvSpPr/>
          <p:nvPr/>
        </p:nvSpPr>
        <p:spPr>
          <a:xfrm>
            <a:off x="0" y="5635876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0F1ECE-2C47-427D-A4D6-393D4A7FA1CF}"/>
              </a:ext>
            </a:extLst>
          </p:cNvPr>
          <p:cNvSpPr/>
          <p:nvPr/>
        </p:nvSpPr>
        <p:spPr>
          <a:xfrm>
            <a:off x="39730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0678D2-726C-47D9-A01F-4DFB561E1124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3EA59713-28E5-443E-A653-4A7891ABA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E7B0BC20-5928-4B59-B324-3EEC5E7DE5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75A92F7-80C1-43DD-9CFD-323F6CF0BD8C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66F154-94C6-435E-B4F9-ACB16389BC4C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BE3EC74E-0ACB-4B08-8D35-CE637F564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873B1E7-C203-4BA7-B74C-D3E06B265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1690470" y="2770996"/>
            <a:ext cx="4055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Virtual instruction can be isolating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4E7AC4-C36E-47C1-B940-FE01B0E4CF4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8D5811-4A57-4EAB-86E5-B3CF17C9F32D}"/>
              </a:ext>
            </a:extLst>
          </p:cNvPr>
          <p:cNvSpPr/>
          <p:nvPr/>
        </p:nvSpPr>
        <p:spPr>
          <a:xfrm>
            <a:off x="39730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3CB34F-C66F-469A-8F26-E89E5510DAF5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C91536CA-F231-4F0E-A04E-57E4E9AA6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6C72BD4-2E01-4838-A3E9-CFB557F57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FCF9C1-694A-4FDA-B254-AF1B47385781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CD7B2F-2723-49EE-8FDF-DE6BBC6FFDE1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E2FCD4E-0412-4EDE-9617-E7DD3A12F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776CCFC-9180-4713-901D-65D4A2D998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0D564E9-69BC-4537-956C-DB68489C0E7B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Promoting Communication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EFBED9D-AED1-4E9C-A266-45223DA4AFE9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Confused person">
            <a:extLst>
              <a:ext uri="{FF2B5EF4-FFF2-40B4-BE49-F238E27FC236}">
                <a16:creationId xmlns:a16="http://schemas.microsoft.com/office/drawing/2014/main" id="{DAB4DCA0-6CB4-49FF-AEC5-53525FFAF3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29086" y="1671740"/>
            <a:ext cx="3152618" cy="31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98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34641" y="2775148"/>
            <a:ext cx="5629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Create “teacher presence” </a:t>
            </a:r>
          </a:p>
          <a:p>
            <a:r>
              <a:rPr lang="en-US" sz="2400" dirty="0">
                <a:solidFill>
                  <a:srgbClr val="1E4C4C"/>
                </a:solidFill>
                <a:latin typeface="Montserrat" panose="00000500000000000000" pitchFamily="2" charset="0"/>
              </a:rPr>
              <a:t>(Garrison et al., 1999)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4E7AC4-C36E-47C1-B940-FE01B0E4CF4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8D5811-4A57-4EAB-86E5-B3CF17C9F32D}"/>
              </a:ext>
            </a:extLst>
          </p:cNvPr>
          <p:cNvSpPr/>
          <p:nvPr/>
        </p:nvSpPr>
        <p:spPr>
          <a:xfrm>
            <a:off x="39730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3CB34F-C66F-469A-8F26-E89E5510DAF5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C91536CA-F231-4F0E-A04E-57E4E9AA6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6C72BD4-2E01-4838-A3E9-CFB557F57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FCF9C1-694A-4FDA-B254-AF1B47385781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CD7B2F-2723-49EE-8FDF-DE6BBC6FFDE1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E2FCD4E-0412-4EDE-9617-E7DD3A12F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776CCFC-9180-4713-901D-65D4A2D998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0D564E9-69BC-4537-956C-DB68489C0E7B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Promoting Communication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EFBED9D-AED1-4E9C-A266-45223DA4AFE9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29C552-0303-417A-BA8D-B0DCF32F206B}"/>
              </a:ext>
            </a:extLst>
          </p:cNvPr>
          <p:cNvPicPr/>
          <p:nvPr/>
        </p:nvPicPr>
        <p:blipFill rotWithShape="1">
          <a:blip r:embed="rId11"/>
          <a:srcRect l="2216" t="2216" r="2191" b="2449"/>
          <a:stretch/>
        </p:blipFill>
        <p:spPr>
          <a:xfrm>
            <a:off x="7199954" y="2269755"/>
            <a:ext cx="3030662" cy="2109669"/>
          </a:xfrm>
          <a:prstGeom prst="rect">
            <a:avLst/>
          </a:prstGeom>
          <a:ln>
            <a:noFill/>
          </a:ln>
          <a:effectLst>
            <a:glow rad="139700">
              <a:srgbClr val="84DADE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C06D87-3D46-4303-941C-972F51A0E533}"/>
              </a:ext>
            </a:extLst>
          </p:cNvPr>
          <p:cNvSpPr txBox="1"/>
          <p:nvPr/>
        </p:nvSpPr>
        <p:spPr>
          <a:xfrm>
            <a:off x="5900430" y="2724425"/>
            <a:ext cx="562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E4C4C"/>
                </a:solidFill>
                <a:latin typeface="Montserrat" panose="00000500000000000000" pitchFamily="2" charset="0"/>
              </a:rPr>
              <a:t>reid.evans@umassmed.edu</a:t>
            </a:r>
          </a:p>
          <a:p>
            <a:pPr algn="ctr"/>
            <a:r>
              <a:rPr lang="en-US" sz="2400" dirty="0">
                <a:solidFill>
                  <a:srgbClr val="1E4C4C"/>
                </a:solidFill>
                <a:latin typeface="Montserrat" panose="00000500000000000000" pitchFamily="2" charset="0"/>
              </a:rPr>
              <a:t>Office hours: </a:t>
            </a:r>
          </a:p>
          <a:p>
            <a:pPr algn="ctr"/>
            <a:r>
              <a:rPr lang="en-US" sz="2400" dirty="0">
                <a:solidFill>
                  <a:srgbClr val="1E4C4C"/>
                </a:solidFill>
                <a:latin typeface="Montserrat" panose="00000500000000000000" pitchFamily="2" charset="0"/>
              </a:rPr>
              <a:t>Tues. 8-9 am, Thurs. 4-5 pm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092C95-497F-41D0-A982-C27AE23E78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2091" y="1740183"/>
            <a:ext cx="5626389" cy="316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2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-1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DA2536-30FC-4A75-8A24-6635BF2CAD50}"/>
              </a:ext>
            </a:extLst>
          </p:cNvPr>
          <p:cNvGrpSpPr/>
          <p:nvPr/>
        </p:nvGrpSpPr>
        <p:grpSpPr>
          <a:xfrm>
            <a:off x="3333150" y="537826"/>
            <a:ext cx="5071730" cy="1705642"/>
            <a:chOff x="3466214" y="744279"/>
            <a:chExt cx="5071730" cy="16515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6A24B2-6AF3-42C4-AD44-89BA5F7DB4A9}"/>
                </a:ext>
              </a:extLst>
            </p:cNvPr>
            <p:cNvSpPr/>
            <p:nvPr/>
          </p:nvSpPr>
          <p:spPr>
            <a:xfrm>
              <a:off x="3466214" y="744279"/>
              <a:ext cx="5071730" cy="16515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87E48D-33D3-467C-93ED-FAD5863E9814}"/>
                </a:ext>
              </a:extLst>
            </p:cNvPr>
            <p:cNvSpPr/>
            <p:nvPr/>
          </p:nvSpPr>
          <p:spPr>
            <a:xfrm>
              <a:off x="3491812" y="779918"/>
              <a:ext cx="5017188" cy="15760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4DA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8803D95-E616-43A5-87ED-4E9EC86AC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" t="5676" r="1861" b="4678"/>
          <a:stretch/>
        </p:blipFill>
        <p:spPr>
          <a:xfrm>
            <a:off x="3912745" y="657925"/>
            <a:ext cx="4366511" cy="1394858"/>
          </a:xfrm>
          <a:prstGeom prst="rect">
            <a:avLst/>
          </a:prstGeom>
        </p:spPr>
      </p:pic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F2AE16C1-623A-4047-A578-75E6C4239639}"/>
              </a:ext>
            </a:extLst>
          </p:cNvPr>
          <p:cNvSpPr txBox="1">
            <a:spLocks/>
          </p:cNvSpPr>
          <p:nvPr/>
        </p:nvSpPr>
        <p:spPr>
          <a:xfrm>
            <a:off x="1981200" y="2459837"/>
            <a:ext cx="8229600" cy="2819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>
                <a:latin typeface="Montserrat Light" panose="00000400000000000000" pitchFamily="2" charset="0"/>
              </a:rPr>
              <a:t>My intent is to promote inclusive learning while avoiding bias.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>
              <a:latin typeface="Montserrat Light" panose="000004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>
                <a:latin typeface="Montserrat Light" panose="00000400000000000000" pitchFamily="2" charset="0"/>
              </a:rPr>
              <a:t>I welcome feedback regarding areas for improvement.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0884E5-55DB-4332-A207-205977D7D1BF}"/>
              </a:ext>
            </a:extLst>
          </p:cNvPr>
          <p:cNvCxnSpPr/>
          <p:nvPr/>
        </p:nvCxnSpPr>
        <p:spPr>
          <a:xfrm>
            <a:off x="4332998" y="3822033"/>
            <a:ext cx="35260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9E93DA1-0968-40A4-B11C-B8FE6C2D3FA7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C20A55-6331-49C3-A2FC-3FEA24D8E7D6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EB0E755-7BA0-4370-B6EA-C9ACF7E8E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1706D9CA-E74B-45A4-94C5-D00141346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9E52985-D785-446D-9480-CFE4907DAB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3C0121D-F173-48BE-9D72-77D008B521E6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3EBA35-79BF-4667-84D3-7C5FB828378C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AA3A8F25-FD04-49CE-B05C-DC7D556D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31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64087" y="2602199"/>
            <a:ext cx="9684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Define expectations for participation</a:t>
            </a:r>
            <a:endParaRPr lang="en-US" sz="3200" dirty="0">
              <a:solidFill>
                <a:srgbClr val="1E4C4C"/>
              </a:solidFill>
              <a:latin typeface="Montserrat Light" panose="000004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Discuss logistics of participation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Include opportunities for interaction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4E7AC4-C36E-47C1-B940-FE01B0E4CF4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8D5811-4A57-4EAB-86E5-B3CF17C9F32D}"/>
              </a:ext>
            </a:extLst>
          </p:cNvPr>
          <p:cNvSpPr/>
          <p:nvPr/>
        </p:nvSpPr>
        <p:spPr>
          <a:xfrm>
            <a:off x="39730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3CB34F-C66F-469A-8F26-E89E5510DAF5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C91536CA-F231-4F0E-A04E-57E4E9AA6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6C72BD4-2E01-4838-A3E9-CFB557F57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FCF9C1-694A-4FDA-B254-AF1B47385781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CD7B2F-2723-49EE-8FDF-DE6BBC6FFDE1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E2FCD4E-0412-4EDE-9617-E7DD3A12F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776CCFC-9180-4713-901D-65D4A2D998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0D564E9-69BC-4537-956C-DB68489C0E7B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Promoting Communication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EFBED9D-AED1-4E9C-A266-45223DA4AFE9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48289" y="3071559"/>
            <a:ext cx="632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Ask participants to prepare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4E7AC4-C36E-47C1-B940-FE01B0E4CF4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8D5811-4A57-4EAB-86E5-B3CF17C9F32D}"/>
              </a:ext>
            </a:extLst>
          </p:cNvPr>
          <p:cNvSpPr/>
          <p:nvPr/>
        </p:nvSpPr>
        <p:spPr>
          <a:xfrm>
            <a:off x="39730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3CB34F-C66F-469A-8F26-E89E5510DAF5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C91536CA-F231-4F0E-A04E-57E4E9AA6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6C72BD4-2E01-4838-A3E9-CFB557F57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FCF9C1-694A-4FDA-B254-AF1B47385781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CD7B2F-2723-49EE-8FDF-DE6BBC6FFDE1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E2FCD4E-0412-4EDE-9617-E7DD3A12F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776CCFC-9180-4713-901D-65D4A2D998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0D564E9-69BC-4537-956C-DB68489C0E7B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Promoting Communication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EFBED9D-AED1-4E9C-A266-45223DA4AFE9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02B003-06F3-4A4D-9C89-85897678F052}"/>
              </a:ext>
            </a:extLst>
          </p:cNvPr>
          <p:cNvSpPr txBox="1"/>
          <p:nvPr/>
        </p:nvSpPr>
        <p:spPr>
          <a:xfrm>
            <a:off x="7032864" y="2678902"/>
            <a:ext cx="4610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“Please come prepared with a pen and paper”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90755-E18F-46B4-8A11-1DF12F25B0FC}"/>
              </a:ext>
            </a:extLst>
          </p:cNvPr>
          <p:cNvSpPr txBox="1"/>
          <p:nvPr/>
        </p:nvSpPr>
        <p:spPr>
          <a:xfrm>
            <a:off x="7032864" y="2432681"/>
            <a:ext cx="4610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“Please come prepared to discuss active learning strategies”</a:t>
            </a:r>
          </a:p>
        </p:txBody>
      </p:sp>
    </p:spTree>
    <p:extLst>
      <p:ext uri="{BB962C8B-B14F-4D97-AF65-F5344CB8AC3E}">
        <p14:creationId xmlns:p14="http://schemas.microsoft.com/office/powerpoint/2010/main" val="1420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548289" y="2602199"/>
            <a:ext cx="8163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Seek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4C4C"/>
                </a:solidFill>
                <a:latin typeface="Montserrat" panose="00000500000000000000" pitchFamily="2" charset="0"/>
              </a:rPr>
              <a:t>Incorporate that feedback into future iterations of instruction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4E7AC4-C36E-47C1-B940-FE01B0E4CF4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8D5811-4A57-4EAB-86E5-B3CF17C9F32D}"/>
              </a:ext>
            </a:extLst>
          </p:cNvPr>
          <p:cNvSpPr/>
          <p:nvPr/>
        </p:nvSpPr>
        <p:spPr>
          <a:xfrm>
            <a:off x="39730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3CB34F-C66F-469A-8F26-E89E5510DAF5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C91536CA-F231-4F0E-A04E-57E4E9AA6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6C72BD4-2E01-4838-A3E9-CFB557F57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FCF9C1-694A-4FDA-B254-AF1B47385781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CD7B2F-2723-49EE-8FDF-DE6BBC6FFDE1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E2FCD4E-0412-4EDE-9617-E7DD3A12F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776CCFC-9180-4713-901D-65D4A2D998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0D564E9-69BC-4537-956C-DB68489C0E7B}"/>
              </a:ext>
            </a:extLst>
          </p:cNvPr>
          <p:cNvSpPr txBox="1"/>
          <p:nvPr/>
        </p:nvSpPr>
        <p:spPr>
          <a:xfrm>
            <a:off x="548289" y="443945"/>
            <a:ext cx="587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Promoting Communication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EFBED9D-AED1-4E9C-A266-45223DA4AFE9}"/>
              </a:ext>
            </a:extLst>
          </p:cNvPr>
          <p:cNvSpPr/>
          <p:nvPr/>
        </p:nvSpPr>
        <p:spPr>
          <a:xfrm>
            <a:off x="548289" y="1071169"/>
            <a:ext cx="2284363" cy="325923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29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7789E7-5C1B-48B0-AF62-2BE609A48F85}"/>
              </a:ext>
            </a:extLst>
          </p:cNvPr>
          <p:cNvSpPr/>
          <p:nvPr/>
        </p:nvSpPr>
        <p:spPr>
          <a:xfrm>
            <a:off x="1820020" y="2444323"/>
            <a:ext cx="4998565" cy="707886"/>
          </a:xfrm>
          <a:prstGeom prst="rect">
            <a:avLst/>
          </a:prstGeom>
          <a:solidFill>
            <a:srgbClr val="1E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237C76-E550-4C12-B3B8-AF2DF452DBAD}"/>
              </a:ext>
            </a:extLst>
          </p:cNvPr>
          <p:cNvSpPr/>
          <p:nvPr/>
        </p:nvSpPr>
        <p:spPr>
          <a:xfrm>
            <a:off x="7982118" y="2367182"/>
            <a:ext cx="1497166" cy="1497166"/>
          </a:xfrm>
          <a:prstGeom prst="ellipse">
            <a:avLst/>
          </a:prstGeom>
          <a:solidFill>
            <a:srgbClr val="1E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1840837" y="2434495"/>
            <a:ext cx="499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>
                <a:solidFill>
                  <a:schemeClr val="bg1"/>
                </a:solidFill>
                <a:latin typeface="Montserrat" panose="00000500000000000000" pitchFamily="2" charset="0"/>
              </a:rPr>
              <a:t>Principles of </a:t>
            </a:r>
            <a:endParaRPr lang="en-US" sz="4000" b="1" spc="3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243047F-163E-4288-A552-91BC6D9C2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5838" y="2500902"/>
            <a:ext cx="1229727" cy="12297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FA77CB-4531-4112-B8B3-A65E18736687}"/>
              </a:ext>
            </a:extLst>
          </p:cNvPr>
          <p:cNvSpPr txBox="1"/>
          <p:nvPr/>
        </p:nvSpPr>
        <p:spPr>
          <a:xfrm>
            <a:off x="1816831" y="3266147"/>
            <a:ext cx="5001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spc="-150" dirty="0">
                <a:solidFill>
                  <a:srgbClr val="1E4C4C"/>
                </a:solidFill>
                <a:latin typeface="Montserrat" panose="00000500000000000000" pitchFamily="2" charset="0"/>
              </a:rPr>
              <a:t>E-Learning Theory</a:t>
            </a:r>
            <a:endParaRPr lang="en-US" sz="4200" spc="-15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6062D-8972-4F8A-A0FF-6C02C06BAAEC}"/>
              </a:ext>
            </a:extLst>
          </p:cNvPr>
          <p:cNvSpPr/>
          <p:nvPr/>
        </p:nvSpPr>
        <p:spPr>
          <a:xfrm>
            <a:off x="0" y="1679457"/>
            <a:ext cx="1285277" cy="24673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ABB866-247C-41D2-A3FD-4FF6F402E98A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194925-A1E2-4B02-8FCB-BC78DC688E20}"/>
              </a:ext>
            </a:extLst>
          </p:cNvPr>
          <p:cNvSpPr/>
          <p:nvPr/>
        </p:nvSpPr>
        <p:spPr>
          <a:xfrm>
            <a:off x="7080715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E6BA5-6F19-40F7-B19F-104A1DA33AA7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4EFA74E8-EF41-4A3F-A5F6-AC1F027D8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8DDD67E-63CA-465C-AF26-7D8E53269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BFE65A7-576C-4F5F-BA83-FCA2477EB5A3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C42D96-D4F7-47EE-A4DC-C55D87BADB16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A9E2A39C-5462-4584-9CAE-221F9C3EC7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B2A1010-5678-46C1-8BF7-88C2321A9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429019" y="604225"/>
            <a:ext cx="590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E-Learning Theory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92C148-0DA9-4FD8-99C4-584E9E109D77}"/>
              </a:ext>
            </a:extLst>
          </p:cNvPr>
          <p:cNvSpPr/>
          <p:nvPr/>
        </p:nvSpPr>
        <p:spPr>
          <a:xfrm>
            <a:off x="467860" y="1209646"/>
            <a:ext cx="1441174" cy="154806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DE1A4E-6C64-452F-A782-55C45E0AB54A}"/>
              </a:ext>
            </a:extLst>
          </p:cNvPr>
          <p:cNvSpPr txBox="1"/>
          <p:nvPr/>
        </p:nvSpPr>
        <p:spPr>
          <a:xfrm>
            <a:off x="3217115" y="2872286"/>
            <a:ext cx="7255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Have you ever considered the theories that inform your instruction?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36" name="Graphic 35" descr="Help">
            <a:extLst>
              <a:ext uri="{FF2B5EF4-FFF2-40B4-BE49-F238E27FC236}">
                <a16:creationId xmlns:a16="http://schemas.microsoft.com/office/drawing/2014/main" id="{D0EAF28D-74DE-4EE4-822E-F2AB9D030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447" y="2552373"/>
            <a:ext cx="1644926" cy="16449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0D8F60D-9490-4B5F-8A2E-E86E24B73475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5C61B3-7C88-4E8E-BF72-3DDA15877F9D}"/>
              </a:ext>
            </a:extLst>
          </p:cNvPr>
          <p:cNvSpPr/>
          <p:nvPr/>
        </p:nvSpPr>
        <p:spPr>
          <a:xfrm>
            <a:off x="7080715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E5D7D-4D74-4394-AC39-6B65BB67E46E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03D7B0ED-904E-4C0D-AF20-7D28EF17F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139568B-C636-48B7-91CF-D8E0B9FAD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62FC79-893C-4A9B-8B1C-FBAA3D319A05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61022A-8F6B-4317-ACEA-67D4192CC5EF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8F01199-5CD9-4A75-8F73-87BFD9564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E7F5791-7021-4007-A8C7-B286942881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429019" y="604225"/>
            <a:ext cx="590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E-Learning Theory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92C148-0DA9-4FD8-99C4-584E9E109D77}"/>
              </a:ext>
            </a:extLst>
          </p:cNvPr>
          <p:cNvSpPr/>
          <p:nvPr/>
        </p:nvSpPr>
        <p:spPr>
          <a:xfrm>
            <a:off x="467860" y="1209646"/>
            <a:ext cx="1441174" cy="154806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6D128A-C208-4502-9C79-A83BEF9AFA17}"/>
              </a:ext>
            </a:extLst>
          </p:cNvPr>
          <p:cNvSpPr txBox="1"/>
          <p:nvPr/>
        </p:nvSpPr>
        <p:spPr>
          <a:xfrm>
            <a:off x="3912985" y="2200349"/>
            <a:ext cx="414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Multimedia Principle</a:t>
            </a:r>
            <a:endParaRPr lang="en-US" sz="280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61D40E-304C-4893-A17E-ACE6D6D40D38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AECE96-95DD-469E-9EE4-EBA0D2036238}"/>
              </a:ext>
            </a:extLst>
          </p:cNvPr>
          <p:cNvSpPr/>
          <p:nvPr/>
        </p:nvSpPr>
        <p:spPr>
          <a:xfrm>
            <a:off x="7080715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07B0DB-29DC-4F41-841A-26A333135E6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FC73E885-4DD1-4D2E-A4A8-9F5F448A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0C91484-DD08-459F-B661-DFFCEDCAD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273FD8-C3DC-42FE-B0A3-71C8CED0004F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BCDC61-2E62-4742-B2AF-14FCC8346F75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BBC1CB50-C88A-464B-8D4C-3EC427171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F9160A7-9CE3-4263-9146-7B14E340E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985329-D116-4612-8B93-ECC6837D68D1}"/>
              </a:ext>
            </a:extLst>
          </p:cNvPr>
          <p:cNvSpPr txBox="1"/>
          <p:nvPr/>
        </p:nvSpPr>
        <p:spPr>
          <a:xfrm>
            <a:off x="1979746" y="3277989"/>
            <a:ext cx="8163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E4C4C"/>
                </a:solidFill>
                <a:latin typeface="Montserrat" panose="00000500000000000000" pitchFamily="2" charset="0"/>
              </a:rPr>
              <a:t>Using any two out of the combination of </a:t>
            </a:r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audio</a:t>
            </a:r>
            <a:r>
              <a:rPr lang="en-US" sz="2800" dirty="0">
                <a:solidFill>
                  <a:srgbClr val="1E4C4C"/>
                </a:solidFill>
                <a:latin typeface="Montserrat" panose="00000500000000000000" pitchFamily="2" charset="0"/>
              </a:rPr>
              <a:t>, </a:t>
            </a:r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visuals</a:t>
            </a:r>
            <a:r>
              <a:rPr lang="en-US" sz="2800" dirty="0">
                <a:solidFill>
                  <a:srgbClr val="1E4C4C"/>
                </a:solidFill>
                <a:latin typeface="Montserrat" panose="00000500000000000000" pitchFamily="2" charset="0"/>
              </a:rPr>
              <a:t>, and </a:t>
            </a:r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text</a:t>
            </a:r>
            <a:r>
              <a:rPr lang="en-US" sz="2800" dirty="0">
                <a:solidFill>
                  <a:srgbClr val="1E4C4C"/>
                </a:solidFill>
                <a:latin typeface="Montserrat" panose="00000500000000000000" pitchFamily="2" charset="0"/>
              </a:rPr>
              <a:t> promotes deeper learning than using just one or all three</a:t>
            </a:r>
          </a:p>
        </p:txBody>
      </p:sp>
      <p:pic>
        <p:nvPicPr>
          <p:cNvPr id="8" name="Graphic 7" descr="Open quotation mark">
            <a:extLst>
              <a:ext uri="{FF2B5EF4-FFF2-40B4-BE49-F238E27FC236}">
                <a16:creationId xmlns:a16="http://schemas.microsoft.com/office/drawing/2014/main" id="{29100863-CBBA-43A4-B239-A88F5B104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41480" y="3049894"/>
            <a:ext cx="758211" cy="758211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276DE3B6-DBC1-4C41-98D1-BACCD3E1F5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56852" y="4179874"/>
            <a:ext cx="758211" cy="7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429019" y="604225"/>
            <a:ext cx="590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E-Learning Theory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92C148-0DA9-4FD8-99C4-584E9E109D77}"/>
              </a:ext>
            </a:extLst>
          </p:cNvPr>
          <p:cNvSpPr/>
          <p:nvPr/>
        </p:nvSpPr>
        <p:spPr>
          <a:xfrm>
            <a:off x="467860" y="1209646"/>
            <a:ext cx="1441174" cy="154806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6D128A-C208-4502-9C79-A83BEF9AFA17}"/>
              </a:ext>
            </a:extLst>
          </p:cNvPr>
          <p:cNvSpPr txBox="1"/>
          <p:nvPr/>
        </p:nvSpPr>
        <p:spPr>
          <a:xfrm>
            <a:off x="296240" y="1676980"/>
            <a:ext cx="414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Multimedia Principle</a:t>
            </a:r>
            <a:endParaRPr lang="en-US" sz="280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61D40E-304C-4893-A17E-ACE6D6D40D38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AECE96-95DD-469E-9EE4-EBA0D2036238}"/>
              </a:ext>
            </a:extLst>
          </p:cNvPr>
          <p:cNvSpPr/>
          <p:nvPr/>
        </p:nvSpPr>
        <p:spPr>
          <a:xfrm>
            <a:off x="7080715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07B0DB-29DC-4F41-841A-26A333135E6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FC73E885-4DD1-4D2E-A4A8-9F5F448A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0C91484-DD08-459F-B661-DFFCEDCAD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273FD8-C3DC-42FE-B0A3-71C8CED0004F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BCDC61-2E62-4742-B2AF-14FCC8346F75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BBC1CB50-C88A-464B-8D4C-3EC427171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F9160A7-9CE3-4263-9146-7B14E340E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985329-D116-4612-8B93-ECC6837D68D1}"/>
              </a:ext>
            </a:extLst>
          </p:cNvPr>
          <p:cNvSpPr txBox="1"/>
          <p:nvPr/>
        </p:nvSpPr>
        <p:spPr>
          <a:xfrm>
            <a:off x="296240" y="2383918"/>
            <a:ext cx="4569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4C4C"/>
                </a:solidFill>
                <a:latin typeface="Montserrat" panose="00000500000000000000" pitchFamily="2" charset="0"/>
              </a:rPr>
              <a:t>Using any two out of the combination of audio, visuals, and text promote deeper learning than using just one or all three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FFD28-EA39-4B4F-9D30-A24B0A6DEB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48" y="1389283"/>
            <a:ext cx="6842642" cy="38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51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429019" y="604225"/>
            <a:ext cx="590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E-Learning Theory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92C148-0DA9-4FD8-99C4-584E9E109D77}"/>
              </a:ext>
            </a:extLst>
          </p:cNvPr>
          <p:cNvSpPr/>
          <p:nvPr/>
        </p:nvSpPr>
        <p:spPr>
          <a:xfrm>
            <a:off x="467860" y="1209646"/>
            <a:ext cx="1441174" cy="154806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6D128A-C208-4502-9C79-A83BEF9AFA17}"/>
              </a:ext>
            </a:extLst>
          </p:cNvPr>
          <p:cNvSpPr txBox="1"/>
          <p:nvPr/>
        </p:nvSpPr>
        <p:spPr>
          <a:xfrm>
            <a:off x="3912985" y="2200349"/>
            <a:ext cx="414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Modality Principle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61D40E-304C-4893-A17E-ACE6D6D40D38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AECE96-95DD-469E-9EE4-EBA0D2036238}"/>
              </a:ext>
            </a:extLst>
          </p:cNvPr>
          <p:cNvSpPr/>
          <p:nvPr/>
        </p:nvSpPr>
        <p:spPr>
          <a:xfrm>
            <a:off x="7080715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07B0DB-29DC-4F41-841A-26A333135E6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FC73E885-4DD1-4D2E-A4A8-9F5F448A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0C91484-DD08-459F-B661-DFFCEDCAD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273FD8-C3DC-42FE-B0A3-71C8CED0004F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BCDC61-2E62-4742-B2AF-14FCC8346F75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BBC1CB50-C88A-464B-8D4C-3EC427171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F9160A7-9CE3-4263-9146-7B14E340E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985329-D116-4612-8B93-ECC6837D68D1}"/>
              </a:ext>
            </a:extLst>
          </p:cNvPr>
          <p:cNvSpPr txBox="1"/>
          <p:nvPr/>
        </p:nvSpPr>
        <p:spPr>
          <a:xfrm>
            <a:off x="2606109" y="3313776"/>
            <a:ext cx="6762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E4C4C"/>
                </a:solidFill>
                <a:latin typeface="Montserrat" panose="00000500000000000000" pitchFamily="2" charset="0"/>
              </a:rPr>
              <a:t>Learning is more effective when visuals are accompanied by </a:t>
            </a:r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audio narration </a:t>
            </a:r>
            <a:r>
              <a:rPr lang="en-US" sz="2800" dirty="0">
                <a:solidFill>
                  <a:srgbClr val="1E4C4C"/>
                </a:solidFill>
                <a:latin typeface="Montserrat" panose="00000500000000000000" pitchFamily="2" charset="0"/>
              </a:rPr>
              <a:t>versus </a:t>
            </a:r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onscreen text</a:t>
            </a:r>
          </a:p>
        </p:txBody>
      </p:sp>
      <p:pic>
        <p:nvPicPr>
          <p:cNvPr id="8" name="Graphic 7" descr="Open quotation mark">
            <a:extLst>
              <a:ext uri="{FF2B5EF4-FFF2-40B4-BE49-F238E27FC236}">
                <a16:creationId xmlns:a16="http://schemas.microsoft.com/office/drawing/2014/main" id="{29100863-CBBA-43A4-B239-A88F5B104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48483" y="3110883"/>
            <a:ext cx="758211" cy="758211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276DE3B6-DBC1-4C41-98D1-BACCD3E1F5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27680" y="4143453"/>
            <a:ext cx="758211" cy="7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429019" y="604225"/>
            <a:ext cx="590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E-Learning Theory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92C148-0DA9-4FD8-99C4-584E9E109D77}"/>
              </a:ext>
            </a:extLst>
          </p:cNvPr>
          <p:cNvSpPr/>
          <p:nvPr/>
        </p:nvSpPr>
        <p:spPr>
          <a:xfrm>
            <a:off x="467860" y="1209646"/>
            <a:ext cx="1441174" cy="154806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61D40E-304C-4893-A17E-ACE6D6D40D38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AECE96-95DD-469E-9EE4-EBA0D2036238}"/>
              </a:ext>
            </a:extLst>
          </p:cNvPr>
          <p:cNvSpPr/>
          <p:nvPr/>
        </p:nvSpPr>
        <p:spPr>
          <a:xfrm>
            <a:off x="7080715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07B0DB-29DC-4F41-841A-26A333135E6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FC73E885-4DD1-4D2E-A4A8-9F5F448A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0C91484-DD08-459F-B661-DFFCEDCAD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273FD8-C3DC-42FE-B0A3-71C8CED0004F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BCDC61-2E62-4742-B2AF-14FCC8346F75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BBC1CB50-C88A-464B-8D4C-3EC427171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F9160A7-9CE3-4263-9146-7B14E340E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EA29BD-3856-48A8-BC2A-88E81BA272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81" y="1199707"/>
            <a:ext cx="7592042" cy="42705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5F5A786-7D81-424D-AC59-14CFC8645B9C}"/>
              </a:ext>
            </a:extLst>
          </p:cNvPr>
          <p:cNvSpPr/>
          <p:nvPr/>
        </p:nvSpPr>
        <p:spPr>
          <a:xfrm>
            <a:off x="2993668" y="2206923"/>
            <a:ext cx="1142334" cy="1142334"/>
          </a:xfrm>
          <a:prstGeom prst="ellipse">
            <a:avLst/>
          </a:prstGeom>
          <a:noFill/>
          <a:ln w="28575">
            <a:solidFill>
              <a:srgbClr val="3FA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B17DA1-2BAD-4174-86DE-57C5ABBA7499}"/>
              </a:ext>
            </a:extLst>
          </p:cNvPr>
          <p:cNvSpPr/>
          <p:nvPr/>
        </p:nvSpPr>
        <p:spPr>
          <a:xfrm>
            <a:off x="4717180" y="2192634"/>
            <a:ext cx="1142334" cy="1142334"/>
          </a:xfrm>
          <a:prstGeom prst="ellipse">
            <a:avLst/>
          </a:prstGeom>
          <a:noFill/>
          <a:ln w="28575">
            <a:solidFill>
              <a:srgbClr val="3FA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animBg="1"/>
      <p:bldP spid="2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429019" y="604225"/>
            <a:ext cx="590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E-Learning Theory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92C148-0DA9-4FD8-99C4-584E9E109D77}"/>
              </a:ext>
            </a:extLst>
          </p:cNvPr>
          <p:cNvSpPr/>
          <p:nvPr/>
        </p:nvSpPr>
        <p:spPr>
          <a:xfrm>
            <a:off x="467860" y="1209646"/>
            <a:ext cx="1441174" cy="154806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6D128A-C208-4502-9C79-A83BEF9AFA17}"/>
              </a:ext>
            </a:extLst>
          </p:cNvPr>
          <p:cNvSpPr txBox="1"/>
          <p:nvPr/>
        </p:nvSpPr>
        <p:spPr>
          <a:xfrm>
            <a:off x="3912985" y="2200349"/>
            <a:ext cx="414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Coherence Principle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61D40E-304C-4893-A17E-ACE6D6D40D38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AECE96-95DD-469E-9EE4-EBA0D2036238}"/>
              </a:ext>
            </a:extLst>
          </p:cNvPr>
          <p:cNvSpPr/>
          <p:nvPr/>
        </p:nvSpPr>
        <p:spPr>
          <a:xfrm>
            <a:off x="7080715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07B0DB-29DC-4F41-841A-26A333135E6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FC73E885-4DD1-4D2E-A4A8-9F5F448A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0C91484-DD08-459F-B661-DFFCEDCAD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273FD8-C3DC-42FE-B0A3-71C8CED0004F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BCDC61-2E62-4742-B2AF-14FCC8346F75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BBC1CB50-C88A-464B-8D4C-3EC427171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F9160A7-9CE3-4263-9146-7B14E340E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985329-D116-4612-8B93-ECC6837D68D1}"/>
              </a:ext>
            </a:extLst>
          </p:cNvPr>
          <p:cNvSpPr txBox="1"/>
          <p:nvPr/>
        </p:nvSpPr>
        <p:spPr>
          <a:xfrm>
            <a:off x="2383992" y="3277989"/>
            <a:ext cx="742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E4C4C"/>
                </a:solidFill>
                <a:latin typeface="Montserrat" panose="00000500000000000000" pitchFamily="2" charset="0"/>
              </a:rPr>
              <a:t>The less that learners </a:t>
            </a:r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know</a:t>
            </a:r>
            <a:r>
              <a:rPr lang="en-US" sz="2800" dirty="0">
                <a:solidFill>
                  <a:srgbClr val="1E4C4C"/>
                </a:solidFill>
                <a:latin typeface="Montserrat" panose="00000500000000000000" pitchFamily="2" charset="0"/>
              </a:rPr>
              <a:t> about the presentation content, the more they will be </a:t>
            </a:r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distracted by unrelated content</a:t>
            </a:r>
          </a:p>
        </p:txBody>
      </p:sp>
      <p:pic>
        <p:nvPicPr>
          <p:cNvPr id="8" name="Graphic 7" descr="Open quotation mark">
            <a:extLst>
              <a:ext uri="{FF2B5EF4-FFF2-40B4-BE49-F238E27FC236}">
                <a16:creationId xmlns:a16="http://schemas.microsoft.com/office/drawing/2014/main" id="{29100863-CBBA-43A4-B239-A88F5B104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63892" y="3031884"/>
            <a:ext cx="758211" cy="758211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276DE3B6-DBC1-4C41-98D1-BACCD3E1F5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69896" y="4179874"/>
            <a:ext cx="758211" cy="7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730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Help">
            <a:extLst>
              <a:ext uri="{FF2B5EF4-FFF2-40B4-BE49-F238E27FC236}">
                <a16:creationId xmlns:a16="http://schemas.microsoft.com/office/drawing/2014/main" id="{CEC9B291-82F4-4077-94FF-6D13173F2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3537" y="2606534"/>
            <a:ext cx="1644926" cy="1644926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8E70099-2396-4816-ACAE-A7B9CEF69394}"/>
              </a:ext>
            </a:extLst>
          </p:cNvPr>
          <p:cNvSpPr/>
          <p:nvPr/>
        </p:nvSpPr>
        <p:spPr>
          <a:xfrm rot="9850736">
            <a:off x="2617962" y="781189"/>
            <a:ext cx="3323518" cy="3243474"/>
          </a:xfrm>
          <a:prstGeom prst="arc">
            <a:avLst>
              <a:gd name="adj1" fmla="val 14992376"/>
              <a:gd name="adj2" fmla="val 327798"/>
            </a:avLst>
          </a:prstGeom>
          <a:ln w="66675">
            <a:solidFill>
              <a:srgbClr val="84DADE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E6CAE1-7597-4387-8E03-E2FB12063492}"/>
              </a:ext>
            </a:extLst>
          </p:cNvPr>
          <p:cNvSpPr txBox="1"/>
          <p:nvPr/>
        </p:nvSpPr>
        <p:spPr>
          <a:xfrm>
            <a:off x="324560" y="1910507"/>
            <a:ext cx="451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Montserrat SemiBold" panose="00000700000000000000" pitchFamily="2" charset="0"/>
              </a:rPr>
              <a:t>QUESTION!</a:t>
            </a:r>
            <a:endParaRPr lang="en-US">
              <a:latin typeface="Montserrat SemiBold" panose="000007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E4D4BC-A34E-45A0-AA34-430756BBDF3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EA3E10-7846-4D9B-81E6-F288A2FA5990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5E6DB9D-B176-47E9-8391-F93BEA68B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9D01AA51-5A3B-48D7-BD13-B472C3303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8EEEBEC-B274-4499-BA7D-0857F3A7A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6EF295-7817-47CB-9945-EEDC2B3CA9AB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1E59BF-FEB8-4EE5-80CE-B4027ABCC80E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30A78A5-8BC5-4D3E-A7CA-F3515CA787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429019" y="604225"/>
            <a:ext cx="590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E-Learning Theory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92C148-0DA9-4FD8-99C4-584E9E109D77}"/>
              </a:ext>
            </a:extLst>
          </p:cNvPr>
          <p:cNvSpPr/>
          <p:nvPr/>
        </p:nvSpPr>
        <p:spPr>
          <a:xfrm>
            <a:off x="467860" y="1209646"/>
            <a:ext cx="1441174" cy="154806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6D128A-C208-4502-9C79-A83BEF9AFA17}"/>
              </a:ext>
            </a:extLst>
          </p:cNvPr>
          <p:cNvSpPr txBox="1"/>
          <p:nvPr/>
        </p:nvSpPr>
        <p:spPr>
          <a:xfrm>
            <a:off x="3916427" y="2203518"/>
            <a:ext cx="435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Segmenting Principle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61D40E-304C-4893-A17E-ACE6D6D40D38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AECE96-95DD-469E-9EE4-EBA0D2036238}"/>
              </a:ext>
            </a:extLst>
          </p:cNvPr>
          <p:cNvSpPr/>
          <p:nvPr/>
        </p:nvSpPr>
        <p:spPr>
          <a:xfrm>
            <a:off x="7080715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07B0DB-29DC-4F41-841A-26A333135E6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FC73E885-4DD1-4D2E-A4A8-9F5F448A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0C91484-DD08-459F-B661-DFFCEDCAD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273FD8-C3DC-42FE-B0A3-71C8CED0004F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BCDC61-2E62-4742-B2AF-14FCC8346F75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BBC1CB50-C88A-464B-8D4C-3EC427171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F9160A7-9CE3-4263-9146-7B14E340E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985329-D116-4612-8B93-ECC6837D68D1}"/>
              </a:ext>
            </a:extLst>
          </p:cNvPr>
          <p:cNvSpPr txBox="1"/>
          <p:nvPr/>
        </p:nvSpPr>
        <p:spPr>
          <a:xfrm>
            <a:off x="1958763" y="3355924"/>
            <a:ext cx="8274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E4C4C"/>
                </a:solidFill>
                <a:latin typeface="Montserrat" panose="00000500000000000000" pitchFamily="2" charset="0"/>
              </a:rPr>
              <a:t>More effective learning happens when learning is </a:t>
            </a:r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segmented into smaller chunks</a:t>
            </a:r>
          </a:p>
        </p:txBody>
      </p:sp>
      <p:pic>
        <p:nvPicPr>
          <p:cNvPr id="8" name="Graphic 7" descr="Open quotation mark">
            <a:extLst>
              <a:ext uri="{FF2B5EF4-FFF2-40B4-BE49-F238E27FC236}">
                <a16:creationId xmlns:a16="http://schemas.microsoft.com/office/drawing/2014/main" id="{29100863-CBBA-43A4-B239-A88F5B104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5476" y="3114235"/>
            <a:ext cx="758211" cy="758211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276DE3B6-DBC1-4C41-98D1-BACCD3E1F5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31412" y="3766890"/>
            <a:ext cx="758211" cy="7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429019" y="604225"/>
            <a:ext cx="590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E-Learning Theory</a:t>
            </a:r>
            <a:endParaRPr lang="en-US" sz="28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92C148-0DA9-4FD8-99C4-584E9E109D77}"/>
              </a:ext>
            </a:extLst>
          </p:cNvPr>
          <p:cNvSpPr/>
          <p:nvPr/>
        </p:nvSpPr>
        <p:spPr>
          <a:xfrm>
            <a:off x="467860" y="1209646"/>
            <a:ext cx="1441174" cy="154806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6D128A-C208-4502-9C79-A83BEF9AFA17}"/>
              </a:ext>
            </a:extLst>
          </p:cNvPr>
          <p:cNvSpPr txBox="1"/>
          <p:nvPr/>
        </p:nvSpPr>
        <p:spPr>
          <a:xfrm>
            <a:off x="3916427" y="2203518"/>
            <a:ext cx="435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E4C4C"/>
                </a:solidFill>
                <a:latin typeface="Montserrat" panose="00000500000000000000" pitchFamily="2" charset="0"/>
              </a:rPr>
              <a:t>Signaling Principle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61D40E-304C-4893-A17E-ACE6D6D40D38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AECE96-95DD-469E-9EE4-EBA0D2036238}"/>
              </a:ext>
            </a:extLst>
          </p:cNvPr>
          <p:cNvSpPr/>
          <p:nvPr/>
        </p:nvSpPr>
        <p:spPr>
          <a:xfrm>
            <a:off x="7080715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07B0DB-29DC-4F41-841A-26A333135E63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FC73E885-4DD1-4D2E-A4A8-9F5F448A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0C91484-DD08-459F-B661-DFFCEDCAD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273FD8-C3DC-42FE-B0A3-71C8CED0004F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BCDC61-2E62-4742-B2AF-14FCC8346F75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BBC1CB50-C88A-464B-8D4C-3EC427171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C7CD70A-2C6F-4DA2-81FF-B9A1E72640E9}"/>
              </a:ext>
            </a:extLst>
          </p:cNvPr>
          <p:cNvSpPr/>
          <p:nvPr/>
        </p:nvSpPr>
        <p:spPr>
          <a:xfrm>
            <a:off x="2642247" y="4303836"/>
            <a:ext cx="7377956" cy="388477"/>
          </a:xfrm>
          <a:prstGeom prst="round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3F9160A7-9CE3-4263-9146-7B14E340E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985329-D116-4612-8B93-ECC6837D68D1}"/>
              </a:ext>
            </a:extLst>
          </p:cNvPr>
          <p:cNvSpPr txBox="1"/>
          <p:nvPr/>
        </p:nvSpPr>
        <p:spPr>
          <a:xfrm>
            <a:off x="1958763" y="3355924"/>
            <a:ext cx="8274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E4C4C"/>
                </a:solidFill>
                <a:latin typeface="Montserrat" panose="00000500000000000000" pitchFamily="2" charset="0"/>
              </a:rPr>
              <a:t>Using arrows or circles, highlighting, and pausing in speech are all effective methods of signaling important aspects of the lesson</a:t>
            </a:r>
            <a:endParaRPr lang="en-US" sz="2800" b="1" dirty="0">
              <a:solidFill>
                <a:srgbClr val="1E4C4C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Graphic 7" descr="Open quotation mark">
            <a:extLst>
              <a:ext uri="{FF2B5EF4-FFF2-40B4-BE49-F238E27FC236}">
                <a16:creationId xmlns:a16="http://schemas.microsoft.com/office/drawing/2014/main" id="{29100863-CBBA-43A4-B239-A88F5B104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41480" y="3080430"/>
            <a:ext cx="758211" cy="758211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276DE3B6-DBC1-4C41-98D1-BACCD3E1F5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31412" y="4258202"/>
            <a:ext cx="758211" cy="7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0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7789E7-5C1B-48B0-AF62-2BE609A48F85}"/>
              </a:ext>
            </a:extLst>
          </p:cNvPr>
          <p:cNvSpPr/>
          <p:nvPr/>
        </p:nvSpPr>
        <p:spPr>
          <a:xfrm>
            <a:off x="1770751" y="2456860"/>
            <a:ext cx="5020874" cy="707886"/>
          </a:xfrm>
          <a:prstGeom prst="rect">
            <a:avLst/>
          </a:prstGeom>
          <a:solidFill>
            <a:srgbClr val="1E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237C76-E550-4C12-B3B8-AF2DF452DBAD}"/>
              </a:ext>
            </a:extLst>
          </p:cNvPr>
          <p:cNvSpPr/>
          <p:nvPr/>
        </p:nvSpPr>
        <p:spPr>
          <a:xfrm>
            <a:off x="7982118" y="2367182"/>
            <a:ext cx="1497166" cy="1497166"/>
          </a:xfrm>
          <a:prstGeom prst="ellipse">
            <a:avLst/>
          </a:prstGeom>
          <a:solidFill>
            <a:srgbClr val="1E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B5AF7-A680-47A7-B9E4-AA2FFD8E1909}"/>
              </a:ext>
            </a:extLst>
          </p:cNvPr>
          <p:cNvSpPr txBox="1"/>
          <p:nvPr/>
        </p:nvSpPr>
        <p:spPr>
          <a:xfrm>
            <a:off x="2165004" y="2432170"/>
            <a:ext cx="409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300" dirty="0">
                <a:solidFill>
                  <a:schemeClr val="bg1"/>
                </a:solidFill>
                <a:latin typeface="Montserrat" panose="00000500000000000000" pitchFamily="2" charset="0"/>
              </a:rPr>
              <a:t>A Checklist</a:t>
            </a:r>
            <a:endParaRPr lang="en-US" sz="4400" b="1" spc="3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6243047F-163E-4288-A552-91BC6D9C2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5838" y="2500902"/>
            <a:ext cx="1229727" cy="12297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FA77CB-4531-4112-B8B3-A65E18736687}"/>
              </a:ext>
            </a:extLst>
          </p:cNvPr>
          <p:cNvSpPr txBox="1"/>
          <p:nvPr/>
        </p:nvSpPr>
        <p:spPr>
          <a:xfrm>
            <a:off x="1770751" y="3237008"/>
            <a:ext cx="5020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spc="-150" dirty="0">
                <a:solidFill>
                  <a:srgbClr val="1E4C4C"/>
                </a:solidFill>
                <a:latin typeface="Montserrat" panose="00000500000000000000" pitchFamily="2" charset="0"/>
              </a:rPr>
              <a:t>FOR INSTRUCTION</a:t>
            </a:r>
            <a:endParaRPr lang="en-US" sz="4200" spc="-15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6062D-8972-4F8A-A0FF-6C02C06BAAEC}"/>
              </a:ext>
            </a:extLst>
          </p:cNvPr>
          <p:cNvSpPr/>
          <p:nvPr/>
        </p:nvSpPr>
        <p:spPr>
          <a:xfrm>
            <a:off x="0" y="1679457"/>
            <a:ext cx="1285277" cy="24673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4D8F4-800C-4D36-A479-ABC8531DCE42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8A6A3E-F090-44D4-9F39-41488BA8FC4E}"/>
              </a:ext>
            </a:extLst>
          </p:cNvPr>
          <p:cNvSpPr/>
          <p:nvPr/>
        </p:nvSpPr>
        <p:spPr>
          <a:xfrm>
            <a:off x="101765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C0C53B-B42A-4B42-8FDA-1E83BEE9EB7E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B7281FF-0A7D-4E3D-AE23-AEEA90FE3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E426C33-C93F-4504-B1E9-A379302EB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985305-8761-47DC-A4D3-BDAAA9D2B637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F3440F-DA44-4843-B5E0-64ED7D41D5CC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DCFEED38-6C70-4DD4-B584-053916609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072A4-D1C5-4058-AAD9-9D671FD09F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4D8F4-800C-4D36-A479-ABC8531DCE42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8A6A3E-F090-44D4-9F39-41488BA8FC4E}"/>
              </a:ext>
            </a:extLst>
          </p:cNvPr>
          <p:cNvSpPr/>
          <p:nvPr/>
        </p:nvSpPr>
        <p:spPr>
          <a:xfrm>
            <a:off x="101765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C0C53B-B42A-4B42-8FDA-1E83BEE9EB7E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B7281FF-0A7D-4E3D-AE23-AEEA90FE3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E426C33-C93F-4504-B1E9-A379302EB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985305-8761-47DC-A4D3-BDAAA9D2B637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F3440F-DA44-4843-B5E0-64ED7D41D5CC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DCFEED38-6C70-4DD4-B584-053916609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072A4-D1C5-4058-AAD9-9D671FD09F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16E883-B195-4DE3-B478-6B9071CE1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2216" y="270108"/>
            <a:ext cx="3959672" cy="51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02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4D8F4-800C-4D36-A479-ABC8531DCE42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8A6A3E-F090-44D4-9F39-41488BA8FC4E}"/>
              </a:ext>
            </a:extLst>
          </p:cNvPr>
          <p:cNvSpPr/>
          <p:nvPr/>
        </p:nvSpPr>
        <p:spPr>
          <a:xfrm>
            <a:off x="101765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C0C53B-B42A-4B42-8FDA-1E83BEE9EB7E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B7281FF-0A7D-4E3D-AE23-AEEA90FE3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E426C33-C93F-4504-B1E9-A379302EB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985305-8761-47DC-A4D3-BDAAA9D2B637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F3440F-DA44-4843-B5E0-64ED7D41D5CC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DCFEED38-6C70-4DD4-B584-053916609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072A4-D1C5-4058-AAD9-9D671FD09F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3B1FFF-005C-48DC-BDE0-76E6D8D829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3800" y="1390041"/>
            <a:ext cx="9247823" cy="37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8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4D8F4-800C-4D36-A479-ABC8531DCE42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8A6A3E-F090-44D4-9F39-41488BA8FC4E}"/>
              </a:ext>
            </a:extLst>
          </p:cNvPr>
          <p:cNvSpPr/>
          <p:nvPr/>
        </p:nvSpPr>
        <p:spPr>
          <a:xfrm>
            <a:off x="101765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C0C53B-B42A-4B42-8FDA-1E83BEE9EB7E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B7281FF-0A7D-4E3D-AE23-AEEA90FE3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E426C33-C93F-4504-B1E9-A379302EB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985305-8761-47DC-A4D3-BDAAA9D2B637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F3440F-DA44-4843-B5E0-64ED7D41D5CC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DCFEED38-6C70-4DD4-B584-053916609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072A4-D1C5-4058-AAD9-9D671FD09F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3B1FFF-005C-48DC-BDE0-76E6D8D829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91" y="1054455"/>
            <a:ext cx="7741287" cy="43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16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571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4D8F4-800C-4D36-A479-ABC8531DCE42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8A6A3E-F090-44D4-9F39-41488BA8FC4E}"/>
              </a:ext>
            </a:extLst>
          </p:cNvPr>
          <p:cNvSpPr/>
          <p:nvPr/>
        </p:nvSpPr>
        <p:spPr>
          <a:xfrm>
            <a:off x="101765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C0C53B-B42A-4B42-8FDA-1E83BEE9EB7E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B7281FF-0A7D-4E3D-AE23-AEEA90FE3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E426C33-C93F-4504-B1E9-A379302EB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985305-8761-47DC-A4D3-BDAAA9D2B637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F3440F-DA44-4843-B5E0-64ED7D41D5CC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DCFEED38-6C70-4DD4-B584-053916609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666" y="5802817"/>
            <a:ext cx="914400" cy="91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072A4-D1C5-4058-AAD9-9D671FD09F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4212E6-51BF-4D31-9BDC-DAE56277673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384"/>
          <a:stretch/>
        </p:blipFill>
        <p:spPr>
          <a:xfrm>
            <a:off x="1945393" y="2030819"/>
            <a:ext cx="8425186" cy="263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54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730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Help">
            <a:extLst>
              <a:ext uri="{FF2B5EF4-FFF2-40B4-BE49-F238E27FC236}">
                <a16:creationId xmlns:a16="http://schemas.microsoft.com/office/drawing/2014/main" id="{CEC9B291-82F4-4077-94FF-6D13173F2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255" y="2458058"/>
            <a:ext cx="1644926" cy="164492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E4D4BC-A34E-45A0-AA34-430756BBDF3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EA3E10-7846-4D9B-81E6-F288A2FA5990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5E6DB9D-B176-47E9-8391-F93BEA68B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2998336-331A-43AF-AE87-866D24D9BAF2}"/>
              </a:ext>
            </a:extLst>
          </p:cNvPr>
          <p:cNvSpPr/>
          <p:nvPr/>
        </p:nvSpPr>
        <p:spPr>
          <a:xfrm>
            <a:off x="101765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9D01AA51-5A3B-48D7-BD13-B472C3303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8EEEBEC-B274-4499-BA7D-0857F3A7A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6EF295-7817-47CB-9945-EEDC2B3CA9AB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1E59BF-FEB8-4EE5-80CE-B4027ABCC80E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30A78A5-8BC5-4D3E-A7CA-F3515CA787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C8C8A8-59D4-4C2F-8C24-9B6719C52F10}"/>
              </a:ext>
            </a:extLst>
          </p:cNvPr>
          <p:cNvSpPr txBox="1"/>
          <p:nvPr/>
        </p:nvSpPr>
        <p:spPr>
          <a:xfrm>
            <a:off x="2532052" y="2264859"/>
            <a:ext cx="8656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spc="-150" dirty="0">
                <a:solidFill>
                  <a:srgbClr val="1E4C4C"/>
                </a:solidFill>
                <a:latin typeface="Montserrat" panose="00000500000000000000" pitchFamily="2" charset="0"/>
              </a:rPr>
              <a:t>What are one or two concrete changes that we can make to our virtual instruction? </a:t>
            </a:r>
            <a:endParaRPr lang="en-US" sz="4200" spc="-15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0"/>
            <a:ext cx="12192000" cy="5730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E4D4BC-A34E-45A0-AA34-430756BBDF36}"/>
              </a:ext>
            </a:extLst>
          </p:cNvPr>
          <p:cNvSpPr/>
          <p:nvPr/>
        </p:nvSpPr>
        <p:spPr>
          <a:xfrm>
            <a:off x="0" y="5622228"/>
            <a:ext cx="12192000" cy="1235771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EA3E10-7846-4D9B-81E6-F288A2FA5990}"/>
              </a:ext>
            </a:extLst>
          </p:cNvPr>
          <p:cNvSpPr txBox="1"/>
          <p:nvPr/>
        </p:nvSpPr>
        <p:spPr>
          <a:xfrm>
            <a:off x="2499691" y="5797293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5E6DB9D-B176-47E9-8391-F93BEA68B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82" y="5796291"/>
            <a:ext cx="914400" cy="914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CB8FDB7-AF37-48AB-96AB-DB8D938C0BFE}"/>
              </a:ext>
            </a:extLst>
          </p:cNvPr>
          <p:cNvSpPr/>
          <p:nvPr/>
        </p:nvSpPr>
        <p:spPr>
          <a:xfrm>
            <a:off x="10176581" y="5726232"/>
            <a:ext cx="1067571" cy="106757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9D01AA51-5A3B-48D7-BD13-B472C3303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423" y="5796291"/>
            <a:ext cx="914400" cy="914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8EEEBEC-B274-4499-BA7D-0857F3A7A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142" y="5796291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6EF295-7817-47CB-9945-EEDC2B3CA9AB}"/>
              </a:ext>
            </a:extLst>
          </p:cNvPr>
          <p:cNvSpPr txBox="1"/>
          <p:nvPr/>
        </p:nvSpPr>
        <p:spPr>
          <a:xfrm>
            <a:off x="5529130" y="5818451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1E59BF-FEB8-4EE5-80CE-B4027ABCC80E}"/>
              </a:ext>
            </a:extLst>
          </p:cNvPr>
          <p:cNvSpPr txBox="1"/>
          <p:nvPr/>
        </p:nvSpPr>
        <p:spPr>
          <a:xfrm>
            <a:off x="8558569" y="5839609"/>
            <a:ext cx="106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askerville Old Face" panose="02020602080505020303" pitchFamily="18" charset="0"/>
              </a:rPr>
              <a:t>……</a:t>
            </a:r>
            <a:endParaRPr lang="en-US" sz="5400" b="1">
              <a:latin typeface="Baskerville Old Face" panose="02020602080505020303" pitchFamily="18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30A78A5-8BC5-4D3E-A7CA-F3515CA78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862" y="5802817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C8C8A8-59D4-4C2F-8C24-9B6719C52F10}"/>
              </a:ext>
            </a:extLst>
          </p:cNvPr>
          <p:cNvSpPr txBox="1"/>
          <p:nvPr/>
        </p:nvSpPr>
        <p:spPr>
          <a:xfrm>
            <a:off x="3582152" y="2865277"/>
            <a:ext cx="502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1E4C4C"/>
                </a:solidFill>
                <a:latin typeface="Montserrat" panose="00000500000000000000" pitchFamily="2" charset="0"/>
              </a:rPr>
              <a:t>Thank you!</a:t>
            </a:r>
            <a:endParaRPr lang="en-US" sz="5400" b="1" spc="-15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919A5E-FC60-4EBE-A881-F74E7D17C88F}"/>
              </a:ext>
            </a:extLst>
          </p:cNvPr>
          <p:cNvSpPr txBox="1"/>
          <p:nvPr/>
        </p:nvSpPr>
        <p:spPr>
          <a:xfrm>
            <a:off x="4614531" y="4815204"/>
            <a:ext cx="769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spc="-150" dirty="0">
                <a:solidFill>
                  <a:srgbClr val="1E4C4C"/>
                </a:solidFill>
                <a:latin typeface="Montserrat" panose="00000500000000000000" pitchFamily="2" charset="0"/>
              </a:rPr>
              <a:t>reid.evans@umassmed.edu</a:t>
            </a:r>
            <a:endParaRPr lang="en-US" sz="4200" spc="-15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34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1E9C-0339-41FF-A789-3F27B3AB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614C0-3B0F-4B47-94E5-AB577EDB6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4F65F-7325-4F2A-B986-B48904131079}"/>
              </a:ext>
            </a:extLst>
          </p:cNvPr>
          <p:cNvSpPr/>
          <p:nvPr/>
        </p:nvSpPr>
        <p:spPr>
          <a:xfrm>
            <a:off x="0" y="14018"/>
            <a:ext cx="12192000" cy="6843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E2724-6F15-41D5-8A03-AA948377A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14" y="1068262"/>
            <a:ext cx="11593971" cy="57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1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26420-524A-494B-BCDB-86BEC34A047A}"/>
              </a:ext>
            </a:extLst>
          </p:cNvPr>
          <p:cNvSpPr/>
          <p:nvPr/>
        </p:nvSpPr>
        <p:spPr>
          <a:xfrm>
            <a:off x="0" y="14018"/>
            <a:ext cx="12192000" cy="6843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06B594-DD80-4995-B895-4EF0C89D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13" y="152005"/>
            <a:ext cx="5034373" cy="6553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420A04-43D9-40E9-9FB7-5EEE20D24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156" y="2778363"/>
            <a:ext cx="2661680" cy="16359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DAF5-09B7-471C-85CE-DA4B80EA41CB}"/>
              </a:ext>
            </a:extLst>
          </p:cNvPr>
          <p:cNvSpPr txBox="1"/>
          <p:nvPr/>
        </p:nvSpPr>
        <p:spPr>
          <a:xfrm>
            <a:off x="3838353" y="3020510"/>
            <a:ext cx="325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Montserrat ExtraBold" panose="00000900000000000000" pitchFamily="2" charset="0"/>
              </a:rPr>
              <a:t>Teaching in Virtual Modalities</a:t>
            </a:r>
          </a:p>
        </p:txBody>
      </p:sp>
    </p:spTree>
    <p:extLst>
      <p:ext uri="{BB962C8B-B14F-4D97-AF65-F5344CB8AC3E}">
        <p14:creationId xmlns:p14="http://schemas.microsoft.com/office/powerpoint/2010/main" val="292467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5C653DF2-069B-4913-9CD3-E20E39692EFD}"/>
              </a:ext>
            </a:extLst>
          </p:cNvPr>
          <p:cNvSpPr/>
          <p:nvPr/>
        </p:nvSpPr>
        <p:spPr>
          <a:xfrm>
            <a:off x="-1" y="0"/>
            <a:ext cx="7706255" cy="6843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683A927-BE3F-4E47-812E-94CAD873AC92}"/>
              </a:ext>
            </a:extLst>
          </p:cNvPr>
          <p:cNvSpPr/>
          <p:nvPr/>
        </p:nvSpPr>
        <p:spPr>
          <a:xfrm>
            <a:off x="7706255" y="0"/>
            <a:ext cx="4485744" cy="6858000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07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230AD62-D1F6-4752-B859-4C532AA00795}"/>
              </a:ext>
            </a:extLst>
          </p:cNvPr>
          <p:cNvSpPr txBox="1"/>
          <p:nvPr/>
        </p:nvSpPr>
        <p:spPr>
          <a:xfrm>
            <a:off x="1843806" y="612025"/>
            <a:ext cx="401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1E4C4C"/>
                </a:solidFill>
                <a:latin typeface="Montserrat SemiBold" panose="00000700000000000000" pitchFamily="2" charset="0"/>
              </a:rPr>
              <a:t>OBJECTIVES</a:t>
            </a:r>
            <a:endParaRPr lang="en-US" sz="1600">
              <a:solidFill>
                <a:srgbClr val="1E4C4C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DD3860-8E47-447E-989B-0C4AC5FFA8AB}"/>
              </a:ext>
            </a:extLst>
          </p:cNvPr>
          <p:cNvSpPr txBox="1"/>
          <p:nvPr/>
        </p:nvSpPr>
        <p:spPr>
          <a:xfrm>
            <a:off x="340492" y="1863442"/>
            <a:ext cx="724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4C4C"/>
                </a:solidFill>
                <a:latin typeface="Montserrat Light" panose="00000400000000000000" pitchFamily="2" charset="0"/>
              </a:rPr>
              <a:t>Learners will be able to:</a:t>
            </a:r>
            <a:endParaRPr lang="en-US" sz="1050" b="1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51250CB-EE3F-4A12-A96A-C2A32676D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93A3A"/>
              </a:clrFrom>
              <a:clrTo>
                <a:srgbClr val="193A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"/>
          <a:stretch/>
        </p:blipFill>
        <p:spPr>
          <a:xfrm>
            <a:off x="7706255" y="1162709"/>
            <a:ext cx="4285226" cy="45466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F2343F64-B037-4C22-90A4-F6D4EE7CEBE6}"/>
              </a:ext>
            </a:extLst>
          </p:cNvPr>
          <p:cNvSpPr txBox="1"/>
          <p:nvPr/>
        </p:nvSpPr>
        <p:spPr>
          <a:xfrm>
            <a:off x="200519" y="2926429"/>
            <a:ext cx="7165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E4C4C"/>
                </a:solidFill>
                <a:latin typeface="Montserrat" panose="00000500000000000000" pitchFamily="2" charset="0"/>
              </a:rPr>
              <a:t>Capitalize</a:t>
            </a:r>
            <a:r>
              <a:rPr lang="en-US" sz="2400" dirty="0">
                <a:solidFill>
                  <a:srgbClr val="1E4C4C"/>
                </a:solidFill>
                <a:latin typeface="Montserrat" panose="00000500000000000000" pitchFamily="2" charset="0"/>
              </a:rPr>
              <a:t> on the instructional affordances of tools such as PowerPoint and Zoom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E4C4C"/>
                </a:solidFill>
                <a:latin typeface="Montserrat" panose="00000500000000000000" pitchFamily="2" charset="0"/>
              </a:rPr>
              <a:t>Set expectations </a:t>
            </a:r>
            <a:r>
              <a:rPr lang="en-US" sz="2400" dirty="0">
                <a:solidFill>
                  <a:srgbClr val="1E4C4C"/>
                </a:solidFill>
                <a:latin typeface="Montserrat" panose="00000500000000000000" pitchFamily="2" charset="0"/>
              </a:rPr>
              <a:t>for and </a:t>
            </a:r>
            <a:r>
              <a:rPr lang="en-US" sz="2400" b="1" dirty="0">
                <a:solidFill>
                  <a:srgbClr val="1E4C4C"/>
                </a:solidFill>
                <a:latin typeface="Montserrat" panose="00000500000000000000" pitchFamily="2" charset="0"/>
              </a:rPr>
              <a:t>promote</a:t>
            </a:r>
            <a:r>
              <a:rPr lang="en-US" sz="2400" dirty="0">
                <a:solidFill>
                  <a:srgbClr val="1E4C4C"/>
                </a:solidFill>
                <a:latin typeface="Montserrat" panose="00000500000000000000" pitchFamily="2" charset="0"/>
              </a:rPr>
              <a:t> communication in virtual instruction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E4C4C"/>
                </a:solidFill>
                <a:latin typeface="Montserrat" panose="00000500000000000000" pitchFamily="2" charset="0"/>
              </a:rPr>
              <a:t>Apply</a:t>
            </a:r>
            <a:r>
              <a:rPr lang="en-US" sz="2400" dirty="0">
                <a:solidFill>
                  <a:srgbClr val="1E4C4C"/>
                </a:solidFill>
                <a:latin typeface="Montserrat" panose="00000500000000000000" pitchFamily="2" charset="0"/>
              </a:rPr>
              <a:t> principles of E-Learning Theory to curriculum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E4C4C"/>
                </a:solidFill>
                <a:latin typeface="Montserrat" panose="00000500000000000000" pitchFamily="2" charset="0"/>
              </a:rPr>
              <a:t>Identify</a:t>
            </a:r>
            <a:r>
              <a:rPr lang="en-US" sz="2400" dirty="0">
                <a:solidFill>
                  <a:srgbClr val="1E4C4C"/>
                </a:solidFill>
                <a:latin typeface="Montserrat" panose="00000500000000000000" pitchFamily="2" charset="0"/>
              </a:rPr>
              <a:t> quality improvement goals related to virtual instruction </a:t>
            </a:r>
            <a:endParaRPr lang="en-US" sz="24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A68676-E793-4496-8CB7-EA39A9CE0D1B}"/>
              </a:ext>
            </a:extLst>
          </p:cNvPr>
          <p:cNvSpPr/>
          <p:nvPr/>
        </p:nvSpPr>
        <p:spPr>
          <a:xfrm>
            <a:off x="1533455" y="862323"/>
            <a:ext cx="294226" cy="294226"/>
          </a:xfrm>
          <a:prstGeom prst="ellipse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AF3DB4-5333-4BF6-AE4B-AF4FE576FB0B}"/>
              </a:ext>
            </a:extLst>
          </p:cNvPr>
          <p:cNvSpPr/>
          <p:nvPr/>
        </p:nvSpPr>
        <p:spPr>
          <a:xfrm>
            <a:off x="5854782" y="868483"/>
            <a:ext cx="294226" cy="294226"/>
          </a:xfrm>
          <a:prstGeom prst="ellipse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5BCA27-64DB-40EE-B806-AF9959D2BFD5}"/>
              </a:ext>
            </a:extLst>
          </p:cNvPr>
          <p:cNvSpPr/>
          <p:nvPr/>
        </p:nvSpPr>
        <p:spPr>
          <a:xfrm>
            <a:off x="11215490" y="5973417"/>
            <a:ext cx="666630" cy="66663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5C653DF2-069B-4913-9CD3-E20E39692EFD}"/>
              </a:ext>
            </a:extLst>
          </p:cNvPr>
          <p:cNvSpPr/>
          <p:nvPr/>
        </p:nvSpPr>
        <p:spPr>
          <a:xfrm>
            <a:off x="0" y="14018"/>
            <a:ext cx="7706255" cy="6843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683A927-BE3F-4E47-812E-94CAD873AC92}"/>
              </a:ext>
            </a:extLst>
          </p:cNvPr>
          <p:cNvSpPr/>
          <p:nvPr/>
        </p:nvSpPr>
        <p:spPr>
          <a:xfrm>
            <a:off x="7706255" y="0"/>
            <a:ext cx="4485744" cy="6858000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07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230AD62-D1F6-4752-B859-4C532AA00795}"/>
              </a:ext>
            </a:extLst>
          </p:cNvPr>
          <p:cNvSpPr txBox="1"/>
          <p:nvPr/>
        </p:nvSpPr>
        <p:spPr>
          <a:xfrm>
            <a:off x="1843806" y="612025"/>
            <a:ext cx="401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1E4C4C"/>
                </a:solidFill>
                <a:latin typeface="Montserrat SemiBold" panose="00000700000000000000" pitchFamily="2" charset="0"/>
              </a:rPr>
              <a:t>OVERVIEW</a:t>
            </a:r>
            <a:endParaRPr lang="en-US" sz="1600">
              <a:solidFill>
                <a:srgbClr val="1E4C4C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51250CB-EE3F-4A12-A96A-C2A32676D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93A3A"/>
              </a:clrFrom>
              <a:clrTo>
                <a:srgbClr val="193A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"/>
          <a:stretch/>
        </p:blipFill>
        <p:spPr>
          <a:xfrm>
            <a:off x="7706255" y="1162709"/>
            <a:ext cx="4285226" cy="45466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F2343F64-B037-4C22-90A4-F6D4EE7CEBE6}"/>
              </a:ext>
            </a:extLst>
          </p:cNvPr>
          <p:cNvSpPr txBox="1"/>
          <p:nvPr/>
        </p:nvSpPr>
        <p:spPr>
          <a:xfrm>
            <a:off x="801971" y="2897400"/>
            <a:ext cx="4569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Layout, Logistics, and Design</a:t>
            </a:r>
            <a:endParaRPr lang="en-US" sz="32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5" name="Graphic 4" descr="Paint">
            <a:extLst>
              <a:ext uri="{FF2B5EF4-FFF2-40B4-BE49-F238E27FC236}">
                <a16:creationId xmlns:a16="http://schemas.microsoft.com/office/drawing/2014/main" id="{B212269C-F499-4127-862C-FA5F21140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5989" y="2842376"/>
            <a:ext cx="1132242" cy="11322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E42271B-BD8F-48DD-9BA4-95AB9D303AF7}"/>
              </a:ext>
            </a:extLst>
          </p:cNvPr>
          <p:cNvSpPr/>
          <p:nvPr/>
        </p:nvSpPr>
        <p:spPr>
          <a:xfrm>
            <a:off x="1533455" y="862323"/>
            <a:ext cx="294226" cy="294226"/>
          </a:xfrm>
          <a:prstGeom prst="ellipse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DBB5CB-FA13-46FD-BA49-323CE3507F4A}"/>
              </a:ext>
            </a:extLst>
          </p:cNvPr>
          <p:cNvSpPr/>
          <p:nvPr/>
        </p:nvSpPr>
        <p:spPr>
          <a:xfrm>
            <a:off x="5854782" y="868483"/>
            <a:ext cx="294226" cy="294226"/>
          </a:xfrm>
          <a:prstGeom prst="ellipse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77ABF-558A-40CB-A1C7-495289C13A4B}"/>
              </a:ext>
            </a:extLst>
          </p:cNvPr>
          <p:cNvSpPr/>
          <p:nvPr/>
        </p:nvSpPr>
        <p:spPr>
          <a:xfrm>
            <a:off x="11215490" y="5973417"/>
            <a:ext cx="666630" cy="66663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5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5C653DF2-069B-4913-9CD3-E20E39692EFD}"/>
              </a:ext>
            </a:extLst>
          </p:cNvPr>
          <p:cNvSpPr/>
          <p:nvPr/>
        </p:nvSpPr>
        <p:spPr>
          <a:xfrm>
            <a:off x="0" y="14018"/>
            <a:ext cx="7706255" cy="6843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683A927-BE3F-4E47-812E-94CAD873AC92}"/>
              </a:ext>
            </a:extLst>
          </p:cNvPr>
          <p:cNvSpPr/>
          <p:nvPr/>
        </p:nvSpPr>
        <p:spPr>
          <a:xfrm>
            <a:off x="7706255" y="0"/>
            <a:ext cx="4485744" cy="6858000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07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230AD62-D1F6-4752-B859-4C532AA00795}"/>
              </a:ext>
            </a:extLst>
          </p:cNvPr>
          <p:cNvSpPr txBox="1"/>
          <p:nvPr/>
        </p:nvSpPr>
        <p:spPr>
          <a:xfrm>
            <a:off x="1843806" y="612025"/>
            <a:ext cx="401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1E4C4C"/>
                </a:solidFill>
                <a:latin typeface="Montserrat SemiBold" panose="00000700000000000000" pitchFamily="2" charset="0"/>
              </a:rPr>
              <a:t>OVERVIEW</a:t>
            </a:r>
            <a:endParaRPr lang="en-US" sz="1600">
              <a:solidFill>
                <a:srgbClr val="1E4C4C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51250CB-EE3F-4A12-A96A-C2A32676D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93A3A"/>
              </a:clrFrom>
              <a:clrTo>
                <a:srgbClr val="193A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"/>
          <a:stretch/>
        </p:blipFill>
        <p:spPr>
          <a:xfrm>
            <a:off x="7706255" y="1162709"/>
            <a:ext cx="4285226" cy="45466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F2343F64-B037-4C22-90A4-F6D4EE7CEBE6}"/>
              </a:ext>
            </a:extLst>
          </p:cNvPr>
          <p:cNvSpPr txBox="1"/>
          <p:nvPr/>
        </p:nvSpPr>
        <p:spPr>
          <a:xfrm>
            <a:off x="821849" y="2897400"/>
            <a:ext cx="4549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Promoting </a:t>
            </a:r>
          </a:p>
          <a:p>
            <a:pPr algn="ctr"/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Communication</a:t>
            </a:r>
            <a:endParaRPr lang="en-US" sz="32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5199D3-02B6-45B0-A396-661D8D505E9F}"/>
              </a:ext>
            </a:extLst>
          </p:cNvPr>
          <p:cNvSpPr/>
          <p:nvPr/>
        </p:nvSpPr>
        <p:spPr>
          <a:xfrm>
            <a:off x="1533455" y="862323"/>
            <a:ext cx="294226" cy="294226"/>
          </a:xfrm>
          <a:prstGeom prst="ellipse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357F04-74DD-4CAE-9A93-D34561040A9C}"/>
              </a:ext>
            </a:extLst>
          </p:cNvPr>
          <p:cNvSpPr/>
          <p:nvPr/>
        </p:nvSpPr>
        <p:spPr>
          <a:xfrm>
            <a:off x="5854782" y="868483"/>
            <a:ext cx="294226" cy="294226"/>
          </a:xfrm>
          <a:prstGeom prst="ellipse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DF8A50-EF2A-42E9-A62F-3C8EBC633FAF}"/>
              </a:ext>
            </a:extLst>
          </p:cNvPr>
          <p:cNvSpPr/>
          <p:nvPr/>
        </p:nvSpPr>
        <p:spPr>
          <a:xfrm>
            <a:off x="11215490" y="5973417"/>
            <a:ext cx="666630" cy="66663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Telephone">
            <a:extLst>
              <a:ext uri="{FF2B5EF4-FFF2-40B4-BE49-F238E27FC236}">
                <a16:creationId xmlns:a16="http://schemas.microsoft.com/office/drawing/2014/main" id="{454B3115-9E91-40D6-8623-0193C4A04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3006" y="2798091"/>
            <a:ext cx="1275835" cy="12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2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5C653DF2-069B-4913-9CD3-E20E39692EFD}"/>
              </a:ext>
            </a:extLst>
          </p:cNvPr>
          <p:cNvSpPr/>
          <p:nvPr/>
        </p:nvSpPr>
        <p:spPr>
          <a:xfrm>
            <a:off x="0" y="14018"/>
            <a:ext cx="7706255" cy="6843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683A927-BE3F-4E47-812E-94CAD873AC92}"/>
              </a:ext>
            </a:extLst>
          </p:cNvPr>
          <p:cNvSpPr/>
          <p:nvPr/>
        </p:nvSpPr>
        <p:spPr>
          <a:xfrm>
            <a:off x="7706255" y="0"/>
            <a:ext cx="4485744" cy="6858000"/>
          </a:xfrm>
          <a:prstGeom prst="rect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07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230AD62-D1F6-4752-B859-4C532AA00795}"/>
              </a:ext>
            </a:extLst>
          </p:cNvPr>
          <p:cNvSpPr txBox="1"/>
          <p:nvPr/>
        </p:nvSpPr>
        <p:spPr>
          <a:xfrm>
            <a:off x="1843806" y="612025"/>
            <a:ext cx="401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1E4C4C"/>
                </a:solidFill>
                <a:latin typeface="Montserrat SemiBold" panose="00000700000000000000" pitchFamily="2" charset="0"/>
              </a:rPr>
              <a:t>OVERVIEW</a:t>
            </a:r>
            <a:endParaRPr lang="en-US" sz="1600">
              <a:solidFill>
                <a:srgbClr val="1E4C4C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51250CB-EE3F-4A12-A96A-C2A32676D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93A3A"/>
              </a:clrFrom>
              <a:clrTo>
                <a:srgbClr val="193A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"/>
          <a:stretch/>
        </p:blipFill>
        <p:spPr>
          <a:xfrm>
            <a:off x="7706255" y="1162709"/>
            <a:ext cx="4285226" cy="45466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F2343F64-B037-4C22-90A4-F6D4EE7CEBE6}"/>
              </a:ext>
            </a:extLst>
          </p:cNvPr>
          <p:cNvSpPr txBox="1"/>
          <p:nvPr/>
        </p:nvSpPr>
        <p:spPr>
          <a:xfrm>
            <a:off x="1862193" y="2748810"/>
            <a:ext cx="303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E4C4C"/>
                </a:solidFill>
                <a:latin typeface="Montserrat" panose="00000500000000000000" pitchFamily="2" charset="0"/>
              </a:rPr>
              <a:t>Principles of E-Learning Theory</a:t>
            </a:r>
            <a:endParaRPr lang="en-US" sz="3200" dirty="0">
              <a:solidFill>
                <a:srgbClr val="1E4C4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615FB43D-8997-45B4-82EA-81B573935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3042" y="2702300"/>
            <a:ext cx="1388058" cy="138805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420B956-3D01-4039-AA76-CCA161A90448}"/>
              </a:ext>
            </a:extLst>
          </p:cNvPr>
          <p:cNvSpPr/>
          <p:nvPr/>
        </p:nvSpPr>
        <p:spPr>
          <a:xfrm>
            <a:off x="1533455" y="862323"/>
            <a:ext cx="294226" cy="294226"/>
          </a:xfrm>
          <a:prstGeom prst="ellipse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AD68A4-77A4-4E48-BDF4-86623562DD7E}"/>
              </a:ext>
            </a:extLst>
          </p:cNvPr>
          <p:cNvSpPr/>
          <p:nvPr/>
        </p:nvSpPr>
        <p:spPr>
          <a:xfrm>
            <a:off x="5854782" y="868483"/>
            <a:ext cx="294226" cy="294226"/>
          </a:xfrm>
          <a:prstGeom prst="ellipse">
            <a:avLst/>
          </a:prstGeom>
          <a:solidFill>
            <a:srgbClr val="84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F87175-474D-4F2E-B481-1B7B818C1371}"/>
              </a:ext>
            </a:extLst>
          </p:cNvPr>
          <p:cNvSpPr/>
          <p:nvPr/>
        </p:nvSpPr>
        <p:spPr>
          <a:xfrm>
            <a:off x="11215490" y="5973417"/>
            <a:ext cx="666630" cy="66663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733</Words>
  <Application>Microsoft Office PowerPoint</Application>
  <PresentationFormat>Widescreen</PresentationFormat>
  <Paragraphs>238</Paragraphs>
  <Slides>49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Baskerville Old Face</vt:lpstr>
      <vt:lpstr>Calibri</vt:lpstr>
      <vt:lpstr>Calibri Light</vt:lpstr>
      <vt:lpstr>Montserrat</vt:lpstr>
      <vt:lpstr>Montserrat ExtraBold</vt:lpstr>
      <vt:lpstr>Montserrat ExtraLight</vt:lpstr>
      <vt:lpstr>Montserrat Light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</dc:creator>
  <cp:lastModifiedBy>Reid</cp:lastModifiedBy>
  <cp:revision>88</cp:revision>
  <dcterms:created xsi:type="dcterms:W3CDTF">2020-09-15T17:52:51Z</dcterms:created>
  <dcterms:modified xsi:type="dcterms:W3CDTF">2021-03-08T12:51:04Z</dcterms:modified>
</cp:coreProperties>
</file>