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1" r:id="rId2"/>
  </p:sldMasterIdLst>
  <p:notesMasterIdLst>
    <p:notesMasterId r:id="rId51"/>
  </p:notesMasterIdLst>
  <p:handoutMasterIdLst>
    <p:handoutMasterId r:id="rId52"/>
  </p:handoutMasterIdLst>
  <p:sldIdLst>
    <p:sldId id="408" r:id="rId3"/>
    <p:sldId id="1191" r:id="rId4"/>
    <p:sldId id="1195" r:id="rId5"/>
    <p:sldId id="1204" r:id="rId6"/>
    <p:sldId id="1214" r:id="rId7"/>
    <p:sldId id="1229" r:id="rId8"/>
    <p:sldId id="1228" r:id="rId9"/>
    <p:sldId id="1227" r:id="rId10"/>
    <p:sldId id="1226" r:id="rId11"/>
    <p:sldId id="1225" r:id="rId12"/>
    <p:sldId id="1224" r:id="rId13"/>
    <p:sldId id="1223" r:id="rId14"/>
    <p:sldId id="1222" r:id="rId15"/>
    <p:sldId id="868" r:id="rId16"/>
    <p:sldId id="860" r:id="rId17"/>
    <p:sldId id="861" r:id="rId18"/>
    <p:sldId id="862" r:id="rId19"/>
    <p:sldId id="863" r:id="rId20"/>
    <p:sldId id="864" r:id="rId21"/>
    <p:sldId id="865" r:id="rId22"/>
    <p:sldId id="866" r:id="rId23"/>
    <p:sldId id="1205" r:id="rId24"/>
    <p:sldId id="884" r:id="rId25"/>
    <p:sldId id="1172" r:id="rId26"/>
    <p:sldId id="1174" r:id="rId27"/>
    <p:sldId id="1165" r:id="rId28"/>
    <p:sldId id="1166" r:id="rId29"/>
    <p:sldId id="1171" r:id="rId30"/>
    <p:sldId id="1173" r:id="rId31"/>
    <p:sldId id="1175" r:id="rId32"/>
    <p:sldId id="1185" r:id="rId33"/>
    <p:sldId id="1176" r:id="rId34"/>
    <p:sldId id="1192" r:id="rId35"/>
    <p:sldId id="1186" r:id="rId36"/>
    <p:sldId id="1177" r:id="rId37"/>
    <p:sldId id="1193" r:id="rId38"/>
    <p:sldId id="1178" r:id="rId39"/>
    <p:sldId id="1187" r:id="rId40"/>
    <p:sldId id="1181" r:id="rId41"/>
    <p:sldId id="1188" r:id="rId42"/>
    <p:sldId id="1182" r:id="rId43"/>
    <p:sldId id="1189" r:id="rId44"/>
    <p:sldId id="1184" r:id="rId45"/>
    <p:sldId id="1190" r:id="rId46"/>
    <p:sldId id="1183" r:id="rId47"/>
    <p:sldId id="810" r:id="rId48"/>
    <p:sldId id="1005" r:id="rId49"/>
    <p:sldId id="1194" r:id="rId50"/>
  </p:sldIdLst>
  <p:sldSz cx="9144000" cy="6858000" type="screen4x3"/>
  <p:notesSz cx="6881813" cy="9296400"/>
  <p:custDataLst>
    <p:tags r:id="rId53"/>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28">
          <p15:clr>
            <a:srgbClr val="A4A3A4"/>
          </p15:clr>
        </p15:guide>
        <p15:guide id="2" pos="216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Kathleen Biebel" initials="" lastIdx="19" clrIdx="0"/>
  <p:cmAuthor id="1" name="Debordes-Jackson, Gifty" initials="DG" lastIdx="5" clrIdx="1"/>
  <p:cmAuthor id="2" name="byattn" initials="b" lastIdx="22" clrIdx="2"/>
  <p:cmAuthor id="3" name="Cox, Lucille" initials="CL" lastIdx="2" clrIdx="3"/>
  <p:cmAuthor id="4" name="Byatt, Nancy" initials="BN" lastIdx="15" clrIdx="4"/>
  <p:cmAuthor id="5" name="Stopa, Arielle" initials="SA" lastIdx="3" clrIdx="5"/>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ACC6"/>
    <a:srgbClr val="CCD5EA"/>
    <a:srgbClr val="F68222"/>
    <a:srgbClr val="0000B8"/>
    <a:srgbClr val="D0D8E8"/>
    <a:srgbClr val="5F5BAE"/>
    <a:srgbClr val="CDC6D7"/>
    <a:srgbClr val="D6D9E8"/>
    <a:srgbClr val="C2D9E4"/>
    <a:srgbClr val="E6E6E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9048" autoAdjust="0"/>
    <p:restoredTop sz="83673" autoAdjust="0"/>
  </p:normalViewPr>
  <p:slideViewPr>
    <p:cSldViewPr snapToGrid="0" snapToObjects="1">
      <p:cViewPr varScale="1">
        <p:scale>
          <a:sx n="56" d="100"/>
          <a:sy n="56" d="100"/>
        </p:scale>
        <p:origin x="1176" y="78"/>
      </p:cViewPr>
      <p:guideLst>
        <p:guide orient="horz" pos="2160"/>
        <p:guide pos="2880"/>
      </p:guideLst>
    </p:cSldViewPr>
  </p:slideViewPr>
  <p:outlineViewPr>
    <p:cViewPr>
      <p:scale>
        <a:sx n="33" d="100"/>
        <a:sy n="33" d="100"/>
      </p:scale>
      <p:origin x="0" y="0"/>
    </p:cViewPr>
  </p:outlineViewPr>
  <p:notesTextViewPr>
    <p:cViewPr>
      <p:scale>
        <a:sx n="114" d="100"/>
        <a:sy n="114" d="100"/>
      </p:scale>
      <p:origin x="0" y="0"/>
    </p:cViewPr>
  </p:notesTextViewPr>
  <p:sorterViewPr>
    <p:cViewPr>
      <p:scale>
        <a:sx n="100" d="100"/>
        <a:sy n="100" d="100"/>
      </p:scale>
      <p:origin x="0" y="0"/>
    </p:cViewPr>
  </p:sorterViewPr>
  <p:notesViewPr>
    <p:cSldViewPr snapToGrid="0" snapToObjects="1">
      <p:cViewPr varScale="1">
        <p:scale>
          <a:sx n="68" d="100"/>
          <a:sy n="68" d="100"/>
        </p:scale>
        <p:origin x="-1878" y="-120"/>
      </p:cViewPr>
      <p:guideLst>
        <p:guide orient="horz" pos="2928"/>
        <p:guide pos="2167"/>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ags" Target="tags/tag1.xml"/><Relationship Id="rId58" Type="http://schemas.openxmlformats.org/officeDocument/2006/relationships/tableStyles" Target="tableStyles.xml"/><Relationship Id="rId5" Type="http://schemas.openxmlformats.org/officeDocument/2006/relationships/slide" Target="slides/slide3.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viewProps" Target="viewProps.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heme" Target="theme/theme1.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sz="quarter" idx="1"/>
          </p:nvPr>
        </p:nvSpPr>
        <p:spPr>
          <a:xfrm>
            <a:off x="3898102" y="0"/>
            <a:ext cx="2982119" cy="464820"/>
          </a:xfrm>
          <a:prstGeom prst="rect">
            <a:avLst/>
          </a:prstGeom>
        </p:spPr>
        <p:txBody>
          <a:bodyPr vert="horz" lIns="92437" tIns="46219" rIns="92437" bIns="46219" rtlCol="0"/>
          <a:lstStyle>
            <a:lvl1pPr algn="r">
              <a:defRPr sz="1200"/>
            </a:lvl1pPr>
          </a:lstStyle>
          <a:p>
            <a:fld id="{A0C14AE5-50CD-1A40-B9C9-FEB2E268A60E}" type="datetime1">
              <a:rPr lang="en-US" smtClean="0"/>
              <a:pPr/>
              <a:t>1/6/2023</a:t>
            </a:fld>
            <a:endParaRPr lang="en-US"/>
          </a:p>
        </p:txBody>
      </p:sp>
      <p:sp>
        <p:nvSpPr>
          <p:cNvPr id="4" name="Footer Placeholder 3"/>
          <p:cNvSpPr>
            <a:spLocks noGrp="1"/>
          </p:cNvSpPr>
          <p:nvPr>
            <p:ph type="ftr" sz="quarter" idx="2"/>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5" name="Slide Number Placeholder 4"/>
          <p:cNvSpPr>
            <a:spLocks noGrp="1"/>
          </p:cNvSpPr>
          <p:nvPr>
            <p:ph type="sldNum" sz="quarter" idx="3"/>
          </p:nvPr>
        </p:nvSpPr>
        <p:spPr>
          <a:xfrm>
            <a:off x="3898102" y="8829967"/>
            <a:ext cx="2982119" cy="464820"/>
          </a:xfrm>
          <a:prstGeom prst="rect">
            <a:avLst/>
          </a:prstGeom>
        </p:spPr>
        <p:txBody>
          <a:bodyPr vert="horz" lIns="92437" tIns="46219" rIns="92437" bIns="46219" rtlCol="0" anchor="b"/>
          <a:lstStyle>
            <a:lvl1pPr algn="r">
              <a:defRPr sz="1200"/>
            </a:lvl1pPr>
          </a:lstStyle>
          <a:p>
            <a:fld id="{759D5CB2-32F8-40D2-BAD4-73D45DC9C5E2}" type="slidenum">
              <a:rPr lang="en-US" smtClean="0"/>
              <a:pPr/>
              <a:t>‹#›</a:t>
            </a:fld>
            <a:endParaRPr lang="en-US"/>
          </a:p>
        </p:txBody>
      </p:sp>
    </p:spTree>
    <p:extLst>
      <p:ext uri="{BB962C8B-B14F-4D97-AF65-F5344CB8AC3E}">
        <p14:creationId xmlns:p14="http://schemas.microsoft.com/office/powerpoint/2010/main" val="238317106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37" tIns="46219" rIns="92437" bIns="46219"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37" tIns="46219" rIns="92437" bIns="46219" rtlCol="0"/>
          <a:lstStyle>
            <a:lvl1pPr algn="r">
              <a:defRPr sz="1200"/>
            </a:lvl1pPr>
          </a:lstStyle>
          <a:p>
            <a:fld id="{62532B2A-20D8-9E45-B1C7-8D2FF94262D4}" type="datetime1">
              <a:rPr lang="en-US" smtClean="0"/>
              <a:pPr/>
              <a:t>1/6/2023</a:t>
            </a:fld>
            <a:endParaRPr lang="en-US"/>
          </a:p>
        </p:txBody>
      </p:sp>
      <p:sp>
        <p:nvSpPr>
          <p:cNvPr id="4" name="Slide Image Placeholder 3"/>
          <p:cNvSpPr>
            <a:spLocks noGrp="1" noRot="1" noChangeAspect="1"/>
          </p:cNvSpPr>
          <p:nvPr>
            <p:ph type="sldImg" idx="2"/>
          </p:nvPr>
        </p:nvSpPr>
        <p:spPr>
          <a:xfrm>
            <a:off x="1117600" y="696913"/>
            <a:ext cx="4646613" cy="3486150"/>
          </a:xfrm>
          <a:prstGeom prst="rect">
            <a:avLst/>
          </a:prstGeom>
          <a:noFill/>
          <a:ln w="12700">
            <a:solidFill>
              <a:prstClr val="black"/>
            </a:solidFill>
          </a:ln>
        </p:spPr>
        <p:txBody>
          <a:bodyPr vert="horz" lIns="92437" tIns="46219" rIns="92437" bIns="46219" rtlCol="0" anchor="ctr"/>
          <a:lstStyle/>
          <a:p>
            <a:endParaRPr lang="en-US"/>
          </a:p>
        </p:txBody>
      </p:sp>
      <p:sp>
        <p:nvSpPr>
          <p:cNvPr id="5" name="Notes Placeholder 4"/>
          <p:cNvSpPr>
            <a:spLocks noGrp="1"/>
          </p:cNvSpPr>
          <p:nvPr>
            <p:ph type="body" sz="quarter" idx="3"/>
          </p:nvPr>
        </p:nvSpPr>
        <p:spPr>
          <a:xfrm>
            <a:off x="688182" y="4415791"/>
            <a:ext cx="5505450" cy="4183380"/>
          </a:xfrm>
          <a:prstGeom prst="rect">
            <a:avLst/>
          </a:prstGeom>
        </p:spPr>
        <p:txBody>
          <a:bodyPr vert="horz" lIns="92437" tIns="46219" rIns="92437" bIns="4621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2982119" cy="464820"/>
          </a:xfrm>
          <a:prstGeom prst="rect">
            <a:avLst/>
          </a:prstGeom>
        </p:spPr>
        <p:txBody>
          <a:bodyPr vert="horz" lIns="92437" tIns="46219" rIns="92437" bIns="46219"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37" tIns="46219" rIns="92437" bIns="46219" rtlCol="0" anchor="b"/>
          <a:lstStyle>
            <a:lvl1pPr algn="r">
              <a:defRPr sz="1200"/>
            </a:lvl1pPr>
          </a:lstStyle>
          <a:p>
            <a:fld id="{FEE94833-E9D8-5D4D-994C-4EFBA8ECD5EB}" type="slidenum">
              <a:rPr lang="en-US" smtClean="0"/>
              <a:pPr/>
              <a:t>‹#›</a:t>
            </a:fld>
            <a:endParaRPr lang="en-US"/>
          </a:p>
        </p:txBody>
      </p:sp>
    </p:spTree>
    <p:extLst>
      <p:ext uri="{BB962C8B-B14F-4D97-AF65-F5344CB8AC3E}">
        <p14:creationId xmlns:p14="http://schemas.microsoft.com/office/powerpoint/2010/main" val="1622928448"/>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3637" eaLnBrk="0" hangingPunct="0">
              <a:defRPr sz="1900" b="1">
                <a:solidFill>
                  <a:schemeClr val="accent1"/>
                </a:solidFill>
                <a:latin typeface="Calibri" charset="0"/>
                <a:ea typeface="ＭＳ Ｐゴシック" charset="0"/>
                <a:cs typeface="ＭＳ Ｐゴシック" charset="0"/>
              </a:defRPr>
            </a:lvl1pPr>
            <a:lvl2pPr marL="730172" indent="-280835" defTabSz="923637" eaLnBrk="0" hangingPunct="0">
              <a:defRPr sz="1900" b="1">
                <a:solidFill>
                  <a:schemeClr val="accent1"/>
                </a:solidFill>
                <a:latin typeface="Calibri" charset="0"/>
                <a:ea typeface="ＭＳ Ｐゴシック" charset="0"/>
              </a:defRPr>
            </a:lvl2pPr>
            <a:lvl3pPr marL="1123342" indent="-224668" defTabSz="923637" eaLnBrk="0" hangingPunct="0">
              <a:defRPr sz="1900" b="1">
                <a:solidFill>
                  <a:schemeClr val="accent1"/>
                </a:solidFill>
                <a:latin typeface="Calibri" charset="0"/>
                <a:ea typeface="ＭＳ Ｐゴシック" charset="0"/>
              </a:defRPr>
            </a:lvl3pPr>
            <a:lvl4pPr marL="1572678" indent="-224668" defTabSz="923637" eaLnBrk="0" hangingPunct="0">
              <a:defRPr sz="1900" b="1">
                <a:solidFill>
                  <a:schemeClr val="accent1"/>
                </a:solidFill>
                <a:latin typeface="Calibri" charset="0"/>
                <a:ea typeface="ＭＳ Ｐゴシック" charset="0"/>
              </a:defRPr>
            </a:lvl4pPr>
            <a:lvl5pPr marL="2022015" indent="-224668" defTabSz="923637" eaLnBrk="0" hangingPunct="0">
              <a:defRPr sz="1900" b="1">
                <a:solidFill>
                  <a:schemeClr val="accent1"/>
                </a:solidFill>
                <a:latin typeface="Calibri" charset="0"/>
                <a:ea typeface="ＭＳ Ｐゴシック" charset="0"/>
              </a:defRPr>
            </a:lvl5pPr>
            <a:lvl6pPr marL="2471352" indent="-224668" defTabSz="923637" eaLnBrk="0" fontAlgn="base" hangingPunct="0">
              <a:spcBef>
                <a:spcPct val="0"/>
              </a:spcBef>
              <a:spcAft>
                <a:spcPct val="0"/>
              </a:spcAft>
              <a:defRPr sz="1900" b="1">
                <a:solidFill>
                  <a:schemeClr val="accent1"/>
                </a:solidFill>
                <a:latin typeface="Calibri" charset="0"/>
                <a:ea typeface="ＭＳ Ｐゴシック" charset="0"/>
              </a:defRPr>
            </a:lvl6pPr>
            <a:lvl7pPr marL="2920688" indent="-224668" defTabSz="923637" eaLnBrk="0" fontAlgn="base" hangingPunct="0">
              <a:spcBef>
                <a:spcPct val="0"/>
              </a:spcBef>
              <a:spcAft>
                <a:spcPct val="0"/>
              </a:spcAft>
              <a:defRPr sz="1900" b="1">
                <a:solidFill>
                  <a:schemeClr val="accent1"/>
                </a:solidFill>
                <a:latin typeface="Calibri" charset="0"/>
                <a:ea typeface="ＭＳ Ｐゴシック" charset="0"/>
              </a:defRPr>
            </a:lvl7pPr>
            <a:lvl8pPr marL="3370026" indent="-224668" defTabSz="923637" eaLnBrk="0" fontAlgn="base" hangingPunct="0">
              <a:spcBef>
                <a:spcPct val="0"/>
              </a:spcBef>
              <a:spcAft>
                <a:spcPct val="0"/>
              </a:spcAft>
              <a:defRPr sz="1900" b="1">
                <a:solidFill>
                  <a:schemeClr val="accent1"/>
                </a:solidFill>
                <a:latin typeface="Calibri" charset="0"/>
                <a:ea typeface="ＭＳ Ｐゴシック" charset="0"/>
              </a:defRPr>
            </a:lvl8pPr>
            <a:lvl9pPr marL="3819362" indent="-224668" defTabSz="923637" eaLnBrk="0" fontAlgn="base" hangingPunct="0">
              <a:spcBef>
                <a:spcPct val="0"/>
              </a:spcBef>
              <a:spcAft>
                <a:spcPct val="0"/>
              </a:spcAft>
              <a:defRPr sz="1900" b="1">
                <a:solidFill>
                  <a:schemeClr val="accent1"/>
                </a:solidFill>
                <a:latin typeface="Calibri" charset="0"/>
                <a:ea typeface="ＭＳ Ｐゴシック" charset="0"/>
              </a:defRPr>
            </a:lvl9pPr>
          </a:lstStyle>
          <a:p>
            <a:pPr eaLnBrk="1" hangingPunct="1"/>
            <a:fld id="{8BFEEB2F-C54B-454C-8555-0A12C6C68B30}" type="slidenum">
              <a:rPr lang="en-US" sz="1200" b="0">
                <a:solidFill>
                  <a:schemeClr val="tx1"/>
                </a:solidFill>
                <a:latin typeface="Times New Roman" charset="0"/>
              </a:rPr>
              <a:pPr eaLnBrk="1" hangingPunct="1"/>
              <a:t>1</a:t>
            </a:fld>
            <a:endParaRPr lang="en-US" sz="1200" b="0" dirty="0">
              <a:solidFill>
                <a:schemeClr val="tx1"/>
              </a:solidFill>
              <a:latin typeface="Times New Roman" charset="0"/>
            </a:endParaRPr>
          </a:p>
        </p:txBody>
      </p:sp>
      <p:sp>
        <p:nvSpPr>
          <p:cNvPr id="21506" name="Rectangle 2"/>
          <p:cNvSpPr>
            <a:spLocks noGrp="1" noRot="1" noChangeAspect="1" noChangeArrowheads="1" noTextEdit="1"/>
          </p:cNvSpPr>
          <p:nvPr>
            <p:ph type="sldImg"/>
          </p:nvPr>
        </p:nvSpPr>
        <p:spPr>
          <a:xfrm>
            <a:off x="1135063" y="709613"/>
            <a:ext cx="4613275" cy="3460750"/>
          </a:xfrm>
          <a:ln/>
        </p:spPr>
      </p:sp>
      <p:sp>
        <p:nvSpPr>
          <p:cNvPr id="21507" name="Rectangle 3"/>
          <p:cNvSpPr>
            <a:spLocks noGrp="1" noChangeArrowheads="1"/>
          </p:cNvSpPr>
          <p:nvPr>
            <p:ph type="body" idx="1"/>
          </p:nvPr>
        </p:nvSpPr>
        <p:spPr>
          <a:xfrm>
            <a:off x="915415" y="4415399"/>
            <a:ext cx="5050985" cy="418259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583" tIns="44496" rIns="90583" bIns="44496"/>
          <a:lstStyle/>
          <a:p>
            <a:pPr eaLnBrk="1" hangingPunct="1">
              <a:spcBef>
                <a:spcPct val="0"/>
              </a:spcBef>
            </a:pPr>
            <a:endParaRPr lang="en-US" dirty="0">
              <a:ea typeface="ＭＳ Ｐゴシック" charset="0"/>
              <a:cs typeface="ＭＳ Ｐゴシック"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Rot="1" noChangeAspect="1" noChangeArrowheads="1" noTextEdit="1"/>
          </p:cNvSpPr>
          <p:nvPr>
            <p:ph type="sldImg"/>
          </p:nvPr>
        </p:nvSpPr>
        <p:spPr>
          <a:xfrm>
            <a:off x="1193800" y="703263"/>
            <a:ext cx="4689475" cy="3517900"/>
          </a:xfrm>
          <a:ln/>
        </p:spPr>
      </p:sp>
      <p:sp>
        <p:nvSpPr>
          <p:cNvPr id="56323" name="Rectangle 3"/>
          <p:cNvSpPr>
            <a:spLocks noGrp="1" noChangeArrowheads="1"/>
          </p:cNvSpPr>
          <p:nvPr>
            <p:ph type="body" idx="1"/>
          </p:nvPr>
        </p:nvSpPr>
        <p:spPr>
          <a:noFill/>
          <a:ln/>
        </p:spPr>
        <p:txBody>
          <a:bodyPr/>
          <a:lstStyle/>
          <a:p>
            <a:endParaRPr lang="en-US" dirty="0">
              <a:latin typeface="Times New Roman" pitchFamily="-110" charset="0"/>
              <a:ea typeface="ＭＳ Ｐゴシック" pitchFamily="-110" charset="-128"/>
              <a:cs typeface="ＭＳ Ｐゴシック" pitchFamily="-110" charset="-128"/>
            </a:endParaRPr>
          </a:p>
        </p:txBody>
      </p:sp>
    </p:spTree>
    <p:extLst>
      <p:ext uri="{BB962C8B-B14F-4D97-AF65-F5344CB8AC3E}">
        <p14:creationId xmlns:p14="http://schemas.microsoft.com/office/powerpoint/2010/main" val="72236534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48</a:t>
            </a:fld>
            <a:endParaRPr lang="en-US"/>
          </a:p>
        </p:txBody>
      </p:sp>
    </p:spTree>
    <p:extLst>
      <p:ext uri="{BB962C8B-B14F-4D97-AF65-F5344CB8AC3E}">
        <p14:creationId xmlns:p14="http://schemas.microsoft.com/office/powerpoint/2010/main" val="11427989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2</a:t>
            </a:fld>
            <a:endParaRPr lang="en-US"/>
          </a:p>
        </p:txBody>
      </p:sp>
    </p:spTree>
    <p:extLst>
      <p:ext uri="{BB962C8B-B14F-4D97-AF65-F5344CB8AC3E}">
        <p14:creationId xmlns:p14="http://schemas.microsoft.com/office/powerpoint/2010/main" val="29285582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15</a:t>
            </a:fld>
            <a:endParaRPr lang="en-US"/>
          </a:p>
        </p:txBody>
      </p:sp>
    </p:spTree>
    <p:extLst>
      <p:ext uri="{BB962C8B-B14F-4D97-AF65-F5344CB8AC3E}">
        <p14:creationId xmlns:p14="http://schemas.microsoft.com/office/powerpoint/2010/main" val="19391330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28</a:t>
            </a:fld>
            <a:endParaRPr lang="en-US"/>
          </a:p>
        </p:txBody>
      </p:sp>
    </p:spTree>
    <p:extLst>
      <p:ext uri="{BB962C8B-B14F-4D97-AF65-F5344CB8AC3E}">
        <p14:creationId xmlns:p14="http://schemas.microsoft.com/office/powerpoint/2010/main" val="30466111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32</a:t>
            </a:fld>
            <a:endParaRPr lang="en-US"/>
          </a:p>
        </p:txBody>
      </p:sp>
    </p:spTree>
    <p:extLst>
      <p:ext uri="{BB962C8B-B14F-4D97-AF65-F5344CB8AC3E}">
        <p14:creationId xmlns:p14="http://schemas.microsoft.com/office/powerpoint/2010/main" val="42249202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33</a:t>
            </a:fld>
            <a:endParaRPr lang="en-US"/>
          </a:p>
        </p:txBody>
      </p:sp>
    </p:spTree>
    <p:extLst>
      <p:ext uri="{BB962C8B-B14F-4D97-AF65-F5344CB8AC3E}">
        <p14:creationId xmlns:p14="http://schemas.microsoft.com/office/powerpoint/2010/main" val="1606461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35</a:t>
            </a:fld>
            <a:endParaRPr lang="en-US"/>
          </a:p>
        </p:txBody>
      </p:sp>
    </p:spTree>
    <p:extLst>
      <p:ext uri="{BB962C8B-B14F-4D97-AF65-F5344CB8AC3E}">
        <p14:creationId xmlns:p14="http://schemas.microsoft.com/office/powerpoint/2010/main" val="15440515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EE94833-E9D8-5D4D-994C-4EFBA8ECD5EB}" type="slidenum">
              <a:rPr lang="en-US" smtClean="0"/>
              <a:pPr/>
              <a:t>36</a:t>
            </a:fld>
            <a:endParaRPr lang="en-US"/>
          </a:p>
        </p:txBody>
      </p:sp>
    </p:spTree>
    <p:extLst>
      <p:ext uri="{BB962C8B-B14F-4D97-AF65-F5344CB8AC3E}">
        <p14:creationId xmlns:p14="http://schemas.microsoft.com/office/powerpoint/2010/main" val="2117688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a:ln/>
        </p:spPr>
      </p:sp>
      <p:sp>
        <p:nvSpPr>
          <p:cNvPr id="60419" name="Notes Placeholder 2"/>
          <p:cNvSpPr>
            <a:spLocks noGrp="1"/>
          </p:cNvSpPr>
          <p:nvPr>
            <p:ph type="body" idx="1"/>
          </p:nvPr>
        </p:nvSpPr>
        <p:spPr>
          <a:noFill/>
          <a:ln/>
        </p:spPr>
        <p:txBody>
          <a:bodyPr/>
          <a:lstStyle/>
          <a:p>
            <a:endParaRPr lang="en-US" dirty="0">
              <a:latin typeface="Times New Roman" pitchFamily="-110" charset="0"/>
              <a:ea typeface="ＭＳ Ｐゴシック" pitchFamily="-110" charset="-128"/>
              <a:cs typeface="ＭＳ Ｐゴシック" pitchFamily="-110" charset="-128"/>
            </a:endParaRPr>
          </a:p>
        </p:txBody>
      </p:sp>
      <p:sp>
        <p:nvSpPr>
          <p:cNvPr id="60420" name="Slide Number Placeholder 3"/>
          <p:cNvSpPr>
            <a:spLocks noGrp="1"/>
          </p:cNvSpPr>
          <p:nvPr>
            <p:ph type="sldNum" sz="quarter" idx="5"/>
          </p:nvPr>
        </p:nvSpPr>
        <p:spPr>
          <a:noFill/>
        </p:spPr>
        <p:txBody>
          <a:bodyPr/>
          <a:lstStyle/>
          <a:p>
            <a:fld id="{76D70149-B5B7-C746-8948-34AB0937C86C}" type="slidenum">
              <a:rPr lang="en-US"/>
              <a:pPr/>
              <a:t>46</a:t>
            </a:fld>
            <a:endParaRPr lang="en-US"/>
          </a:p>
        </p:txBody>
      </p:sp>
    </p:spTree>
    <p:extLst>
      <p:ext uri="{BB962C8B-B14F-4D97-AF65-F5344CB8AC3E}">
        <p14:creationId xmlns:p14="http://schemas.microsoft.com/office/powerpoint/2010/main" val="161855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74F5D74-E44C-41D7-895C-AA429B986474}" type="datetime1">
              <a:rPr lang="en-US" smtClean="0"/>
              <a:t>1/6/2023</a:t>
            </a:fld>
            <a:endParaRPr lang="en-US"/>
          </a:p>
        </p:txBody>
      </p:sp>
      <p:sp>
        <p:nvSpPr>
          <p:cNvPr id="5" name="Footer Placeholder 4"/>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6" name="Slide Number Placeholder 5"/>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30121849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65C8CFA-6AB7-4951-A3A6-22F9E3061391}" type="datetime1">
              <a:rPr lang="en-US" smtClean="0"/>
              <a:t>1/6/2023</a:t>
            </a:fld>
            <a:endParaRPr lang="en-US"/>
          </a:p>
        </p:txBody>
      </p:sp>
      <p:sp>
        <p:nvSpPr>
          <p:cNvPr id="5" name="Footer Placeholder 4"/>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6" name="Slide Number Placeholder 5"/>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3953499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4596B8-86E5-40DF-AF09-3970BE9A6E02}" type="datetime1">
              <a:rPr lang="en-US" smtClean="0"/>
              <a:t>1/6/2023</a:t>
            </a:fld>
            <a:endParaRPr lang="en-US"/>
          </a:p>
        </p:txBody>
      </p:sp>
      <p:sp>
        <p:nvSpPr>
          <p:cNvPr id="5" name="Footer Placeholder 4"/>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6" name="Slide Number Placeholder 5"/>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30336565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9023350" cy="519112"/>
          </a:xfrm>
        </p:spPr>
        <p:txBody>
          <a:bodyPr/>
          <a:lstStyle>
            <a:lvl1pPr>
              <a:defRPr>
                <a:latin typeface="Calibri" pitchFamily="34" charset="0"/>
              </a:defRPr>
            </a:lvl1pPr>
          </a:lstStyle>
          <a:p>
            <a:r>
              <a:rPr lang="en-US" dirty="0"/>
              <a:t>Click to edit Master title style</a:t>
            </a:r>
          </a:p>
        </p:txBody>
      </p:sp>
      <p:sp>
        <p:nvSpPr>
          <p:cNvPr id="3" name="Content Placeholder 2"/>
          <p:cNvSpPr>
            <a:spLocks noGrp="1"/>
          </p:cNvSpPr>
          <p:nvPr>
            <p:ph idx="1"/>
          </p:nvPr>
        </p:nvSpPr>
        <p:spPr>
          <a:xfrm>
            <a:off x="76200" y="1962150"/>
            <a:ext cx="4876800" cy="400050"/>
          </a:xfrm>
        </p:spPr>
        <p:txBody>
          <a:bodyPr/>
          <a:lstStyle>
            <a:lvl1pPr>
              <a:defRPr>
                <a:latin typeface="Calibri" pitchFamily="34" charset="0"/>
              </a:defRPr>
            </a:lvl1pPr>
          </a:lstStyle>
          <a:p>
            <a:pPr lvl="0"/>
            <a:r>
              <a:rPr lang="en-US" dirty="0"/>
              <a:t>Click to edit Master text styles</a:t>
            </a:r>
          </a:p>
        </p:txBody>
      </p:sp>
      <p:sp>
        <p:nvSpPr>
          <p:cNvPr id="4" name="Rectangle 6"/>
          <p:cNvSpPr>
            <a:spLocks noGrp="1" noChangeArrowheads="1"/>
          </p:cNvSpPr>
          <p:nvPr>
            <p:ph type="sldNum" sz="quarter" idx="10"/>
          </p:nvPr>
        </p:nvSpPr>
        <p:spPr>
          <a:xfrm>
            <a:off x="8610600" y="6311757"/>
            <a:ext cx="457200" cy="533400"/>
          </a:xfrm>
          <a:ln/>
        </p:spPr>
        <p:txBody>
          <a:bodyPr/>
          <a:lstStyle>
            <a:lvl1pPr>
              <a:defRPr/>
            </a:lvl1pPr>
          </a:lstStyle>
          <a:p>
            <a:pPr>
              <a:defRPr/>
            </a:pPr>
            <a:endParaRPr lang="en-US" dirty="0"/>
          </a:p>
          <a:p>
            <a:pPr>
              <a:defRPr/>
            </a:pPr>
            <a:fld id="{31E02F1A-DC4F-4EFC-A5D6-B0A9D677CF91}" type="slidenum">
              <a:rPr lang="en-US" b="0" smtClean="0">
                <a:solidFill>
                  <a:srgbClr val="000000"/>
                </a:solidFill>
              </a:rPr>
              <a:pPr>
                <a:defRPr/>
              </a:pPr>
              <a:t>‹#›</a:t>
            </a:fld>
            <a:endParaRPr lang="en-US" b="0" dirty="0">
              <a:solidFill>
                <a:srgbClr val="000000"/>
              </a:solidFill>
            </a:endParaRPr>
          </a:p>
        </p:txBody>
      </p:sp>
    </p:spTree>
    <p:extLst>
      <p:ext uri="{BB962C8B-B14F-4D97-AF65-F5344CB8AC3E}">
        <p14:creationId xmlns:p14="http://schemas.microsoft.com/office/powerpoint/2010/main" val="26896777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6"/>
          <p:cNvSpPr>
            <a:spLocks noGrp="1" noChangeArrowheads="1"/>
          </p:cNvSpPr>
          <p:nvPr>
            <p:ph type="sldNum" sz="quarter" idx="10"/>
          </p:nvPr>
        </p:nvSpPr>
        <p:spPr>
          <a:xfrm>
            <a:off x="8534400" y="6534150"/>
            <a:ext cx="457200" cy="323850"/>
          </a:xfrm>
          <a:ln/>
        </p:spPr>
        <p:txBody>
          <a:bodyPr/>
          <a:lstStyle>
            <a:lvl1pPr>
              <a:defRPr>
                <a:solidFill>
                  <a:schemeClr val="bg1">
                    <a:lumMod val="65000"/>
                  </a:schemeClr>
                </a:solidFill>
              </a:defRPr>
            </a:lvl1pPr>
          </a:lstStyle>
          <a:p>
            <a:pPr>
              <a:defRPr/>
            </a:pPr>
            <a:fld id="{80350EDA-A57A-4917-B646-25BAF9C5683C}" type="slidenum">
              <a:rPr lang="en-US" smtClean="0">
                <a:solidFill>
                  <a:srgbClr val="FFFFFF">
                    <a:lumMod val="65000"/>
                  </a:srgbClr>
                </a:solidFill>
              </a:rPr>
              <a:pPr>
                <a:defRPr/>
              </a:pPr>
              <a:t>‹#›</a:t>
            </a:fld>
            <a:endParaRPr lang="en-US" dirty="0">
              <a:solidFill>
                <a:srgbClr val="FFFFFF">
                  <a:lumMod val="65000"/>
                </a:srgbClr>
              </a:solidFill>
            </a:endParaRPr>
          </a:p>
        </p:txBody>
      </p:sp>
    </p:spTree>
    <p:extLst>
      <p:ext uri="{BB962C8B-B14F-4D97-AF65-F5344CB8AC3E}">
        <p14:creationId xmlns:p14="http://schemas.microsoft.com/office/powerpoint/2010/main" val="3352787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76200" y="76200"/>
            <a:ext cx="9023350" cy="519113"/>
          </a:xfrm>
        </p:spPr>
        <p:txBody>
          <a:bodyPr/>
          <a:lstStyle/>
          <a:p>
            <a:r>
              <a:rPr lang="en-US"/>
              <a:t>Click to edit Master title style</a:t>
            </a:r>
          </a:p>
        </p:txBody>
      </p:sp>
      <p:sp>
        <p:nvSpPr>
          <p:cNvPr id="3" name="Content Placeholder 2"/>
          <p:cNvSpPr>
            <a:spLocks noGrp="1"/>
          </p:cNvSpPr>
          <p:nvPr>
            <p:ph sz="half" idx="1"/>
          </p:nvPr>
        </p:nvSpPr>
        <p:spPr>
          <a:xfrm>
            <a:off x="9144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429000" y="3581400"/>
            <a:ext cx="2362200" cy="3968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6"/>
          <p:cNvSpPr>
            <a:spLocks noGrp="1" noChangeArrowheads="1"/>
          </p:cNvSpPr>
          <p:nvPr>
            <p:ph type="sldNum" sz="quarter" idx="10"/>
          </p:nvPr>
        </p:nvSpPr>
        <p:spPr>
          <a:ln/>
        </p:spPr>
        <p:txBody>
          <a:bodyPr/>
          <a:lstStyle>
            <a:lvl1pPr>
              <a:defRPr/>
            </a:lvl1pPr>
          </a:lstStyle>
          <a:p>
            <a:pPr>
              <a:defRPr/>
            </a:pPr>
            <a:endParaRPr lang="en-US"/>
          </a:p>
          <a:p>
            <a:pPr>
              <a:defRPr/>
            </a:pPr>
            <a:fld id="{6CDD1FAF-EAB6-41CD-B998-DC1875C207BC}" type="slidenum">
              <a:rPr lang="en-US"/>
              <a:pPr>
                <a:defRPr/>
              </a:pPr>
              <a:t>‹#›</a:t>
            </a:fld>
            <a:endParaRPr lang="en-US"/>
          </a:p>
        </p:txBody>
      </p:sp>
    </p:spTree>
    <p:extLst>
      <p:ext uri="{BB962C8B-B14F-4D97-AF65-F5344CB8AC3E}">
        <p14:creationId xmlns:p14="http://schemas.microsoft.com/office/powerpoint/2010/main" val="40843754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0" y="37672"/>
            <a:ext cx="8229600" cy="571928"/>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rtlCol="0">
            <a:normAutofit/>
          </a:bodyPr>
          <a:lstStyle/>
          <a:p>
            <a:pPr lvl="0"/>
            <a:endParaRPr lang="en-US" noProof="0" dirty="0"/>
          </a:p>
        </p:txBody>
      </p:sp>
      <p:sp>
        <p:nvSpPr>
          <p:cNvPr id="4" name="Date Placeholder 3"/>
          <p:cNvSpPr>
            <a:spLocks noGrp="1"/>
          </p:cNvSpPr>
          <p:nvPr>
            <p:ph type="dt" sz="half" idx="10"/>
          </p:nvPr>
        </p:nvSpPr>
        <p:spPr>
          <a:xfrm>
            <a:off x="7620000" y="6400800"/>
            <a:ext cx="838200" cy="365125"/>
          </a:xfrm>
          <a:prstGeom prst="rect">
            <a:avLst/>
          </a:prstGeom>
        </p:spPr>
        <p:txBody>
          <a:bodyPr/>
          <a:lstStyle>
            <a:lvl1pPr>
              <a:defRPr sz="1400">
                <a:solidFill>
                  <a:schemeClr val="tx1"/>
                </a:solidFill>
                <a:latin typeface="Calibri" pitchFamily="34" charset="0"/>
                <a:ea typeface="ＭＳ Ｐゴシック" charset="-128"/>
                <a:cs typeface="+mn-cs"/>
              </a:defRPr>
            </a:lvl1pPr>
          </a:lstStyle>
          <a:p>
            <a:pPr defTabSz="914400" fontAlgn="base">
              <a:spcBef>
                <a:spcPct val="0"/>
              </a:spcBef>
              <a:spcAft>
                <a:spcPct val="0"/>
              </a:spcAft>
              <a:defRPr/>
            </a:pPr>
            <a:fld id="{CC292C26-AD18-4474-BCFB-8E6E0F869B6E}" type="datetime1">
              <a:rPr lang="en-US" b="1" smtClean="0">
                <a:solidFill>
                  <a:srgbClr val="000000"/>
                </a:solidFill>
              </a:rPr>
              <a:t>1/6/2023</a:t>
            </a:fld>
            <a:endParaRPr lang="en-US" b="1" dirty="0">
              <a:solidFill>
                <a:srgbClr val="000000"/>
              </a:solidFill>
            </a:endParaRPr>
          </a:p>
        </p:txBody>
      </p:sp>
      <p:sp>
        <p:nvSpPr>
          <p:cNvPr id="6" name="Slide Number Placeholder 5"/>
          <p:cNvSpPr>
            <a:spLocks noGrp="1"/>
          </p:cNvSpPr>
          <p:nvPr>
            <p:ph type="sldNum" sz="quarter" idx="12"/>
          </p:nvPr>
        </p:nvSpPr>
        <p:spPr>
          <a:xfrm>
            <a:off x="8458200" y="6381750"/>
            <a:ext cx="533400" cy="476250"/>
          </a:xfrm>
        </p:spPr>
        <p:txBody>
          <a:bodyPr/>
          <a:lstStyle>
            <a:lvl1pPr>
              <a:defRPr>
                <a:solidFill>
                  <a:schemeClr val="tx1"/>
                </a:solidFill>
              </a:defRPr>
            </a:lvl1pPr>
          </a:lstStyle>
          <a:p>
            <a:fld id="{770E6DA3-D2C5-AC41-8B7A-7693DC367A76}"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4010247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extLst>
      <p:ext uri="{BB962C8B-B14F-4D97-AF65-F5344CB8AC3E}">
        <p14:creationId xmlns:p14="http://schemas.microsoft.com/office/powerpoint/2010/main" val="26965221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ADF9769-608C-46F6-B08A-83BEC1AC0034}" type="datetime1">
              <a:rPr lang="en-US" smtClean="0"/>
              <a:t>1/6/2023</a:t>
            </a:fld>
            <a:endParaRPr lang="en-US"/>
          </a:p>
        </p:txBody>
      </p:sp>
      <p:sp>
        <p:nvSpPr>
          <p:cNvPr id="5" name="Footer Placeholder 4"/>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6" name="Slide Number Placeholder 5"/>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239380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6B5AFA1-25D0-434F-B087-98C6DC948536}" type="datetime1">
              <a:rPr lang="en-US" smtClean="0"/>
              <a:t>1/6/2023</a:t>
            </a:fld>
            <a:endParaRPr lang="en-US"/>
          </a:p>
        </p:txBody>
      </p:sp>
      <p:sp>
        <p:nvSpPr>
          <p:cNvPr id="5" name="Footer Placeholder 4"/>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6" name="Slide Number Placeholder 5"/>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12461542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3DBD511-FB49-4C7B-9A82-67677F1D4C40}" type="datetime1">
              <a:rPr lang="en-US" smtClean="0"/>
              <a:t>1/6/2023</a:t>
            </a:fld>
            <a:endParaRPr lang="en-US"/>
          </a:p>
        </p:txBody>
      </p:sp>
      <p:sp>
        <p:nvSpPr>
          <p:cNvPr id="6" name="Footer Placeholder 5"/>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7" name="Slide Number Placeholder 6"/>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17456155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AC8240-009A-493B-8099-7BB4B721CE09}" type="datetime1">
              <a:rPr lang="en-US" smtClean="0"/>
              <a:t>1/6/2023</a:t>
            </a:fld>
            <a:endParaRPr lang="en-US"/>
          </a:p>
        </p:txBody>
      </p:sp>
      <p:sp>
        <p:nvSpPr>
          <p:cNvPr id="8" name="Footer Placeholder 7"/>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9" name="Slide Number Placeholder 8"/>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42744262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4EFBD90-F496-4EB6-B47F-B8C65D8E9A1E}" type="datetime1">
              <a:rPr lang="en-US" smtClean="0"/>
              <a:t>1/6/2023</a:t>
            </a:fld>
            <a:endParaRPr lang="en-US"/>
          </a:p>
        </p:txBody>
      </p:sp>
      <p:sp>
        <p:nvSpPr>
          <p:cNvPr id="4" name="Footer Placeholder 3"/>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5" name="Slide Number Placeholder 4"/>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3525500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47C761-B20C-45F4-8E6A-D335AB595BC8}" type="datetime1">
              <a:rPr lang="en-US" smtClean="0"/>
              <a:t>1/6/2023</a:t>
            </a:fld>
            <a:endParaRPr lang="en-US"/>
          </a:p>
        </p:txBody>
      </p:sp>
      <p:sp>
        <p:nvSpPr>
          <p:cNvPr id="3" name="Footer Placeholder 2"/>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4" name="Slide Number Placeholder 3"/>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2966094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62CC82-2975-4C8E-91A1-A0083F5914E1}" type="datetime1">
              <a:rPr lang="en-US" smtClean="0"/>
              <a:t>1/6/2023</a:t>
            </a:fld>
            <a:endParaRPr lang="en-US"/>
          </a:p>
        </p:txBody>
      </p:sp>
      <p:sp>
        <p:nvSpPr>
          <p:cNvPr id="6" name="Footer Placeholder 5"/>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7" name="Slide Number Placeholder 6"/>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168640413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33244E5-54E2-47D7-A70D-B8DFB0281BD8}" type="datetime1">
              <a:rPr lang="en-US" smtClean="0"/>
              <a:t>1/6/2023</a:t>
            </a:fld>
            <a:endParaRPr lang="en-US"/>
          </a:p>
        </p:txBody>
      </p:sp>
      <p:sp>
        <p:nvSpPr>
          <p:cNvPr id="6" name="Footer Placeholder 5"/>
          <p:cNvSpPr>
            <a:spLocks noGrp="1"/>
          </p:cNvSpPr>
          <p:nvPr>
            <p:ph type="ftr" sz="quarter" idx="11"/>
          </p:nvPr>
        </p:nvSpPr>
        <p:spPr/>
        <p:txBody>
          <a:body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7" name="Slide Number Placeholder 6"/>
          <p:cNvSpPr>
            <a:spLocks noGrp="1"/>
          </p:cNvSpPr>
          <p:nvPr>
            <p:ph type="sldNum" sz="quarter" idx="12"/>
          </p:nvPr>
        </p:nvSpPr>
        <p:spPr/>
        <p:txBody>
          <a:bodyPr/>
          <a:lstStyle/>
          <a:p>
            <a:fld id="{6AF1CCD9-42F8-1941-B639-714A2F07917B}" type="slidenum">
              <a:rPr lang="en-US" smtClean="0"/>
              <a:pPr/>
              <a:t>‹#›</a:t>
            </a:fld>
            <a:endParaRPr lang="en-US"/>
          </a:p>
        </p:txBody>
      </p:sp>
    </p:spTree>
    <p:extLst>
      <p:ext uri="{BB962C8B-B14F-4D97-AF65-F5344CB8AC3E}">
        <p14:creationId xmlns:p14="http://schemas.microsoft.com/office/powerpoint/2010/main" val="568390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theme" Target="../theme/theme2.xml"/><Relationship Id="rId5" Type="http://schemas.openxmlformats.org/officeDocument/2006/relationships/slideLayout" Target="../slideLayouts/slideLayout16.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46D724F-E365-4DE7-85A0-79880F318D28}" type="datetime1">
              <a:rPr lang="en-US" smtClean="0"/>
              <a:t>1/6/2023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Copyright © 2021 University of Massachusetts Medical School all rights reserved.  Practice Training on Mental Health Care Workflow Template. Authors: Byatt N., Brenckle L., Masters G., Bergman A., Moore Simas T.  Funded by CDC grants 6 NU38OT000287, version 1.0, revised 03-26-21</a:t>
            </a: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1CCD9-42F8-1941-B639-714A2F07917B}" type="slidenum">
              <a:rPr lang="en-US" smtClean="0"/>
              <a:pPr/>
              <a:t>‹#›</a:t>
            </a:fld>
            <a:endParaRPr lang="en-US"/>
          </a:p>
        </p:txBody>
      </p:sp>
    </p:spTree>
    <p:extLst>
      <p:ext uri="{BB962C8B-B14F-4D97-AF65-F5344CB8AC3E}">
        <p14:creationId xmlns:p14="http://schemas.microsoft.com/office/powerpoint/2010/main" val="20844508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bwMode="auto">
          <a:xfrm>
            <a:off x="76200" y="76200"/>
            <a:ext cx="9023350" cy="5191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headline assertion here</a:t>
            </a:r>
          </a:p>
        </p:txBody>
      </p:sp>
      <p:sp>
        <p:nvSpPr>
          <p:cNvPr id="5123" name="Rectangle 3"/>
          <p:cNvSpPr>
            <a:spLocks noGrp="1" noChangeArrowheads="1"/>
          </p:cNvSpPr>
          <p:nvPr>
            <p:ph type="body" idx="1"/>
          </p:nvPr>
        </p:nvSpPr>
        <p:spPr bwMode="auto">
          <a:xfrm>
            <a:off x="914400" y="3581400"/>
            <a:ext cx="4876800" cy="3968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spAutoFit/>
          </a:bodyPr>
          <a:lstStyle/>
          <a:p>
            <a:pPr lvl="0"/>
            <a:r>
              <a:rPr lang="en-US"/>
              <a:t>Insert call-outs for visual evidence here</a:t>
            </a:r>
          </a:p>
        </p:txBody>
      </p:sp>
      <p:sp>
        <p:nvSpPr>
          <p:cNvPr id="5" name="Rectangle 6"/>
          <p:cNvSpPr>
            <a:spLocks noGrp="1" noChangeArrowheads="1"/>
          </p:cNvSpPr>
          <p:nvPr>
            <p:ph type="sldNum" sz="quarter" idx="4"/>
          </p:nvPr>
        </p:nvSpPr>
        <p:spPr bwMode="auto">
          <a:xfrm>
            <a:off x="0" y="6381750"/>
            <a:ext cx="2133600" cy="476250"/>
          </a:xfrm>
          <a:prstGeom prst="rect">
            <a:avLst/>
          </a:prstGeom>
          <a:ln>
            <a:miter lim="800000"/>
            <a:headEnd/>
            <a:tailEnd/>
          </a:ln>
        </p:spPr>
        <p:txBody>
          <a:bodyPr vert="horz" wrap="square" lIns="91440" tIns="45720" rIns="91440" bIns="45720" numCol="1" anchor="t" anchorCtr="0" compatLnSpc="1">
            <a:prstTxWarp prst="textNoShape">
              <a:avLst/>
            </a:prstTxWarp>
          </a:bodyPr>
          <a:lstStyle>
            <a:lvl1pPr>
              <a:defRPr sz="1400">
                <a:solidFill>
                  <a:srgbClr val="000099"/>
                </a:solidFill>
                <a:ea typeface="ＭＳ Ｐゴシック" charset="-128"/>
              </a:defRPr>
            </a:lvl1pPr>
          </a:lstStyle>
          <a:p>
            <a:pPr defTabSz="914400" fontAlgn="base">
              <a:spcBef>
                <a:spcPct val="0"/>
              </a:spcBef>
              <a:spcAft>
                <a:spcPct val="0"/>
              </a:spcAft>
              <a:defRPr/>
            </a:pPr>
            <a:endParaRPr lang="en-US" b="1"/>
          </a:p>
          <a:p>
            <a:pPr defTabSz="914400" fontAlgn="base">
              <a:spcBef>
                <a:spcPct val="0"/>
              </a:spcBef>
              <a:spcAft>
                <a:spcPct val="0"/>
              </a:spcAft>
              <a:defRPr/>
            </a:pPr>
            <a:fld id="{C48D9D02-7605-4419-A582-52661F39C1D9}" type="slidenum">
              <a:rPr lang="en-US" b="1"/>
              <a:pPr defTabSz="914400" fontAlgn="base">
                <a:spcBef>
                  <a:spcPct val="0"/>
                </a:spcBef>
                <a:spcAft>
                  <a:spcPct val="0"/>
                </a:spcAft>
                <a:defRPr/>
              </a:pPr>
              <a:t>‹#›</a:t>
            </a:fld>
            <a:endParaRPr lang="en-US" b="1"/>
          </a:p>
        </p:txBody>
      </p:sp>
    </p:spTree>
    <p:extLst>
      <p:ext uri="{BB962C8B-B14F-4D97-AF65-F5344CB8AC3E}">
        <p14:creationId xmlns:p14="http://schemas.microsoft.com/office/powerpoint/2010/main" val="3944547025"/>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6" r:id="rId4"/>
    <p:sldLayoutId id="2147483667" r:id="rId5"/>
  </p:sldLayoutIdLst>
  <p:hf hdr="0" dt="0"/>
  <p:txStyles>
    <p:titleStyle>
      <a:lvl1pPr algn="l" rtl="0" eaLnBrk="0" fontAlgn="base" hangingPunct="0">
        <a:spcBef>
          <a:spcPct val="0"/>
        </a:spcBef>
        <a:spcAft>
          <a:spcPct val="0"/>
        </a:spcAft>
        <a:defRPr sz="2800" b="1">
          <a:solidFill>
            <a:schemeClr val="tx2"/>
          </a:solidFill>
          <a:latin typeface="+mj-lt"/>
          <a:ea typeface="ＭＳ Ｐゴシック" charset="-128"/>
          <a:cs typeface="ＭＳ Ｐゴシック" charset="-128"/>
        </a:defRPr>
      </a:lvl1pPr>
      <a:lvl2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2pPr>
      <a:lvl3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3pPr>
      <a:lvl4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4pPr>
      <a:lvl5pPr algn="l" rtl="0" eaLnBrk="0" fontAlgn="base" hangingPunct="0">
        <a:spcBef>
          <a:spcPct val="0"/>
        </a:spcBef>
        <a:spcAft>
          <a:spcPct val="0"/>
        </a:spcAft>
        <a:defRPr sz="2800" b="1">
          <a:solidFill>
            <a:schemeClr val="tx2"/>
          </a:solidFill>
          <a:latin typeface="Calibri" pitchFamily="34" charset="0"/>
          <a:ea typeface="ＭＳ Ｐゴシック" charset="-128"/>
          <a:cs typeface="ＭＳ Ｐゴシック" charset="-128"/>
        </a:defRPr>
      </a:lvl5pPr>
      <a:lvl6pPr marL="457200" algn="l" rtl="0" fontAlgn="base">
        <a:spcBef>
          <a:spcPct val="0"/>
        </a:spcBef>
        <a:spcAft>
          <a:spcPct val="0"/>
        </a:spcAft>
        <a:defRPr sz="2800" b="1">
          <a:solidFill>
            <a:schemeClr val="tx2"/>
          </a:solidFill>
          <a:latin typeface="Arial" charset="0"/>
        </a:defRPr>
      </a:lvl6pPr>
      <a:lvl7pPr marL="914400" algn="l" rtl="0" fontAlgn="base">
        <a:spcBef>
          <a:spcPct val="0"/>
        </a:spcBef>
        <a:spcAft>
          <a:spcPct val="0"/>
        </a:spcAft>
        <a:defRPr sz="2800" b="1">
          <a:solidFill>
            <a:schemeClr val="tx2"/>
          </a:solidFill>
          <a:latin typeface="Arial" charset="0"/>
        </a:defRPr>
      </a:lvl7pPr>
      <a:lvl8pPr marL="1371600" algn="l" rtl="0" fontAlgn="base">
        <a:spcBef>
          <a:spcPct val="0"/>
        </a:spcBef>
        <a:spcAft>
          <a:spcPct val="0"/>
        </a:spcAft>
        <a:defRPr sz="2800" b="1">
          <a:solidFill>
            <a:schemeClr val="tx2"/>
          </a:solidFill>
          <a:latin typeface="Arial" charset="0"/>
        </a:defRPr>
      </a:lvl8pPr>
      <a:lvl9pPr marL="1828800" algn="l" rtl="0" fontAlgn="base">
        <a:spcBef>
          <a:spcPct val="0"/>
        </a:spcBef>
        <a:spcAft>
          <a:spcPct val="0"/>
        </a:spcAft>
        <a:defRPr sz="2800" b="1">
          <a:solidFill>
            <a:schemeClr val="tx2"/>
          </a:solidFill>
          <a:latin typeface="Arial" charset="0"/>
        </a:defRPr>
      </a:lvl9pPr>
    </p:titleStyle>
    <p:bodyStyle>
      <a:lvl1pPr marL="342900" indent="-342900" algn="l" rtl="0" eaLnBrk="0" fontAlgn="base" hangingPunct="0">
        <a:spcBef>
          <a:spcPct val="20000"/>
        </a:spcBef>
        <a:spcAft>
          <a:spcPct val="0"/>
        </a:spcAft>
        <a:defRPr sz="2000" b="1">
          <a:solidFill>
            <a:srgbClr val="000099"/>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charset="-128"/>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sv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47177" y="2631869"/>
            <a:ext cx="5256914" cy="666837"/>
          </a:xfrm>
          <a:prstGeom prst="rect">
            <a:avLst/>
          </a:prstGeom>
          <a:noFill/>
          <a:ln>
            <a:noFill/>
          </a:ln>
        </p:spPr>
        <p:txBody>
          <a:bodyPr wrap="square" lIns="91418" tIns="25394" rIns="91418" bIns="25394">
            <a:spAutoFit/>
          </a:bodyPr>
          <a:lstStyle/>
          <a:p>
            <a:pPr eaLnBrk="0" hangingPunct="0">
              <a:defRPr/>
            </a:pPr>
            <a:br>
              <a:rPr lang="en-US" sz="2000" dirty="0"/>
            </a:br>
            <a:endParaRPr lang="en-US" sz="2000" dirty="0">
              <a:solidFill>
                <a:srgbClr val="FF0000"/>
              </a:solidFill>
              <a:latin typeface="Calibri" pitchFamily="34" charset="0"/>
              <a:cs typeface="Arial" charset="0"/>
            </a:endParaRPr>
          </a:p>
        </p:txBody>
      </p:sp>
      <p:pic>
        <p:nvPicPr>
          <p:cNvPr id="2048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10180" y="1867911"/>
            <a:ext cx="2622620" cy="37412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p:cNvSpPr txBox="1"/>
          <p:nvPr/>
        </p:nvSpPr>
        <p:spPr>
          <a:xfrm>
            <a:off x="444896" y="1168990"/>
            <a:ext cx="8507718" cy="646331"/>
          </a:xfrm>
          <a:prstGeom prst="rect">
            <a:avLst/>
          </a:prstGeom>
          <a:noFill/>
        </p:spPr>
        <p:txBody>
          <a:bodyPr wrap="square" rtlCol="0">
            <a:spAutoFit/>
          </a:bodyPr>
          <a:lstStyle/>
          <a:p>
            <a:r>
              <a:rPr lang="en-US" sz="3600" b="1" dirty="0">
                <a:latin typeface="+mj-lt"/>
              </a:rPr>
              <a:t>Mental Health Care Workflow Training</a:t>
            </a:r>
          </a:p>
        </p:txBody>
      </p:sp>
      <p:sp>
        <p:nvSpPr>
          <p:cNvPr id="2" name="Slide Number Placeholder 1"/>
          <p:cNvSpPr>
            <a:spLocks noGrp="1"/>
          </p:cNvSpPr>
          <p:nvPr>
            <p:ph type="sldNum" sz="quarter" idx="12"/>
          </p:nvPr>
        </p:nvSpPr>
        <p:spPr/>
        <p:txBody>
          <a:bodyPr/>
          <a:lstStyle/>
          <a:p>
            <a:fld id="{6AF1CCD9-42F8-1941-B639-714A2F07917B}" type="slidenum">
              <a:rPr lang="en-US" smtClean="0"/>
              <a:pPr/>
              <a:t>1</a:t>
            </a:fld>
            <a:r>
              <a:rPr lang="en-US" dirty="0"/>
              <a:t>*</a:t>
            </a:r>
          </a:p>
        </p:txBody>
      </p:sp>
      <p:sp>
        <p:nvSpPr>
          <p:cNvPr id="3" name="TextBox 2">
            <a:extLst>
              <a:ext uri="{FF2B5EF4-FFF2-40B4-BE49-F238E27FC236}">
                <a16:creationId xmlns:a16="http://schemas.microsoft.com/office/drawing/2014/main" id="{DD108A30-F68A-4087-9E1F-149375B1AEB1}"/>
              </a:ext>
            </a:extLst>
          </p:cNvPr>
          <p:cNvSpPr txBox="1"/>
          <p:nvPr/>
        </p:nvSpPr>
        <p:spPr>
          <a:xfrm>
            <a:off x="444896" y="1768635"/>
            <a:ext cx="3562467" cy="954107"/>
          </a:xfrm>
          <a:prstGeom prst="rect">
            <a:avLst/>
          </a:prstGeom>
          <a:noFill/>
        </p:spPr>
        <p:txBody>
          <a:bodyPr wrap="square" rtlCol="0">
            <a:spAutoFit/>
          </a:bodyPr>
          <a:lstStyle/>
          <a:p>
            <a:r>
              <a:rPr lang="en-US" sz="2800" i="1" dirty="0">
                <a:solidFill>
                  <a:srgbClr val="FF0000"/>
                </a:solidFill>
                <a:latin typeface="+mj-lt"/>
              </a:rPr>
              <a:t>Practice Name </a:t>
            </a:r>
          </a:p>
          <a:p>
            <a:r>
              <a:rPr lang="en-US" sz="2800" i="1" dirty="0">
                <a:solidFill>
                  <a:srgbClr val="FF0000"/>
                </a:solidFill>
                <a:latin typeface="+mj-lt"/>
              </a:rPr>
              <a:t>Date</a:t>
            </a:r>
          </a:p>
        </p:txBody>
      </p:sp>
      <p:sp>
        <p:nvSpPr>
          <p:cNvPr id="4" name="Footer Placeholder 3">
            <a:extLst>
              <a:ext uri="{FF2B5EF4-FFF2-40B4-BE49-F238E27FC236}">
                <a16:creationId xmlns:a16="http://schemas.microsoft.com/office/drawing/2014/main" id="{60285728-3B4B-4550-89F0-737B4D242D7E}"/>
              </a:ext>
            </a:extLst>
          </p:cNvPr>
          <p:cNvSpPr>
            <a:spLocks noGrp="1"/>
          </p:cNvSpPr>
          <p:nvPr>
            <p:ph type="ftr" sz="quarter" idx="11"/>
          </p:nvPr>
        </p:nvSpPr>
        <p:spPr>
          <a:xfrm>
            <a:off x="81280" y="6144421"/>
            <a:ext cx="8605520" cy="646330"/>
          </a:xfrm>
        </p:spPr>
        <p:txBody>
          <a:bodyPr/>
          <a:lstStyle/>
          <a:p>
            <a:r>
              <a:rPr lang="en-US" sz="1100" dirty="0">
                <a:effectLst/>
                <a:latin typeface="Calibri" panose="020F0502020204030204" pitchFamily="34" charset="0"/>
                <a:ea typeface="Calibri" panose="020F0502020204030204" pitchFamily="34" charset="0"/>
                <a:cs typeface="Times New Roman" panose="02020603050405020304" pitchFamily="18" charset="0"/>
              </a:rPr>
              <a:t>Copyright © 2021 UMass Chan Medical School all rights reserved.  Version 1.0. Revised 01-05-2023 Practice Training on Mental Health Care Workflow Template. Funding provided by CDC grant 6 NU38OT000287. Authors: Byatt N., Brenckle L., Masters G., Bergman A., Moore Simas T.  </a:t>
            </a:r>
          </a:p>
        </p:txBody>
      </p:sp>
      <p:pic>
        <p:nvPicPr>
          <p:cNvPr id="6" name="Picture 5">
            <a:extLst>
              <a:ext uri="{FF2B5EF4-FFF2-40B4-BE49-F238E27FC236}">
                <a16:creationId xmlns:a16="http://schemas.microsoft.com/office/drawing/2014/main" id="{853844B7-740C-4882-ACA3-1385101FFBAC}"/>
              </a:ext>
            </a:extLst>
          </p:cNvPr>
          <p:cNvPicPr>
            <a:picLocks noChangeAspect="1"/>
          </p:cNvPicPr>
          <p:nvPr/>
        </p:nvPicPr>
        <p:blipFill>
          <a:blip r:embed="rId4"/>
          <a:stretch>
            <a:fillRect/>
          </a:stretch>
        </p:blipFill>
        <p:spPr>
          <a:xfrm>
            <a:off x="7447269" y="121285"/>
            <a:ext cx="1425425" cy="855256"/>
          </a:xfrm>
          <a:prstGeom prst="rect">
            <a:avLst/>
          </a:prstGeom>
        </p:spPr>
      </p:pic>
      <p:sp>
        <p:nvSpPr>
          <p:cNvPr id="7" name="TextBox 6">
            <a:extLst>
              <a:ext uri="{FF2B5EF4-FFF2-40B4-BE49-F238E27FC236}">
                <a16:creationId xmlns:a16="http://schemas.microsoft.com/office/drawing/2014/main" id="{C951E0B8-6C5F-4AF7-995D-BF3228DA04AB}"/>
              </a:ext>
            </a:extLst>
          </p:cNvPr>
          <p:cNvSpPr txBox="1"/>
          <p:nvPr/>
        </p:nvSpPr>
        <p:spPr>
          <a:xfrm>
            <a:off x="191386" y="175730"/>
            <a:ext cx="1282304" cy="923330"/>
          </a:xfrm>
          <a:prstGeom prst="rect">
            <a:avLst/>
          </a:prstGeom>
          <a:noFill/>
        </p:spPr>
        <p:txBody>
          <a:bodyPr wrap="square" rtlCol="0">
            <a:spAutoFit/>
          </a:bodyPr>
          <a:lstStyle/>
          <a:p>
            <a:r>
              <a:rPr lang="en-US" i="1" dirty="0">
                <a:solidFill>
                  <a:srgbClr val="FF0000"/>
                </a:solidFill>
              </a:rPr>
              <a:t>Your practice logo here</a:t>
            </a:r>
          </a:p>
        </p:txBody>
      </p:sp>
    </p:spTree>
    <p:extLst>
      <p:ext uri="{BB962C8B-B14F-4D97-AF65-F5344CB8AC3E}">
        <p14:creationId xmlns:p14="http://schemas.microsoft.com/office/powerpoint/2010/main" val="2161767508"/>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10</a:t>
            </a:fld>
            <a:endParaRPr lang="en-US" dirty="0"/>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5324535"/>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4. When a perinatal mental health screening tool is positive, assess the patient and determine treatment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5. Develop and use a repository of mental health resources and treatment referral sources tailored to the needs of your patient population.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6. Refer patients who screen positive for psychotherapy, group therapy, or other treatment and support options.</a:t>
            </a:r>
          </a:p>
          <a:p>
            <a:pPr marR="0" lvl="0">
              <a:spcBef>
                <a:spcPts val="0"/>
              </a:spcBef>
              <a:spcAft>
                <a:spcPts val="6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18558880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11</a:t>
            </a:fld>
            <a:endParaRPr lang="en-US"/>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5670783"/>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4. When a perinatal mental health screening tool is positive, assess the patient and determine treatment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5. Develop and use a repository of mental health resources and treatment referral sources tailored to the needs of your patient population.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6. Refer patients who screen positive for psychotherapy, group therapy, or other treatment and support options.</a:t>
            </a:r>
          </a:p>
          <a:p>
            <a:pPr marR="0" lvl="0">
              <a:spcBef>
                <a:spcPts val="0"/>
              </a:spcBef>
              <a:spcAft>
                <a:spcPts val="6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7. Start medication treatment when indicated.</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28439876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12</a:t>
            </a:fld>
            <a:endParaRPr lang="en-US"/>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5978560"/>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4. When a perinatal mental health screening tool is positive, assess the patient and determine treatment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5. Develop and use a repository of mental health resources and treatment referral sources tailored to the needs of your patient population.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6. Refer patients who screen positive for psychotherapy, group therapy, or other treatment and support options.</a:t>
            </a:r>
          </a:p>
          <a:p>
            <a:pPr marR="0" lvl="0">
              <a:spcBef>
                <a:spcPts val="0"/>
              </a:spcBef>
              <a:spcAft>
                <a:spcPts val="6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7. Start medication treatment when indicated.</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8. Follow-up and monitor perinatal mental health conditions once treatment is initiated. </a:t>
            </a: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34933988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13</a:t>
            </a:fld>
            <a:endParaRPr lang="en-US"/>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6286336"/>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4. When a perinatal mental health screening tool is positive, assess the patient and determine treatment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5. Develop and use a repository of mental health resources and treatment referral sources tailored to the needs of your patient population.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6. Refer patients who screen positive for psychotherapy, group therapy, or other treatment and support options.</a:t>
            </a:r>
          </a:p>
          <a:p>
            <a:pPr marR="0" lvl="0">
              <a:spcBef>
                <a:spcPts val="0"/>
              </a:spcBef>
              <a:spcAft>
                <a:spcPts val="6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7. Start medication treatment when indicated.</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8. Follow-up and monitor perinatal mental health conditions once treatment is initiated. </a:t>
            </a: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9. Ensure mental health care is ongoing until at least one year postpartum with transition to primary care or another provider as needed.</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299130833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14</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1015663"/>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p:txBody>
      </p:sp>
      <p:sp>
        <p:nvSpPr>
          <p:cNvPr id="4" name="TextBox 3">
            <a:extLst>
              <a:ext uri="{FF2B5EF4-FFF2-40B4-BE49-F238E27FC236}">
                <a16:creationId xmlns:a16="http://schemas.microsoft.com/office/drawing/2014/main" id="{D2934BE0-0768-4114-827D-DBFD11E1D4D6}"/>
              </a:ext>
            </a:extLst>
          </p:cNvPr>
          <p:cNvSpPr txBox="1"/>
          <p:nvPr/>
        </p:nvSpPr>
        <p:spPr>
          <a:xfrm>
            <a:off x="689547" y="1630724"/>
            <a:ext cx="7668389" cy="2031325"/>
          </a:xfrm>
          <a:prstGeom prst="rect">
            <a:avLst/>
          </a:prstGeom>
          <a:noFill/>
        </p:spPr>
        <p:txBody>
          <a:bodyPr wrap="square" rtlCol="0">
            <a:spAutoFit/>
          </a:bodyPr>
          <a:lstStyle/>
          <a:p>
            <a:endParaRPr lang="en-US" i="1" dirty="0">
              <a:solidFill>
                <a:srgbClr val="FF0000"/>
              </a:solidFill>
            </a:endParaRPr>
          </a:p>
          <a:p>
            <a:r>
              <a:rPr lang="en-US" i="1" dirty="0">
                <a:solidFill>
                  <a:srgbClr val="FF0000"/>
                </a:solidFill>
              </a:rPr>
              <a:t>[List practice activities related to this aim that are currently in place, for example mental health educational materials routinely provided, posters or brochures hung or displayed in patient areas]</a:t>
            </a:r>
          </a:p>
          <a:p>
            <a:endParaRPr lang="en-US" i="1" dirty="0">
              <a:solidFill>
                <a:srgbClr val="FF0000"/>
              </a:solidFill>
            </a:endParaRPr>
          </a:p>
          <a:p>
            <a:r>
              <a:rPr lang="en-US" i="1" dirty="0">
                <a:solidFill>
                  <a:srgbClr val="FF0000"/>
                </a:solidFill>
              </a:rPr>
              <a:t>[See Tool to Schedule Implementation and Create Practice Goals, Crosswalk Output tab, Aim 1 results beginning on row 5)</a:t>
            </a:r>
          </a:p>
        </p:txBody>
      </p:sp>
    </p:spTree>
    <p:extLst>
      <p:ext uri="{BB962C8B-B14F-4D97-AF65-F5344CB8AC3E}">
        <p14:creationId xmlns:p14="http://schemas.microsoft.com/office/powerpoint/2010/main" val="33550026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15</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1669688"/>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p:txBody>
      </p:sp>
      <p:graphicFrame>
        <p:nvGraphicFramePr>
          <p:cNvPr id="9" name="Table 9">
            <a:extLst>
              <a:ext uri="{FF2B5EF4-FFF2-40B4-BE49-F238E27FC236}">
                <a16:creationId xmlns:a16="http://schemas.microsoft.com/office/drawing/2014/main" id="{6C5EEC00-559A-4974-8BDE-6E420C48C479}"/>
              </a:ext>
            </a:extLst>
          </p:cNvPr>
          <p:cNvGraphicFramePr>
            <a:graphicFrameLocks noGrp="1"/>
          </p:cNvGraphicFramePr>
          <p:nvPr>
            <p:extLst>
              <p:ext uri="{D42A27DB-BD31-4B8C-83A1-F6EECF244321}">
                <p14:modId xmlns:p14="http://schemas.microsoft.com/office/powerpoint/2010/main" val="884826760"/>
              </p:ext>
            </p:extLst>
          </p:nvPr>
        </p:nvGraphicFramePr>
        <p:xfrm>
          <a:off x="329783" y="2873267"/>
          <a:ext cx="8544392" cy="2120359"/>
        </p:xfrm>
        <a:graphic>
          <a:graphicData uri="http://schemas.openxmlformats.org/drawingml/2006/table">
            <a:tbl>
              <a:tblPr firstRow="1" bandRow="1">
                <a:tableStyleId>{5C22544A-7EE6-4342-B048-85BDC9FD1C3A}</a:tableStyleId>
              </a:tblPr>
              <a:tblGrid>
                <a:gridCol w="2157385">
                  <a:extLst>
                    <a:ext uri="{9D8B030D-6E8A-4147-A177-3AD203B41FA5}">
                      <a16:colId xmlns:a16="http://schemas.microsoft.com/office/drawing/2014/main" val="90798172"/>
                    </a:ext>
                  </a:extLst>
                </a:gridCol>
                <a:gridCol w="2082487">
                  <a:extLst>
                    <a:ext uri="{9D8B030D-6E8A-4147-A177-3AD203B41FA5}">
                      <a16:colId xmlns:a16="http://schemas.microsoft.com/office/drawing/2014/main" val="2512555154"/>
                    </a:ext>
                  </a:extLst>
                </a:gridCol>
                <a:gridCol w="2168422">
                  <a:extLst>
                    <a:ext uri="{9D8B030D-6E8A-4147-A177-3AD203B41FA5}">
                      <a16:colId xmlns:a16="http://schemas.microsoft.com/office/drawing/2014/main" val="1701465032"/>
                    </a:ext>
                  </a:extLst>
                </a:gridCol>
                <a:gridCol w="2136098">
                  <a:extLst>
                    <a:ext uri="{9D8B030D-6E8A-4147-A177-3AD203B41FA5}">
                      <a16:colId xmlns:a16="http://schemas.microsoft.com/office/drawing/2014/main" val="1653075755"/>
                    </a:ext>
                  </a:extLst>
                </a:gridCol>
              </a:tblGrid>
              <a:tr h="363709">
                <a:tc>
                  <a:txBody>
                    <a:bodyPr/>
                    <a:lstStyle/>
                    <a:p>
                      <a:pPr algn="ctr"/>
                      <a:r>
                        <a:rPr lang="en-US" dirty="0"/>
                        <a:t>Screening for</a:t>
                      </a:r>
                    </a:p>
                  </a:txBody>
                  <a:tcPr/>
                </a:tc>
                <a:tc>
                  <a:txBody>
                    <a:bodyPr/>
                    <a:lstStyle/>
                    <a:p>
                      <a:pPr algn="ctr"/>
                      <a:r>
                        <a:rPr lang="en-US" dirty="0"/>
                        <a:t>First half of pregnancy</a:t>
                      </a:r>
                    </a:p>
                  </a:txBody>
                  <a:tcPr/>
                </a:tc>
                <a:tc>
                  <a:txBody>
                    <a:bodyPr/>
                    <a:lstStyle/>
                    <a:p>
                      <a:pPr algn="ctr"/>
                      <a:r>
                        <a:rPr lang="en-US" dirty="0"/>
                        <a:t>Second half of pregnancy</a:t>
                      </a:r>
                    </a:p>
                  </a:txBody>
                  <a:tcPr/>
                </a:tc>
                <a:tc>
                  <a:txBody>
                    <a:bodyPr/>
                    <a:lstStyle/>
                    <a:p>
                      <a:pPr algn="ctr"/>
                      <a:r>
                        <a:rPr lang="en-US" dirty="0"/>
                        <a:t>Postpartum</a:t>
                      </a:r>
                    </a:p>
                  </a:txBody>
                  <a:tcPr/>
                </a:tc>
                <a:extLst>
                  <a:ext uri="{0D108BD9-81ED-4DB2-BD59-A6C34878D82A}">
                    <a16:rowId xmlns:a16="http://schemas.microsoft.com/office/drawing/2014/main" val="1584711083"/>
                  </a:ext>
                </a:extLst>
              </a:tr>
              <a:tr h="370840">
                <a:tc>
                  <a:txBody>
                    <a:bodyPr/>
                    <a:lstStyle/>
                    <a:p>
                      <a:r>
                        <a:rPr lang="en-US" dirty="0"/>
                        <a:t>Depression</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Calibri"/>
                          <a:ea typeface="+mn-ea"/>
                          <a:cs typeface="+mn-cs"/>
                        </a:rPr>
                        <a:t>[row 29]</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30]</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31]</a:t>
                      </a:r>
                    </a:p>
                  </a:txBody>
                  <a:tcPr/>
                </a:tc>
                <a:extLst>
                  <a:ext uri="{0D108BD9-81ED-4DB2-BD59-A6C34878D82A}">
                    <a16:rowId xmlns:a16="http://schemas.microsoft.com/office/drawing/2014/main" val="614789447"/>
                  </a:ext>
                </a:extLst>
              </a:tr>
              <a:tr h="367759">
                <a:tc>
                  <a:txBody>
                    <a:bodyPr/>
                    <a:lstStyle/>
                    <a:p>
                      <a:r>
                        <a:rPr lang="en-US" dirty="0"/>
                        <a:t>Bipolar Disorder</a:t>
                      </a:r>
                    </a:p>
                  </a:txBody>
                  <a:tcPr/>
                </a:tc>
                <a:tc gridSpan="3">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50]</a:t>
                      </a: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txBody>
                  <a:tcPr/>
                </a:tc>
                <a:tc hMerge="1">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F0000"/>
                        </a:solidFill>
                        <a:effectLst/>
                        <a:uLnTx/>
                        <a:uFillTx/>
                        <a:latin typeface="Calibri"/>
                        <a:ea typeface="+mn-ea"/>
                        <a:cs typeface="+mn-cs"/>
                      </a:endParaRPr>
                    </a:p>
                  </a:txBody>
                  <a:tcPr/>
                </a:tc>
                <a:extLst>
                  <a:ext uri="{0D108BD9-81ED-4DB2-BD59-A6C34878D82A}">
                    <a16:rowId xmlns:a16="http://schemas.microsoft.com/office/drawing/2014/main" val="139957071"/>
                  </a:ext>
                </a:extLst>
              </a:tr>
              <a:tr h="370840">
                <a:tc>
                  <a:txBody>
                    <a:bodyPr/>
                    <a:lstStyle/>
                    <a:p>
                      <a:r>
                        <a:rPr lang="en-US" dirty="0"/>
                        <a:t>Anxiety</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33]</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34]</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35]</a:t>
                      </a:r>
                    </a:p>
                  </a:txBody>
                  <a:tcPr/>
                </a:tc>
                <a:extLst>
                  <a:ext uri="{0D108BD9-81ED-4DB2-BD59-A6C34878D82A}">
                    <a16:rowId xmlns:a16="http://schemas.microsoft.com/office/drawing/2014/main" val="2208036075"/>
                  </a:ext>
                </a:extLst>
              </a:tr>
              <a:tr h="370840">
                <a:tc>
                  <a:txBody>
                    <a:bodyPr/>
                    <a:lstStyle/>
                    <a:p>
                      <a:r>
                        <a:rPr lang="en-US" dirty="0"/>
                        <a:t>PTSD</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a:t>
                      </a:r>
                      <a:r>
                        <a:rPr kumimoji="0" lang="en-US" sz="1800" b="0" i="0" u="none" strike="noStrike" kern="1200" cap="none" spc="0" normalizeH="0" baseline="0" noProof="0" dirty="0">
                          <a:ln>
                            <a:noFill/>
                          </a:ln>
                          <a:solidFill>
                            <a:srgbClr val="FF0000"/>
                          </a:solidFill>
                          <a:effectLst/>
                          <a:uLnTx/>
                          <a:uFillTx/>
                          <a:latin typeface="+mn-lt"/>
                          <a:ea typeface="+mn-ea"/>
                          <a:cs typeface="+mn-cs"/>
                        </a:rPr>
                        <a:t>row 37]</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FF0000"/>
                          </a:solidFill>
                          <a:effectLst/>
                          <a:uLnTx/>
                          <a:uFillTx/>
                          <a:latin typeface="+mn-lt"/>
                          <a:ea typeface="+mn-ea"/>
                          <a:cs typeface="+mn-cs"/>
                        </a:rPr>
                        <a:t>[row </a:t>
                      </a:r>
                      <a:r>
                        <a:rPr lang="en-US" dirty="0">
                          <a:solidFill>
                            <a:srgbClr val="FF0000"/>
                          </a:solidFill>
                        </a:rPr>
                        <a:t>38]</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dirty="0">
                          <a:solidFill>
                            <a:srgbClr val="FF0000"/>
                          </a:solidFill>
                        </a:rPr>
                        <a:t>[</a:t>
                      </a:r>
                      <a:r>
                        <a:rPr kumimoji="0" lang="en-US" sz="1800" b="0" i="0" u="none" strike="noStrike" kern="1200" cap="none" spc="0" normalizeH="0" baseline="0" noProof="0" dirty="0">
                          <a:ln>
                            <a:noFill/>
                          </a:ln>
                          <a:solidFill>
                            <a:srgbClr val="FF0000"/>
                          </a:solidFill>
                          <a:effectLst/>
                          <a:uLnTx/>
                          <a:uFillTx/>
                          <a:latin typeface="+mn-lt"/>
                          <a:ea typeface="+mn-ea"/>
                          <a:cs typeface="+mn-cs"/>
                        </a:rPr>
                        <a:t>row </a:t>
                      </a:r>
                      <a:r>
                        <a:rPr lang="en-US" dirty="0">
                          <a:solidFill>
                            <a:srgbClr val="FF0000"/>
                          </a:solidFill>
                        </a:rPr>
                        <a:t>39]</a:t>
                      </a:r>
                    </a:p>
                  </a:txBody>
                  <a:tcPr/>
                </a:tc>
                <a:extLst>
                  <a:ext uri="{0D108BD9-81ED-4DB2-BD59-A6C34878D82A}">
                    <a16:rowId xmlns:a16="http://schemas.microsoft.com/office/drawing/2014/main" val="991508188"/>
                  </a:ext>
                </a:extLst>
              </a:tr>
            </a:tbl>
          </a:graphicData>
        </a:graphic>
      </p:graphicFrame>
      <p:pic>
        <p:nvPicPr>
          <p:cNvPr id="11" name="Graphic 10" descr="Checkmark">
            <a:extLst>
              <a:ext uri="{FF2B5EF4-FFF2-40B4-BE49-F238E27FC236}">
                <a16:creationId xmlns:a16="http://schemas.microsoft.com/office/drawing/2014/main" id="{AFCBAE10-3919-431E-AFD3-F44055741D0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7832" y="3580841"/>
            <a:ext cx="243840" cy="243840"/>
          </a:xfrm>
          <a:prstGeom prst="rect">
            <a:avLst/>
          </a:prstGeom>
        </p:spPr>
      </p:pic>
      <p:pic>
        <p:nvPicPr>
          <p:cNvPr id="12" name="Graphic 11" descr="Checkmark">
            <a:extLst>
              <a:ext uri="{FF2B5EF4-FFF2-40B4-BE49-F238E27FC236}">
                <a16:creationId xmlns:a16="http://schemas.microsoft.com/office/drawing/2014/main" id="{DA80EE0A-4121-4499-B75C-23D79B8FB3EC}"/>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53777" y="3580841"/>
            <a:ext cx="243840" cy="243840"/>
          </a:xfrm>
          <a:prstGeom prst="rect">
            <a:avLst/>
          </a:prstGeom>
        </p:spPr>
      </p:pic>
      <p:pic>
        <p:nvPicPr>
          <p:cNvPr id="13" name="Graphic 12" descr="Checkmark">
            <a:extLst>
              <a:ext uri="{FF2B5EF4-FFF2-40B4-BE49-F238E27FC236}">
                <a16:creationId xmlns:a16="http://schemas.microsoft.com/office/drawing/2014/main" id="{3E68064A-517C-4012-B31D-1348E6FE015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7832" y="3935250"/>
            <a:ext cx="243840" cy="243840"/>
          </a:xfrm>
          <a:prstGeom prst="rect">
            <a:avLst/>
          </a:prstGeom>
        </p:spPr>
      </p:pic>
      <p:pic>
        <p:nvPicPr>
          <p:cNvPr id="17" name="Graphic 16" descr="Checkmark">
            <a:extLst>
              <a:ext uri="{FF2B5EF4-FFF2-40B4-BE49-F238E27FC236}">
                <a16:creationId xmlns:a16="http://schemas.microsoft.com/office/drawing/2014/main" id="{40A5D0AC-612D-485B-9C0F-D85BF8664C2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47832" y="4291252"/>
            <a:ext cx="243840" cy="243840"/>
          </a:xfrm>
          <a:prstGeom prst="rect">
            <a:avLst/>
          </a:prstGeom>
        </p:spPr>
      </p:pic>
      <p:pic>
        <p:nvPicPr>
          <p:cNvPr id="18" name="Graphic 17" descr="Checkmark">
            <a:extLst>
              <a:ext uri="{FF2B5EF4-FFF2-40B4-BE49-F238E27FC236}">
                <a16:creationId xmlns:a16="http://schemas.microsoft.com/office/drawing/2014/main" id="{EAD5F94E-C970-4BC1-960C-AF4A7101CF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2874" y="4291252"/>
            <a:ext cx="243840" cy="243840"/>
          </a:xfrm>
          <a:prstGeom prst="rect">
            <a:avLst/>
          </a:prstGeom>
        </p:spPr>
      </p:pic>
      <p:pic>
        <p:nvPicPr>
          <p:cNvPr id="19" name="Graphic 18" descr="Checkmark">
            <a:extLst>
              <a:ext uri="{FF2B5EF4-FFF2-40B4-BE49-F238E27FC236}">
                <a16:creationId xmlns:a16="http://schemas.microsoft.com/office/drawing/2014/main" id="{C99BAF00-71C7-47CD-BC5A-FCD7335837F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1253" y="3580841"/>
            <a:ext cx="243840" cy="243840"/>
          </a:xfrm>
          <a:prstGeom prst="rect">
            <a:avLst/>
          </a:prstGeom>
        </p:spPr>
      </p:pic>
      <p:pic>
        <p:nvPicPr>
          <p:cNvPr id="20" name="Graphic 19" descr="Checkmark">
            <a:extLst>
              <a:ext uri="{FF2B5EF4-FFF2-40B4-BE49-F238E27FC236}">
                <a16:creationId xmlns:a16="http://schemas.microsoft.com/office/drawing/2014/main" id="{97E08A95-4F79-4F9A-BAFE-06A12682611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429678" y="4646669"/>
            <a:ext cx="243840" cy="243840"/>
          </a:xfrm>
          <a:prstGeom prst="rect">
            <a:avLst/>
          </a:prstGeom>
        </p:spPr>
      </p:pic>
      <p:pic>
        <p:nvPicPr>
          <p:cNvPr id="21" name="Graphic 20" descr="Checkmark">
            <a:extLst>
              <a:ext uri="{FF2B5EF4-FFF2-40B4-BE49-F238E27FC236}">
                <a16:creationId xmlns:a16="http://schemas.microsoft.com/office/drawing/2014/main" id="{DA143766-B843-458E-AF7C-EE0EC814D1E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542874" y="4646669"/>
            <a:ext cx="243840" cy="243840"/>
          </a:xfrm>
          <a:prstGeom prst="rect">
            <a:avLst/>
          </a:prstGeom>
        </p:spPr>
      </p:pic>
      <p:pic>
        <p:nvPicPr>
          <p:cNvPr id="22" name="Graphic 21" descr="Checkmark">
            <a:extLst>
              <a:ext uri="{FF2B5EF4-FFF2-40B4-BE49-F238E27FC236}">
                <a16:creationId xmlns:a16="http://schemas.microsoft.com/office/drawing/2014/main" id="{084AB59A-8F4B-421B-B929-11F06C172C1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44714" y="4291252"/>
            <a:ext cx="243840" cy="243840"/>
          </a:xfrm>
          <a:prstGeom prst="rect">
            <a:avLst/>
          </a:prstGeom>
        </p:spPr>
      </p:pic>
      <p:sp>
        <p:nvSpPr>
          <p:cNvPr id="23" name="TextBox 22">
            <a:extLst>
              <a:ext uri="{FF2B5EF4-FFF2-40B4-BE49-F238E27FC236}">
                <a16:creationId xmlns:a16="http://schemas.microsoft.com/office/drawing/2014/main" id="{56216CFC-BA71-4D5A-80B2-ACBE9C6C37EB}"/>
              </a:ext>
            </a:extLst>
          </p:cNvPr>
          <p:cNvSpPr txBox="1"/>
          <p:nvPr/>
        </p:nvSpPr>
        <p:spPr>
          <a:xfrm>
            <a:off x="553387" y="5180341"/>
            <a:ext cx="7924800" cy="1200329"/>
          </a:xfrm>
          <a:prstGeom prst="rect">
            <a:avLst/>
          </a:prstGeom>
          <a:noFill/>
        </p:spPr>
        <p:txBody>
          <a:bodyPr wrap="square" rtlCol="0">
            <a:spAutoFit/>
          </a:bodyPr>
          <a:lstStyle/>
          <a:p>
            <a:r>
              <a:rPr lang="en-US" i="1" dirty="0">
                <a:solidFill>
                  <a:srgbClr val="FF0000"/>
                </a:solidFill>
              </a:rPr>
              <a:t>[Update the above table with your practice information from the Tool to Schedule Implementation and Create Practice Goals, Crosswalk Output Tab. The rows that contain the results are indicated in red in the above table. Add a checkmark to the cell where your results are 80% or above. </a:t>
            </a:r>
          </a:p>
        </p:txBody>
      </p:sp>
      <p:pic>
        <p:nvPicPr>
          <p:cNvPr id="4" name="Graphic 3" descr="Checkmark">
            <a:extLst>
              <a:ext uri="{FF2B5EF4-FFF2-40B4-BE49-F238E27FC236}">
                <a16:creationId xmlns:a16="http://schemas.microsoft.com/office/drawing/2014/main" id="{F0877013-DA80-4E02-BA93-3419CF05C931}"/>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7651253" y="4646669"/>
            <a:ext cx="243840" cy="243840"/>
          </a:xfrm>
          <a:prstGeom prst="rect">
            <a:avLst/>
          </a:prstGeom>
        </p:spPr>
      </p:pic>
    </p:spTree>
    <p:extLst>
      <p:ext uri="{BB962C8B-B14F-4D97-AF65-F5344CB8AC3E}">
        <p14:creationId xmlns:p14="http://schemas.microsoft.com/office/powerpoint/2010/main" val="23570723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16</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707886"/>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4. When a perinatal mental health screening tool is positive, assess the patient and determine treatment approach.</a:t>
            </a:r>
          </a:p>
        </p:txBody>
      </p:sp>
      <p:sp>
        <p:nvSpPr>
          <p:cNvPr id="4" name="TextBox 3">
            <a:extLst>
              <a:ext uri="{FF2B5EF4-FFF2-40B4-BE49-F238E27FC236}">
                <a16:creationId xmlns:a16="http://schemas.microsoft.com/office/drawing/2014/main" id="{491C7B4E-64EF-4082-805B-DA8C2625979C}"/>
              </a:ext>
            </a:extLst>
          </p:cNvPr>
          <p:cNvSpPr txBox="1"/>
          <p:nvPr/>
        </p:nvSpPr>
        <p:spPr>
          <a:xfrm>
            <a:off x="701040" y="1672560"/>
            <a:ext cx="7391400" cy="2031325"/>
          </a:xfrm>
          <a:prstGeom prst="rect">
            <a:avLst/>
          </a:prstGeom>
          <a:noFill/>
        </p:spPr>
        <p:txBody>
          <a:bodyPr wrap="square" rtlCol="0">
            <a:spAutoFit/>
          </a:bodyPr>
          <a:lstStyle/>
          <a:p>
            <a:endParaRPr lang="en-US" i="1" dirty="0">
              <a:solidFill>
                <a:srgbClr val="FF0000"/>
              </a:solidFill>
            </a:endParaRPr>
          </a:p>
          <a:p>
            <a:r>
              <a:rPr lang="en-US" i="1" dirty="0">
                <a:solidFill>
                  <a:srgbClr val="FF0000"/>
                </a:solidFill>
              </a:rPr>
              <a:t>[Add text here from the Tool to Schedule Implementation and Create Practice Goals, Crosswalk Output tab, Aim 4 results beginning on row 54]</a:t>
            </a:r>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357182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17</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1023357"/>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5. Develop and use a repository of mental health resources and treatment referral sources tailored to the needs of your patient population.</a:t>
            </a:r>
          </a:p>
          <a:p>
            <a:pPr marR="0" lvl="0">
              <a:spcBef>
                <a:spcPts val="0"/>
              </a:spcBef>
              <a:spcAft>
                <a:spcPts val="3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A47DA03A-250E-49E1-960B-E8E1AFA0673E}"/>
              </a:ext>
            </a:extLst>
          </p:cNvPr>
          <p:cNvSpPr txBox="1"/>
          <p:nvPr/>
        </p:nvSpPr>
        <p:spPr>
          <a:xfrm>
            <a:off x="650323" y="1617613"/>
            <a:ext cx="8173137" cy="2862322"/>
          </a:xfrm>
          <a:prstGeom prst="rect">
            <a:avLst/>
          </a:prstGeom>
          <a:noFill/>
        </p:spPr>
        <p:txBody>
          <a:bodyPr wrap="square" rtlCol="0">
            <a:spAutoFit/>
          </a:bodyPr>
          <a:lstStyle/>
          <a:p>
            <a:endParaRPr lang="en-US" i="1" dirty="0">
              <a:solidFill>
                <a:srgbClr val="FF0000"/>
              </a:solidFill>
            </a:endParaRPr>
          </a:p>
          <a:p>
            <a:r>
              <a:rPr lang="en-US" i="1" dirty="0">
                <a:solidFill>
                  <a:srgbClr val="FF0000"/>
                </a:solidFill>
              </a:rPr>
              <a:t>[Do you have a repository of mental health resource and treatment referral sources.  If yes, provide detail about where it is and how to access it. Add results from the Tool to Schedule Implementation and Create Practice Goals, Crosswalk Output tab, Aim 5 results beginning on row 67]</a:t>
            </a:r>
          </a:p>
          <a:p>
            <a:endParaRPr lang="en-US" dirty="0"/>
          </a:p>
          <a:p>
            <a:endParaRPr lang="en-US" dirty="0"/>
          </a:p>
          <a:p>
            <a:endParaRPr lang="en-US" dirty="0"/>
          </a:p>
          <a:p>
            <a:endParaRPr lang="en-US" dirty="0"/>
          </a:p>
          <a:p>
            <a:endParaRPr lang="en-US" dirty="0"/>
          </a:p>
        </p:txBody>
      </p:sp>
    </p:spTree>
    <p:extLst>
      <p:ext uri="{BB962C8B-B14F-4D97-AF65-F5344CB8AC3E}">
        <p14:creationId xmlns:p14="http://schemas.microsoft.com/office/powerpoint/2010/main" val="15869212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18</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707886"/>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6. Refer patients who screen positive for psychotherapy, group therapy, or other treatment and support options.</a:t>
            </a:r>
          </a:p>
        </p:txBody>
      </p:sp>
      <p:sp>
        <p:nvSpPr>
          <p:cNvPr id="4" name="TextBox 3">
            <a:extLst>
              <a:ext uri="{FF2B5EF4-FFF2-40B4-BE49-F238E27FC236}">
                <a16:creationId xmlns:a16="http://schemas.microsoft.com/office/drawing/2014/main" id="{F366D59A-1428-4890-B372-3B9D64C422B4}"/>
              </a:ext>
            </a:extLst>
          </p:cNvPr>
          <p:cNvSpPr txBox="1"/>
          <p:nvPr/>
        </p:nvSpPr>
        <p:spPr>
          <a:xfrm>
            <a:off x="650323" y="1894612"/>
            <a:ext cx="8173137" cy="1754326"/>
          </a:xfrm>
          <a:prstGeom prst="rect">
            <a:avLst/>
          </a:prstGeom>
          <a:noFill/>
        </p:spPr>
        <p:txBody>
          <a:bodyPr wrap="square" rtlCol="0">
            <a:spAutoFit/>
          </a:bodyPr>
          <a:lstStyle/>
          <a:p>
            <a:r>
              <a:rPr lang="en-US" i="1" dirty="0">
                <a:solidFill>
                  <a:srgbClr val="FF0000"/>
                </a:solidFill>
              </a:rPr>
              <a:t>[Add to this slide any results from the Tool to Schedule Implementation and Create Practice Goals Crosswalk Output tab, Aim 6 results beginning on row 76]</a:t>
            </a:r>
          </a:p>
          <a:p>
            <a:endParaRPr lang="en-US" dirty="0"/>
          </a:p>
          <a:p>
            <a:endParaRPr lang="en-US" dirty="0"/>
          </a:p>
          <a:p>
            <a:endParaRPr lang="en-US" dirty="0"/>
          </a:p>
          <a:p>
            <a:endParaRPr lang="en-US" i="1" dirty="0"/>
          </a:p>
        </p:txBody>
      </p:sp>
    </p:spTree>
    <p:extLst>
      <p:ext uri="{BB962C8B-B14F-4D97-AF65-F5344CB8AC3E}">
        <p14:creationId xmlns:p14="http://schemas.microsoft.com/office/powerpoint/2010/main" val="69159809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19</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400110"/>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7. Start medication treatment when indicated</a:t>
            </a:r>
            <a:r>
              <a:rPr lang="en-US" sz="180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4" name="TextBox 3">
            <a:extLst>
              <a:ext uri="{FF2B5EF4-FFF2-40B4-BE49-F238E27FC236}">
                <a16:creationId xmlns:a16="http://schemas.microsoft.com/office/drawing/2014/main" id="{9AE2B0EB-6940-45A6-B9A9-5FA2B59BDEC3}"/>
              </a:ext>
            </a:extLst>
          </p:cNvPr>
          <p:cNvSpPr txBox="1"/>
          <p:nvPr/>
        </p:nvSpPr>
        <p:spPr>
          <a:xfrm>
            <a:off x="716280" y="1617613"/>
            <a:ext cx="7970520" cy="1200329"/>
          </a:xfrm>
          <a:prstGeom prst="rect">
            <a:avLst/>
          </a:prstGeom>
          <a:noFill/>
        </p:spPr>
        <p:txBody>
          <a:bodyPr wrap="square" rtlCol="0">
            <a:spAutoFit/>
          </a:bodyPr>
          <a:lstStyle/>
          <a:p>
            <a:r>
              <a:rPr lang="en-US" i="1" dirty="0">
                <a:solidFill>
                  <a:srgbClr val="FF0000"/>
                </a:solidFill>
              </a:rPr>
              <a:t>[Add to this slide any results from the Tool to Schedule Implementation and Create Practice Goals, Crosswalk Output tab, Aim 7 results beginning on row 87]</a:t>
            </a:r>
          </a:p>
          <a:p>
            <a:endParaRPr lang="en-US" i="1" dirty="0"/>
          </a:p>
          <a:p>
            <a:endParaRPr lang="en-US" i="1" dirty="0"/>
          </a:p>
        </p:txBody>
      </p:sp>
    </p:spTree>
    <p:extLst>
      <p:ext uri="{BB962C8B-B14F-4D97-AF65-F5344CB8AC3E}">
        <p14:creationId xmlns:p14="http://schemas.microsoft.com/office/powerpoint/2010/main" val="3964415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401D3-D914-494D-947F-3F5A0444523D}"/>
              </a:ext>
            </a:extLst>
          </p:cNvPr>
          <p:cNvSpPr>
            <a:spLocks noGrp="1"/>
          </p:cNvSpPr>
          <p:nvPr>
            <p:ph type="sldNum" sz="quarter" idx="12"/>
          </p:nvPr>
        </p:nvSpPr>
        <p:spPr/>
        <p:txBody>
          <a:bodyPr/>
          <a:lstStyle/>
          <a:p>
            <a:fld id="{6AF1CCD9-42F8-1941-B639-714A2F07917B}" type="slidenum">
              <a:rPr lang="en-US" smtClean="0"/>
              <a:pPr/>
              <a:t>2</a:t>
            </a:fld>
            <a:endParaRPr lang="en-US"/>
          </a:p>
        </p:txBody>
      </p:sp>
      <p:sp>
        <p:nvSpPr>
          <p:cNvPr id="3" name="TextBox 2">
            <a:extLst>
              <a:ext uri="{FF2B5EF4-FFF2-40B4-BE49-F238E27FC236}">
                <a16:creationId xmlns:a16="http://schemas.microsoft.com/office/drawing/2014/main" id="{C06F171B-FABD-4058-BA23-5145452C3516}"/>
              </a:ext>
            </a:extLst>
          </p:cNvPr>
          <p:cNvSpPr txBox="1"/>
          <p:nvPr/>
        </p:nvSpPr>
        <p:spPr>
          <a:xfrm>
            <a:off x="288390" y="136525"/>
            <a:ext cx="8398410" cy="1323439"/>
          </a:xfrm>
          <a:prstGeom prst="rect">
            <a:avLst/>
          </a:prstGeom>
          <a:noFill/>
        </p:spPr>
        <p:txBody>
          <a:bodyPr wrap="square" rtlCol="0">
            <a:spAutoFit/>
          </a:bodyPr>
          <a:lstStyle/>
          <a:p>
            <a:pPr>
              <a:spcAft>
                <a:spcPts val="600"/>
              </a:spcAft>
            </a:pPr>
            <a:r>
              <a:rPr lang="en-US" sz="2800" b="1" dirty="0"/>
              <a:t>We are committed to meeting the new standard of care by including mental health care as part of obstetric care </a:t>
            </a:r>
            <a:r>
              <a:rPr lang="en-US" sz="2400" b="1" dirty="0"/>
              <a:t>	</a:t>
            </a:r>
          </a:p>
        </p:txBody>
      </p:sp>
      <p:pic>
        <p:nvPicPr>
          <p:cNvPr id="5" name="Picture 4" descr="A screenshot of a cell phone&#10;&#10;Description automatically generated">
            <a:extLst>
              <a:ext uri="{FF2B5EF4-FFF2-40B4-BE49-F238E27FC236}">
                <a16:creationId xmlns:a16="http://schemas.microsoft.com/office/drawing/2014/main" id="{977120DB-5F6A-4260-8E53-0F7BC722E7D4}"/>
              </a:ext>
            </a:extLst>
          </p:cNvPr>
          <p:cNvPicPr>
            <a:picLocks noChangeAspect="1"/>
          </p:cNvPicPr>
          <p:nvPr/>
        </p:nvPicPr>
        <p:blipFill rotWithShape="1">
          <a:blip r:embed="rId3"/>
          <a:srcRect t="3229" b="23556"/>
          <a:stretch/>
        </p:blipFill>
        <p:spPr>
          <a:xfrm>
            <a:off x="4465984" y="1165993"/>
            <a:ext cx="4283610" cy="5113422"/>
          </a:xfrm>
          <a:prstGeom prst="rect">
            <a:avLst/>
          </a:prstGeom>
          <a:ln w="12700">
            <a:solidFill>
              <a:srgbClr val="7030A0"/>
            </a:solidFill>
          </a:ln>
        </p:spPr>
      </p:pic>
      <p:sp>
        <p:nvSpPr>
          <p:cNvPr id="4" name="TextBox 3">
            <a:extLst>
              <a:ext uri="{FF2B5EF4-FFF2-40B4-BE49-F238E27FC236}">
                <a16:creationId xmlns:a16="http://schemas.microsoft.com/office/drawing/2014/main" id="{511965B0-5B5B-4F3F-97C9-735361475F4D}"/>
              </a:ext>
            </a:extLst>
          </p:cNvPr>
          <p:cNvSpPr txBox="1"/>
          <p:nvPr/>
        </p:nvSpPr>
        <p:spPr>
          <a:xfrm>
            <a:off x="457200" y="1967796"/>
            <a:ext cx="3745832" cy="3677930"/>
          </a:xfrm>
          <a:prstGeom prst="rect">
            <a:avLst/>
          </a:prstGeom>
          <a:noFill/>
        </p:spPr>
        <p:txBody>
          <a:bodyPr wrap="square" rtlCol="0">
            <a:spAutoFit/>
          </a:bodyPr>
          <a:lstStyle/>
          <a:p>
            <a:pPr lvl="1">
              <a:spcAft>
                <a:spcPts val="600"/>
              </a:spcAft>
            </a:pPr>
            <a:r>
              <a:rPr lang="en-US" sz="2400" dirty="0"/>
              <a:t>Obstetric care includes addressing mental health</a:t>
            </a:r>
            <a:endParaRPr lang="en-US" dirty="0"/>
          </a:p>
          <a:p>
            <a:endParaRPr lang="en-US" dirty="0"/>
          </a:p>
          <a:p>
            <a:endParaRPr lang="en-US" dirty="0"/>
          </a:p>
          <a:p>
            <a:pPr lvl="1"/>
            <a:r>
              <a:rPr lang="en-US" sz="2400" dirty="0"/>
              <a:t>By addressing mental health, we can all help </a:t>
            </a:r>
            <a:r>
              <a:rPr lang="en-US" sz="2400"/>
              <a:t>eliminate preventable maternal </a:t>
            </a:r>
            <a:r>
              <a:rPr lang="en-US" sz="2400" dirty="0"/>
              <a:t>morbidity and mortality</a:t>
            </a:r>
          </a:p>
        </p:txBody>
      </p:sp>
    </p:spTree>
    <p:extLst>
      <p:ext uri="{BB962C8B-B14F-4D97-AF65-F5344CB8AC3E}">
        <p14:creationId xmlns:p14="http://schemas.microsoft.com/office/powerpoint/2010/main" val="42914483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20</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707886"/>
          </a:xfrm>
          <a:prstGeom prst="rect">
            <a:avLst/>
          </a:prstGeom>
          <a:noFill/>
        </p:spPr>
        <p:txBody>
          <a:bodyPr wrap="square">
            <a:spAutoFit/>
          </a:bodyPr>
          <a:lstStyle/>
          <a:p>
            <a:pPr marR="0" lvl="0">
              <a:spcBef>
                <a:spcPts val="0"/>
              </a:spcBef>
              <a:spcAft>
                <a:spcPts val="300"/>
              </a:spcAf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8. Follow-up and monitor perinatal mental health conditions once treatment is initiated. </a:t>
            </a:r>
          </a:p>
        </p:txBody>
      </p:sp>
      <p:sp>
        <p:nvSpPr>
          <p:cNvPr id="4" name="TextBox 3">
            <a:extLst>
              <a:ext uri="{FF2B5EF4-FFF2-40B4-BE49-F238E27FC236}">
                <a16:creationId xmlns:a16="http://schemas.microsoft.com/office/drawing/2014/main" id="{2227D709-8F78-4B97-8C15-CABFFDB37675}"/>
              </a:ext>
            </a:extLst>
          </p:cNvPr>
          <p:cNvSpPr txBox="1"/>
          <p:nvPr/>
        </p:nvSpPr>
        <p:spPr>
          <a:xfrm>
            <a:off x="640080" y="1617613"/>
            <a:ext cx="7863840" cy="923330"/>
          </a:xfrm>
          <a:prstGeom prst="rect">
            <a:avLst/>
          </a:prstGeom>
          <a:noFill/>
        </p:spPr>
        <p:txBody>
          <a:bodyPr wrap="square" rtlCol="0">
            <a:spAutoFit/>
          </a:bodyPr>
          <a:lstStyle/>
          <a:p>
            <a:endParaRPr lang="en-US" i="1" dirty="0">
              <a:solidFill>
                <a:srgbClr val="FF0000"/>
              </a:solidFill>
            </a:endParaRPr>
          </a:p>
          <a:p>
            <a:r>
              <a:rPr lang="en-US" i="1" dirty="0">
                <a:solidFill>
                  <a:srgbClr val="FF0000"/>
                </a:solidFill>
              </a:rPr>
              <a:t>[Add to this slide any results from the Tool to Schedule Implementation and Create Practice Goals, Crosswalk Output tab, Aim 8 rows beginning on row 98]</a:t>
            </a:r>
          </a:p>
        </p:txBody>
      </p:sp>
    </p:spTree>
    <p:extLst>
      <p:ext uri="{BB962C8B-B14F-4D97-AF65-F5344CB8AC3E}">
        <p14:creationId xmlns:p14="http://schemas.microsoft.com/office/powerpoint/2010/main" val="286841928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p:txBody>
          <a:bodyPr/>
          <a:lstStyle/>
          <a:p>
            <a:fld id="{6AF1CCD9-42F8-1941-B639-714A2F07917B}" type="slidenum">
              <a:rPr lang="en-US" smtClean="0"/>
              <a:pPr/>
              <a:t>21</a:t>
            </a:fld>
            <a:endParaRPr lang="en-US"/>
          </a:p>
        </p:txBody>
      </p:sp>
      <p:sp>
        <p:nvSpPr>
          <p:cNvPr id="3" name="TextBox 2">
            <a:extLst>
              <a:ext uri="{FF2B5EF4-FFF2-40B4-BE49-F238E27FC236}">
                <a16:creationId xmlns:a16="http://schemas.microsoft.com/office/drawing/2014/main" id="{26A7CAD3-CBB3-4DD9-A509-558A50B896F6}"/>
              </a:ext>
            </a:extLst>
          </p:cNvPr>
          <p:cNvSpPr txBox="1"/>
          <p:nvPr/>
        </p:nvSpPr>
        <p:spPr>
          <a:xfrm flipH="1">
            <a:off x="269823" y="613416"/>
            <a:ext cx="6745574" cy="369332"/>
          </a:xfrm>
          <a:prstGeom prst="rect">
            <a:avLst/>
          </a:prstGeom>
          <a:noFill/>
        </p:spPr>
        <p:txBody>
          <a:bodyPr wrap="square" rtlCol="0">
            <a:spAutoFit/>
          </a:bodyPr>
          <a:lstStyle/>
          <a:p>
            <a:r>
              <a:rPr lang="en-US" dirty="0"/>
              <a:t>(Results of baseline assessment)</a:t>
            </a:r>
          </a:p>
        </p:txBody>
      </p:sp>
      <p:sp>
        <p:nvSpPr>
          <p:cNvPr id="5" name="TextBox 4">
            <a:extLst>
              <a:ext uri="{FF2B5EF4-FFF2-40B4-BE49-F238E27FC236}">
                <a16:creationId xmlns:a16="http://schemas.microsoft.com/office/drawing/2014/main" id="{BA3C28F5-76BB-4B2E-912F-C2F24D02BE40}"/>
              </a:ext>
            </a:extLst>
          </p:cNvPr>
          <p:cNvSpPr txBox="1"/>
          <p:nvPr/>
        </p:nvSpPr>
        <p:spPr>
          <a:xfrm>
            <a:off x="157397" y="193995"/>
            <a:ext cx="8716780" cy="523220"/>
          </a:xfrm>
          <a:prstGeom prst="rect">
            <a:avLst/>
          </a:prstGeom>
          <a:noFill/>
        </p:spPr>
        <p:txBody>
          <a:bodyPr wrap="square">
            <a:spAutoFit/>
          </a:bodyPr>
          <a:lstStyle/>
          <a:p>
            <a:r>
              <a:rPr lang="en-US" sz="2800" b="1" dirty="0"/>
              <a:t>What our practice is doing now</a:t>
            </a:r>
          </a:p>
        </p:txBody>
      </p:sp>
      <p:sp>
        <p:nvSpPr>
          <p:cNvPr id="7" name="TextBox 6">
            <a:extLst>
              <a:ext uri="{FF2B5EF4-FFF2-40B4-BE49-F238E27FC236}">
                <a16:creationId xmlns:a16="http://schemas.microsoft.com/office/drawing/2014/main" id="{2512C64A-4AE4-463F-9F4C-AF90216B272F}"/>
              </a:ext>
            </a:extLst>
          </p:cNvPr>
          <p:cNvSpPr txBox="1"/>
          <p:nvPr/>
        </p:nvSpPr>
        <p:spPr>
          <a:xfrm>
            <a:off x="329784" y="982748"/>
            <a:ext cx="8814216" cy="707886"/>
          </a:xfrm>
          <a:prstGeom prst="rect">
            <a:avLst/>
          </a:prstGeom>
          <a:noFill/>
        </p:spPr>
        <p:txBody>
          <a:bodyPr wrap="square">
            <a:spAutoFit/>
          </a:bodyPr>
          <a:lstStyle/>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Aim 9. Ensure mental health care is ongoing until at least one year postpartum with transition to primary care or another provider as needed.</a:t>
            </a:r>
          </a:p>
        </p:txBody>
      </p:sp>
      <p:sp>
        <p:nvSpPr>
          <p:cNvPr id="4" name="TextBox 3">
            <a:extLst>
              <a:ext uri="{FF2B5EF4-FFF2-40B4-BE49-F238E27FC236}">
                <a16:creationId xmlns:a16="http://schemas.microsoft.com/office/drawing/2014/main" id="{DD7652E2-B879-4659-86E1-9F0B597A36B0}"/>
              </a:ext>
            </a:extLst>
          </p:cNvPr>
          <p:cNvSpPr txBox="1"/>
          <p:nvPr/>
        </p:nvSpPr>
        <p:spPr>
          <a:xfrm>
            <a:off x="682927" y="1910861"/>
            <a:ext cx="7665720" cy="923330"/>
          </a:xfrm>
          <a:prstGeom prst="rect">
            <a:avLst/>
          </a:prstGeom>
          <a:noFill/>
        </p:spPr>
        <p:txBody>
          <a:bodyPr wrap="square" rtlCol="0">
            <a:spAutoFit/>
          </a:bodyPr>
          <a:lstStyle/>
          <a:p>
            <a:r>
              <a:rPr lang="en-US" i="1" dirty="0">
                <a:solidFill>
                  <a:srgbClr val="FF0000"/>
                </a:solidFill>
              </a:rPr>
              <a:t>[Add to this slide any results from the Tool to Schedule Implementation and Create Practice Goals, Crosswalk Output tab, Aim 9 results beginning on row 109]</a:t>
            </a:r>
          </a:p>
        </p:txBody>
      </p:sp>
    </p:spTree>
    <p:extLst>
      <p:ext uri="{BB962C8B-B14F-4D97-AF65-F5344CB8AC3E}">
        <p14:creationId xmlns:p14="http://schemas.microsoft.com/office/powerpoint/2010/main" val="6147785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BA68D59-3572-4969-9C0A-37E2C1FEE389}"/>
              </a:ext>
            </a:extLst>
          </p:cNvPr>
          <p:cNvSpPr>
            <a:spLocks noGrp="1"/>
          </p:cNvSpPr>
          <p:nvPr>
            <p:ph type="sldNum" sz="quarter" idx="12"/>
          </p:nvPr>
        </p:nvSpPr>
        <p:spPr/>
        <p:txBody>
          <a:bodyPr/>
          <a:lstStyle/>
          <a:p>
            <a:fld id="{6AF1CCD9-42F8-1941-B639-714A2F07917B}" type="slidenum">
              <a:rPr lang="en-US" smtClean="0"/>
              <a:pPr/>
              <a:t>22</a:t>
            </a:fld>
            <a:endParaRPr lang="en-US"/>
          </a:p>
        </p:txBody>
      </p:sp>
      <p:sp>
        <p:nvSpPr>
          <p:cNvPr id="4" name="TextBox 3">
            <a:extLst>
              <a:ext uri="{FF2B5EF4-FFF2-40B4-BE49-F238E27FC236}">
                <a16:creationId xmlns:a16="http://schemas.microsoft.com/office/drawing/2014/main" id="{8E5F2A7F-4E38-4834-8A49-92FD67186C6E}"/>
              </a:ext>
            </a:extLst>
          </p:cNvPr>
          <p:cNvSpPr txBox="1"/>
          <p:nvPr/>
        </p:nvSpPr>
        <p:spPr>
          <a:xfrm>
            <a:off x="210066" y="2038865"/>
            <a:ext cx="8773296" cy="461665"/>
          </a:xfrm>
          <a:prstGeom prst="rect">
            <a:avLst/>
          </a:prstGeom>
          <a:noFill/>
        </p:spPr>
        <p:txBody>
          <a:bodyPr wrap="square" rtlCol="0">
            <a:spAutoFit/>
          </a:bodyPr>
          <a:lstStyle/>
          <a:p>
            <a:pPr algn="ctr">
              <a:spcAft>
                <a:spcPts val="600"/>
              </a:spcAft>
            </a:pPr>
            <a:r>
              <a:rPr lang="en-US" sz="2400" b="1" dirty="0"/>
              <a:t>Now we will talk about how we are going to close the gap</a:t>
            </a:r>
          </a:p>
        </p:txBody>
      </p:sp>
      <p:pic>
        <p:nvPicPr>
          <p:cNvPr id="5" name="Picture 4" descr="Icon&#10;&#10;Description automatically generated">
            <a:extLst>
              <a:ext uri="{FF2B5EF4-FFF2-40B4-BE49-F238E27FC236}">
                <a16:creationId xmlns:a16="http://schemas.microsoft.com/office/drawing/2014/main" id="{41561161-113D-4AB4-9C8F-AAB982F21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281" y="2830195"/>
            <a:ext cx="4879438" cy="1845322"/>
          </a:xfrm>
          <a:prstGeom prst="rect">
            <a:avLst/>
          </a:prstGeom>
        </p:spPr>
      </p:pic>
    </p:spTree>
    <p:extLst>
      <p:ext uri="{BB962C8B-B14F-4D97-AF65-F5344CB8AC3E}">
        <p14:creationId xmlns:p14="http://schemas.microsoft.com/office/powerpoint/2010/main" val="30170574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CD5E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26114" y="172313"/>
            <a:ext cx="2120580" cy="375075"/>
          </a:xfrm>
          <a:prstGeom prst="rect">
            <a:avLst/>
          </a:prstGeom>
        </p:spPr>
        <p:txBody>
          <a:bodyPr vert="horz" lIns="91440" tIns="45720" rIns="91440" bIns="45720" rtlCol="0" anchor="ctr">
            <a:normAutofit fontScale="92500" lnSpcReduction="10000"/>
          </a:bodyPr>
          <a:lstStyle/>
          <a:p>
            <a:pPr defTabSz="914400">
              <a:lnSpc>
                <a:spcPct val="90000"/>
              </a:lnSpc>
              <a:spcBef>
                <a:spcPct val="0"/>
              </a:spcBef>
              <a:spcAft>
                <a:spcPts val="600"/>
              </a:spcAft>
            </a:pPr>
            <a:r>
              <a:rPr lang="en-US" sz="2400" dirty="0"/>
              <a:t>Aim 1:</a:t>
            </a:r>
            <a:endParaRPr lang="en-US" sz="24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DCB567A-53CD-49C2-B88B-2DBB0503E2BB}"/>
              </a:ext>
            </a:extLst>
          </p:cNvPr>
          <p:cNvSpPr txBox="1"/>
          <p:nvPr/>
        </p:nvSpPr>
        <p:spPr>
          <a:xfrm>
            <a:off x="421214" y="545690"/>
            <a:ext cx="2629120" cy="6139997"/>
          </a:xfrm>
          <a:prstGeom prst="rect">
            <a:avLst/>
          </a:prstGeom>
        </p:spPr>
        <p:txBody>
          <a:bodyPr vert="horz" lIns="91440" tIns="45720" rIns="91440" bIns="45720" rtlCol="0">
            <a:normAutofit/>
          </a:bodyPr>
          <a:lstStyle/>
          <a:p>
            <a:pPr defTabSz="914400">
              <a:lnSpc>
                <a:spcPct val="90000"/>
              </a:lnSpc>
              <a:spcAft>
                <a:spcPts val="600"/>
              </a:spcAft>
            </a:pPr>
            <a:r>
              <a:rPr lang="en-US" sz="2000" i="1" dirty="0">
                <a:solidFill>
                  <a:srgbClr val="FF0000"/>
                </a:solidFill>
              </a:rPr>
              <a:t>[write your goal(s) related to psychoeducation/ reducing stigma here]</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23</a:t>
            </a:fld>
            <a:endParaRPr lang="en-US">
              <a:solidFill>
                <a:srgbClr val="303030"/>
              </a:solidFill>
            </a:endParaRPr>
          </a:p>
        </p:txBody>
      </p:sp>
      <p:sp>
        <p:nvSpPr>
          <p:cNvPr id="13" name="TextBox 12">
            <a:extLst>
              <a:ext uri="{FF2B5EF4-FFF2-40B4-BE49-F238E27FC236}">
                <a16:creationId xmlns:a16="http://schemas.microsoft.com/office/drawing/2014/main" id="{B35B94C4-3FE4-4B00-B61D-A2CB9CD553F2}"/>
              </a:ext>
            </a:extLst>
          </p:cNvPr>
          <p:cNvSpPr txBox="1"/>
          <p:nvPr/>
        </p:nvSpPr>
        <p:spPr>
          <a:xfrm>
            <a:off x="4390420" y="1884966"/>
            <a:ext cx="4124930" cy="707886"/>
          </a:xfrm>
          <a:prstGeom prst="rect">
            <a:avLst/>
          </a:prstGeom>
          <a:noFill/>
        </p:spPr>
        <p:txBody>
          <a:bodyPr wrap="square">
            <a:spAutoFit/>
          </a:bodyPr>
          <a:lstStyle/>
          <a:p>
            <a:r>
              <a:rPr lang="en-US" sz="2000" i="1" dirty="0">
                <a:solidFill>
                  <a:srgbClr val="FF0000"/>
                </a:solidFill>
              </a:rPr>
              <a:t>[List activities planned to address this goal/these goals]</a:t>
            </a:r>
          </a:p>
        </p:txBody>
      </p:sp>
    </p:spTree>
    <p:extLst>
      <p:ext uri="{BB962C8B-B14F-4D97-AF65-F5344CB8AC3E}">
        <p14:creationId xmlns:p14="http://schemas.microsoft.com/office/powerpoint/2010/main" val="2294847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28447" y="1200218"/>
            <a:ext cx="2629122" cy="406940"/>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Aims 2 and 3:</a:t>
            </a:r>
            <a:endParaRPr lang="en-US" sz="24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DCB567A-53CD-49C2-B88B-2DBB0503E2BB}"/>
              </a:ext>
            </a:extLst>
          </p:cNvPr>
          <p:cNvSpPr txBox="1"/>
          <p:nvPr/>
        </p:nvSpPr>
        <p:spPr>
          <a:xfrm>
            <a:off x="420624" y="1573951"/>
            <a:ext cx="2629120" cy="3880361"/>
          </a:xfrm>
          <a:prstGeom prst="rect">
            <a:avLst/>
          </a:prstGeom>
        </p:spPr>
        <p:txBody>
          <a:bodyPr vert="horz" lIns="91440" tIns="45720" rIns="91440" bIns="45720" rtlCol="0">
            <a:noAutofit/>
          </a:bodyPr>
          <a:lstStyle/>
          <a:p>
            <a:pPr defTabSz="914400">
              <a:lnSpc>
                <a:spcPct val="90000"/>
              </a:lnSpc>
              <a:spcAft>
                <a:spcPts val="600"/>
              </a:spcAft>
            </a:pPr>
            <a:r>
              <a:rPr lang="en-US" sz="2000" i="1" dirty="0">
                <a:solidFill>
                  <a:srgbClr val="FF0000"/>
                </a:solidFill>
              </a:rPr>
              <a:t>[write your goal(s) related to screening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1 describes screening procedures</a:t>
            </a: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0ECBFEA9-8185-4DED-9E40-0B86DF4D887E}"/>
              </a:ext>
            </a:extLst>
          </p:cNvPr>
          <p:cNvPicPr>
            <a:picLocks noChangeAspect="1"/>
          </p:cNvPicPr>
          <p:nvPr/>
        </p:nvPicPr>
        <p:blipFill>
          <a:blip r:embed="rId2"/>
          <a:stretch>
            <a:fillRect/>
          </a:stretch>
        </p:blipFill>
        <p:spPr>
          <a:xfrm>
            <a:off x="4386104" y="807593"/>
            <a:ext cx="3851082" cy="5239568"/>
          </a:xfrm>
          <a:prstGeom prst="rect">
            <a:avLst/>
          </a:prstGeom>
          <a:effectLst/>
        </p:spPr>
      </p:pic>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smtClean="0">
                <a:solidFill>
                  <a:srgbClr val="303030"/>
                </a:solidFill>
              </a:rPr>
              <a:pPr defTabSz="914400">
                <a:spcAft>
                  <a:spcPts val="600"/>
                </a:spcAft>
              </a:pPr>
              <a:t>24</a:t>
            </a:fld>
            <a:endParaRPr lang="en-US">
              <a:solidFill>
                <a:srgbClr val="303030"/>
              </a:solidFill>
            </a:endParaRPr>
          </a:p>
        </p:txBody>
      </p:sp>
      <p:sp>
        <p:nvSpPr>
          <p:cNvPr id="7" name="TextBox 6">
            <a:extLst>
              <a:ext uri="{FF2B5EF4-FFF2-40B4-BE49-F238E27FC236}">
                <a16:creationId xmlns:a16="http://schemas.microsoft.com/office/drawing/2014/main" id="{728AC29B-EE5A-4333-A4AB-59D272145383}"/>
              </a:ext>
            </a:extLst>
          </p:cNvPr>
          <p:cNvSpPr txBox="1"/>
          <p:nvPr/>
        </p:nvSpPr>
        <p:spPr>
          <a:xfrm>
            <a:off x="420624" y="253327"/>
            <a:ext cx="2752657" cy="923330"/>
          </a:xfrm>
          <a:prstGeom prst="rect">
            <a:avLst/>
          </a:prstGeom>
          <a:noFill/>
        </p:spPr>
        <p:txBody>
          <a:bodyPr wrap="square" rtlCol="0">
            <a:spAutoFit/>
          </a:bodyPr>
          <a:lstStyle/>
          <a:p>
            <a:r>
              <a:rPr lang="en-US" dirty="0">
                <a:solidFill>
                  <a:srgbClr val="FF0000"/>
                </a:solidFill>
              </a:rPr>
              <a:t>EXAMPLE Slide – remove this slide after completing the following slide</a:t>
            </a:r>
          </a:p>
        </p:txBody>
      </p:sp>
      <p:sp>
        <p:nvSpPr>
          <p:cNvPr id="6" name="TextBox 5">
            <a:extLst>
              <a:ext uri="{FF2B5EF4-FFF2-40B4-BE49-F238E27FC236}">
                <a16:creationId xmlns:a16="http://schemas.microsoft.com/office/drawing/2014/main" id="{E2D473CA-38F2-418B-9E7A-41EBECCD3BA9}"/>
              </a:ext>
            </a:extLst>
          </p:cNvPr>
          <p:cNvSpPr txBox="1"/>
          <p:nvPr/>
        </p:nvSpPr>
        <p:spPr>
          <a:xfrm rot="1771042">
            <a:off x="1167276" y="2023671"/>
            <a:ext cx="7336869" cy="2554545"/>
          </a:xfrm>
          <a:prstGeom prst="rect">
            <a:avLst/>
          </a:prstGeom>
          <a:noFill/>
        </p:spPr>
        <p:txBody>
          <a:bodyPr wrap="square" rtlCol="0">
            <a:spAutoFit/>
          </a:bodyPr>
          <a:lstStyle/>
          <a:p>
            <a:r>
              <a:rPr lang="en-US" sz="16000" dirty="0">
                <a:solidFill>
                  <a:srgbClr val="FF0000">
                    <a:alpha val="30000"/>
                  </a:srgbClr>
                </a:solidFill>
              </a:rPr>
              <a:t>Example</a:t>
            </a:r>
          </a:p>
        </p:txBody>
      </p:sp>
    </p:spTree>
    <p:extLst>
      <p:ext uri="{BB962C8B-B14F-4D97-AF65-F5344CB8AC3E}">
        <p14:creationId xmlns:p14="http://schemas.microsoft.com/office/powerpoint/2010/main" val="352667608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134271"/>
            <a:ext cx="2629122" cy="4949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dirty="0"/>
              <a:t>Aims 2 and 3:</a:t>
            </a:r>
            <a:endParaRPr lang="en-US" sz="24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DCB567A-53CD-49C2-B88B-2DBB0503E2BB}"/>
              </a:ext>
            </a:extLst>
          </p:cNvPr>
          <p:cNvSpPr txBox="1"/>
          <p:nvPr/>
        </p:nvSpPr>
        <p:spPr>
          <a:xfrm>
            <a:off x="420624" y="682042"/>
            <a:ext cx="2629120" cy="6039433"/>
          </a:xfrm>
          <a:prstGeom prst="rect">
            <a:avLst/>
          </a:prstGeom>
        </p:spPr>
        <p:txBody>
          <a:bodyPr vert="horz" lIns="91440" tIns="45720" rIns="91440" bIns="45720" rtlCol="0">
            <a:normAutofit/>
          </a:bodyPr>
          <a:lstStyle/>
          <a:p>
            <a:pPr defTabSz="914400">
              <a:lnSpc>
                <a:spcPct val="90000"/>
              </a:lnSpc>
              <a:spcAft>
                <a:spcPts val="600"/>
              </a:spcAft>
            </a:pPr>
            <a:r>
              <a:rPr lang="en-US" sz="2000" i="1" dirty="0">
                <a:solidFill>
                  <a:srgbClr val="FF0000"/>
                </a:solidFill>
              </a:rPr>
              <a:t>[write your goal(s) related to screening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1 describes screening procedures</a:t>
            </a:r>
          </a:p>
          <a:p>
            <a:pPr indent="-228600" defTabSz="914400">
              <a:lnSpc>
                <a:spcPct val="90000"/>
              </a:lnSpc>
              <a:spcAft>
                <a:spcPts val="600"/>
              </a:spcAft>
              <a:buFont typeface="Arial" panose="020B0604020202020204" pitchFamily="34" charset="0"/>
              <a:buChar char="•"/>
            </a:pPr>
            <a:r>
              <a:rPr lang="en-US" sz="2000" dirty="0"/>
              <a:t>For patients who screen negative, we would like to let them know the results of the screening.  We’ve included some verbiage on the bottom of Workflow page 1.</a:t>
            </a:r>
          </a:p>
        </p:txBody>
      </p:sp>
      <p:sp>
        <p:nvSpPr>
          <p:cNvPr id="17" name="Rectangle 16">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smtClean="0">
                <a:solidFill>
                  <a:srgbClr val="303030"/>
                </a:solidFill>
              </a:rPr>
              <a:pPr defTabSz="914400">
                <a:spcAft>
                  <a:spcPts val="600"/>
                </a:spcAft>
              </a:pPr>
              <a:t>25</a:t>
            </a:fld>
            <a:endParaRPr lang="en-US">
              <a:solidFill>
                <a:srgbClr val="303030"/>
              </a:solidFill>
            </a:endParaRPr>
          </a:p>
        </p:txBody>
      </p:sp>
      <p:sp>
        <p:nvSpPr>
          <p:cNvPr id="3" name="TextBox 2">
            <a:extLst>
              <a:ext uri="{FF2B5EF4-FFF2-40B4-BE49-F238E27FC236}">
                <a16:creationId xmlns:a16="http://schemas.microsoft.com/office/drawing/2014/main" id="{C5CB9308-E6F3-4017-A3A7-116FFDFF1FAE}"/>
              </a:ext>
            </a:extLst>
          </p:cNvPr>
          <p:cNvSpPr txBox="1"/>
          <p:nvPr/>
        </p:nvSpPr>
        <p:spPr>
          <a:xfrm>
            <a:off x="4572000" y="2251587"/>
            <a:ext cx="3687580" cy="646331"/>
          </a:xfrm>
          <a:prstGeom prst="rect">
            <a:avLst/>
          </a:prstGeom>
          <a:noFill/>
        </p:spPr>
        <p:txBody>
          <a:bodyPr wrap="square" rtlCol="0">
            <a:spAutoFit/>
          </a:bodyPr>
          <a:lstStyle/>
          <a:p>
            <a:r>
              <a:rPr lang="en-US" i="1" dirty="0">
                <a:solidFill>
                  <a:srgbClr val="FF0000"/>
                </a:solidFill>
              </a:rPr>
              <a:t>[Insert page 1 of your practice workflow here]</a:t>
            </a:r>
          </a:p>
        </p:txBody>
      </p:sp>
    </p:spTree>
    <p:extLst>
      <p:ext uri="{BB962C8B-B14F-4D97-AF65-F5344CB8AC3E}">
        <p14:creationId xmlns:p14="http://schemas.microsoft.com/office/powerpoint/2010/main" val="18550014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CCD5E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51184"/>
            <a:ext cx="2875974" cy="569947"/>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dirty="0"/>
              <a:t>Aims 2 and 3:</a:t>
            </a:r>
            <a:endParaRPr lang="en-US" sz="24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DCB567A-53CD-49C2-B88B-2DBB0503E2BB}"/>
              </a:ext>
            </a:extLst>
          </p:cNvPr>
          <p:cNvSpPr txBox="1"/>
          <p:nvPr/>
        </p:nvSpPr>
        <p:spPr>
          <a:xfrm>
            <a:off x="420624" y="621131"/>
            <a:ext cx="2801547" cy="5099310"/>
          </a:xfrm>
          <a:prstGeom prst="rect">
            <a:avLst/>
          </a:prstGeom>
        </p:spPr>
        <p:txBody>
          <a:bodyPr vert="horz" lIns="91440" tIns="45720" rIns="91440" bIns="45720" rtlCol="0">
            <a:noAutofit/>
          </a:bodyPr>
          <a:lstStyle/>
          <a:p>
            <a:pPr defTabSz="914400">
              <a:lnSpc>
                <a:spcPct val="90000"/>
              </a:lnSpc>
              <a:spcAft>
                <a:spcPts val="600"/>
              </a:spcAft>
            </a:pPr>
            <a:r>
              <a:rPr lang="en-US" sz="2000" i="1" dirty="0">
                <a:solidFill>
                  <a:srgbClr val="FF0000"/>
                </a:solidFill>
              </a:rPr>
              <a:t>[write your goal(s) related to screening here]</a:t>
            </a:r>
          </a:p>
          <a:p>
            <a:pPr indent="-228600" defTabSz="914400">
              <a:lnSpc>
                <a:spcPct val="90000"/>
              </a:lnSpc>
              <a:spcAft>
                <a:spcPts val="600"/>
              </a:spcAft>
              <a:buFont typeface="Arial" panose="020B0604020202020204" pitchFamily="34" charset="0"/>
              <a:buChar char="•"/>
            </a:pPr>
            <a:r>
              <a:rPr lang="en-US" sz="2000" dirty="0"/>
              <a:t>Screening for depression, bipolar disorder, anxiety, posttraumatic stress disorder using the EPDS/PHQ-9, MDQ, GAD-7, and PCL-PTSD </a:t>
            </a:r>
            <a:r>
              <a:rPr lang="en-US" sz="2000" b="1" i="1" dirty="0"/>
              <a:t>at intake</a:t>
            </a:r>
            <a:r>
              <a:rPr lang="en-US" sz="2000" b="1" dirty="0"/>
              <a:t>.</a:t>
            </a:r>
          </a:p>
          <a:p>
            <a:pPr indent="-228600" defTabSz="914400">
              <a:lnSpc>
                <a:spcPct val="90000"/>
              </a:lnSpc>
              <a:spcAft>
                <a:spcPts val="600"/>
              </a:spcAft>
              <a:buFont typeface="Arial" panose="020B0604020202020204" pitchFamily="34" charset="0"/>
              <a:buChar char="•"/>
            </a:pPr>
            <a:r>
              <a:rPr lang="en-US" sz="2000" i="1" dirty="0">
                <a:solidFill>
                  <a:srgbClr val="FF0000"/>
                </a:solidFill>
              </a:rPr>
              <a:t>[Write how the screener will get completed – paper or electronic?  How, when, and where will the patient be asked to complete it at this time point?] </a:t>
            </a:r>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188182-F6B7-4A14-8F56-6BE1C994FC0B}"/>
              </a:ext>
            </a:extLst>
          </p:cNvPr>
          <p:cNvPicPr>
            <a:picLocks noChangeAspect="1"/>
          </p:cNvPicPr>
          <p:nvPr/>
        </p:nvPicPr>
        <p:blipFill>
          <a:blip r:embed="rId2"/>
          <a:stretch>
            <a:fillRect/>
          </a:stretch>
        </p:blipFill>
        <p:spPr>
          <a:xfrm>
            <a:off x="4054396" y="809469"/>
            <a:ext cx="4514498" cy="5156616"/>
          </a:xfrm>
          <a:prstGeom prst="rect">
            <a:avLst/>
          </a:prstGeom>
          <a:effectLst/>
        </p:spPr>
      </p:pic>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26</a:t>
            </a:fld>
            <a:endParaRPr lang="en-US">
              <a:solidFill>
                <a:srgbClr val="303030"/>
              </a:solidFill>
            </a:endParaRPr>
          </a:p>
        </p:txBody>
      </p:sp>
    </p:spTree>
    <p:extLst>
      <p:ext uri="{BB962C8B-B14F-4D97-AF65-F5344CB8AC3E}">
        <p14:creationId xmlns:p14="http://schemas.microsoft.com/office/powerpoint/2010/main" val="244044169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CCD5EA"/>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104771"/>
            <a:ext cx="2629122" cy="46501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dirty="0"/>
              <a:t>Aims 2 and 3:</a:t>
            </a:r>
            <a:endParaRPr lang="en-US" sz="2400" b="1" kern="1200" dirty="0">
              <a:solidFill>
                <a:schemeClr val="tx1"/>
              </a:solidFill>
              <a:latin typeface="+mj-lt"/>
              <a:ea typeface="+mj-ea"/>
              <a:cs typeface="+mj-cs"/>
            </a:endParaRPr>
          </a:p>
        </p:txBody>
      </p:sp>
      <p:sp>
        <p:nvSpPr>
          <p:cNvPr id="4" name="TextBox 3">
            <a:extLst>
              <a:ext uri="{FF2B5EF4-FFF2-40B4-BE49-F238E27FC236}">
                <a16:creationId xmlns:a16="http://schemas.microsoft.com/office/drawing/2014/main" id="{BDCB567A-53CD-49C2-B88B-2DBB0503E2BB}"/>
              </a:ext>
            </a:extLst>
          </p:cNvPr>
          <p:cNvSpPr txBox="1"/>
          <p:nvPr/>
        </p:nvSpPr>
        <p:spPr>
          <a:xfrm>
            <a:off x="420624" y="597758"/>
            <a:ext cx="2629120" cy="5922963"/>
          </a:xfrm>
          <a:prstGeom prst="rect">
            <a:avLst/>
          </a:prstGeom>
        </p:spPr>
        <p:txBody>
          <a:bodyPr vert="horz" lIns="91440" tIns="45720" rIns="91440" bIns="45720" rtlCol="0">
            <a:normAutofit fontScale="70000" lnSpcReduction="20000"/>
          </a:bodyPr>
          <a:lstStyle/>
          <a:p>
            <a:pPr defTabSz="914400">
              <a:lnSpc>
                <a:spcPct val="90000"/>
              </a:lnSpc>
              <a:spcAft>
                <a:spcPts val="600"/>
              </a:spcAft>
            </a:pPr>
            <a:r>
              <a:rPr lang="en-US" sz="3200" i="1" dirty="0">
                <a:solidFill>
                  <a:srgbClr val="FF0000"/>
                </a:solidFill>
              </a:rPr>
              <a:t>[write your goal(s) related to screening here]</a:t>
            </a:r>
          </a:p>
          <a:p>
            <a:pPr indent="-228600" defTabSz="914400">
              <a:lnSpc>
                <a:spcPct val="110000"/>
              </a:lnSpc>
              <a:spcAft>
                <a:spcPts val="600"/>
              </a:spcAft>
              <a:buFont typeface="Arial" panose="020B0604020202020204" pitchFamily="34" charset="0"/>
              <a:buChar char="•"/>
            </a:pPr>
            <a:r>
              <a:rPr lang="en-US" sz="2900" dirty="0"/>
              <a:t>Screening for depression, anxiety, posttraumatic stress disorder using the EPDS/PHQ-9, GAD-7, and PCL-PTSD </a:t>
            </a:r>
            <a:r>
              <a:rPr lang="en-US" sz="2900" b="1" i="1" dirty="0"/>
              <a:t>at 24-28 weeks GA and X weeks postpartum.</a:t>
            </a:r>
          </a:p>
          <a:p>
            <a:pPr indent="-228600" defTabSz="914400">
              <a:lnSpc>
                <a:spcPct val="110000"/>
              </a:lnSpc>
              <a:spcAft>
                <a:spcPts val="600"/>
              </a:spcAft>
              <a:buFont typeface="Arial" panose="020B0604020202020204" pitchFamily="34" charset="0"/>
              <a:buChar char="•"/>
            </a:pPr>
            <a:r>
              <a:rPr lang="en-US" sz="2900" i="1" dirty="0">
                <a:solidFill>
                  <a:srgbClr val="FF0000"/>
                </a:solidFill>
              </a:rPr>
              <a:t>[Write how the screener will get completed – paper or electronic?  How, when, and where will the patient be asked to complete it at these time points?]  </a:t>
            </a:r>
          </a:p>
          <a:p>
            <a:pPr indent="-228600" defTabSz="914400">
              <a:lnSpc>
                <a:spcPct val="90000"/>
              </a:lnSpc>
              <a:spcAft>
                <a:spcPts val="600"/>
              </a:spcAft>
              <a:buFont typeface="Arial" panose="020B0604020202020204" pitchFamily="34" charset="0"/>
              <a:buChar char="•"/>
            </a:pPr>
            <a:endParaRPr lang="en-US" sz="1700" b="1" i="1" dirty="0">
              <a:solidFill>
                <a:srgbClr val="FF0000"/>
              </a:solidFill>
            </a:endParaRPr>
          </a:p>
          <a:p>
            <a:pPr indent="-228600" defTabSz="914400">
              <a:lnSpc>
                <a:spcPct val="90000"/>
              </a:lnSpc>
              <a:spcAft>
                <a:spcPts val="600"/>
              </a:spcAft>
              <a:buFont typeface="Arial" panose="020B0604020202020204" pitchFamily="34" charset="0"/>
              <a:buChar char="•"/>
            </a:pPr>
            <a:endParaRPr lang="en-US" sz="17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188182-F6B7-4A14-8F56-6BE1C994FC0B}"/>
              </a:ext>
            </a:extLst>
          </p:cNvPr>
          <p:cNvPicPr>
            <a:picLocks noChangeAspect="1"/>
          </p:cNvPicPr>
          <p:nvPr/>
        </p:nvPicPr>
        <p:blipFill>
          <a:blip r:embed="rId2"/>
          <a:stretch>
            <a:fillRect/>
          </a:stretch>
        </p:blipFill>
        <p:spPr>
          <a:xfrm>
            <a:off x="4054396" y="1654844"/>
            <a:ext cx="4514498" cy="3545065"/>
          </a:xfrm>
          <a:prstGeom prst="rect">
            <a:avLst/>
          </a:prstGeom>
          <a:effectLst/>
        </p:spPr>
      </p:pic>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27</a:t>
            </a:fld>
            <a:endParaRPr lang="en-US">
              <a:solidFill>
                <a:srgbClr val="303030"/>
              </a:solidFill>
            </a:endParaRPr>
          </a:p>
        </p:txBody>
      </p:sp>
    </p:spTree>
    <p:extLst>
      <p:ext uri="{BB962C8B-B14F-4D97-AF65-F5344CB8AC3E}">
        <p14:creationId xmlns:p14="http://schemas.microsoft.com/office/powerpoint/2010/main" val="42922333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CCD5EA"/>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CB567A-53CD-49C2-B88B-2DBB0503E2BB}"/>
              </a:ext>
            </a:extLst>
          </p:cNvPr>
          <p:cNvSpPr txBox="1"/>
          <p:nvPr/>
        </p:nvSpPr>
        <p:spPr>
          <a:xfrm>
            <a:off x="420624" y="688288"/>
            <a:ext cx="3087465" cy="6033187"/>
          </a:xfrm>
          <a:prstGeom prst="rect">
            <a:avLst/>
          </a:prstGeom>
        </p:spPr>
        <p:txBody>
          <a:bodyPr vert="horz" lIns="91440" tIns="45720" rIns="91440" bIns="45720" rtlCol="0">
            <a:normAutofit fontScale="47500" lnSpcReduction="20000"/>
          </a:bodyPr>
          <a:lstStyle/>
          <a:p>
            <a:pPr defTabSz="914400">
              <a:lnSpc>
                <a:spcPct val="110000"/>
              </a:lnSpc>
              <a:spcAft>
                <a:spcPts val="600"/>
              </a:spcAft>
            </a:pPr>
            <a:r>
              <a:rPr lang="en-US" sz="4000" i="1" dirty="0">
                <a:solidFill>
                  <a:srgbClr val="FF0000"/>
                </a:solidFill>
              </a:rPr>
              <a:t>write your goal(s) related to screening here </a:t>
            </a:r>
          </a:p>
          <a:p>
            <a:pPr marL="285750" indent="-285750" defTabSz="914400">
              <a:lnSpc>
                <a:spcPct val="110000"/>
              </a:lnSpc>
              <a:spcAft>
                <a:spcPts val="600"/>
              </a:spcAft>
              <a:buFont typeface="Arial" panose="020B0604020202020204" pitchFamily="34" charset="0"/>
              <a:buChar char="•"/>
            </a:pPr>
            <a:r>
              <a:rPr lang="en-US" sz="3600" dirty="0"/>
              <a:t>The new screener has a scoring companion to help you learn to score the screener.  You have copies of both the screeners we will use at initial and follow up time points, and their scoring companions.</a:t>
            </a:r>
          </a:p>
          <a:p>
            <a:pPr marL="285750" indent="-285750" defTabSz="914400">
              <a:lnSpc>
                <a:spcPct val="110000"/>
              </a:lnSpc>
              <a:spcAft>
                <a:spcPts val="600"/>
              </a:spcAft>
              <a:buFont typeface="Arial" panose="020B0604020202020204" pitchFamily="34" charset="0"/>
              <a:buChar char="•"/>
            </a:pPr>
            <a:r>
              <a:rPr lang="en-US" sz="3600" i="1" dirty="0">
                <a:solidFill>
                  <a:srgbClr val="FF0000"/>
                </a:solidFill>
              </a:rPr>
              <a:t>[Write what happens to the completed screeners at each time point.  Who scores it?  If not the provider, how are results communicated to the provider? What happens to the completed form if it is a paper form.  Does it get scanned?  Are the values or results entered into the EMR and the form is shredded?  Who takes care of the completed form?]</a:t>
            </a:r>
          </a:p>
          <a:p>
            <a:pPr defTabSz="914400">
              <a:lnSpc>
                <a:spcPct val="90000"/>
              </a:lnSpc>
              <a:spcAft>
                <a:spcPts val="600"/>
              </a:spcAft>
            </a:pPr>
            <a:endParaRPr lang="en-US" sz="1700" dirty="0"/>
          </a:p>
          <a:p>
            <a:pPr indent="-228600" defTabSz="914400">
              <a:lnSpc>
                <a:spcPct val="90000"/>
              </a:lnSpc>
              <a:spcAft>
                <a:spcPts val="600"/>
              </a:spcAft>
              <a:buFont typeface="Arial" panose="020B0604020202020204" pitchFamily="34" charset="0"/>
              <a:buChar char="•"/>
            </a:pPr>
            <a:endParaRPr lang="en-US" sz="1700" dirty="0"/>
          </a:p>
        </p:txBody>
      </p:sp>
      <p:sp>
        <p:nvSpPr>
          <p:cNvPr id="10" name="Rectangle 9">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86188182-F6B7-4A14-8F56-6BE1C994FC0B}"/>
              </a:ext>
            </a:extLst>
          </p:cNvPr>
          <p:cNvPicPr>
            <a:picLocks noChangeAspect="1"/>
          </p:cNvPicPr>
          <p:nvPr/>
        </p:nvPicPr>
        <p:blipFill>
          <a:blip r:embed="rId3"/>
          <a:stretch>
            <a:fillRect/>
          </a:stretch>
        </p:blipFill>
        <p:spPr>
          <a:xfrm>
            <a:off x="4054396" y="688288"/>
            <a:ext cx="4514498" cy="2359711"/>
          </a:xfrm>
          <a:prstGeom prst="rect">
            <a:avLst/>
          </a:prstGeom>
          <a:effectLst/>
        </p:spPr>
      </p:pic>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28</a:t>
            </a:fld>
            <a:endParaRPr lang="en-US">
              <a:solidFill>
                <a:srgbClr val="303030"/>
              </a:solidFill>
            </a:endParaRPr>
          </a:p>
        </p:txBody>
      </p:sp>
      <p:graphicFrame>
        <p:nvGraphicFramePr>
          <p:cNvPr id="7" name="Table 6">
            <a:extLst>
              <a:ext uri="{FF2B5EF4-FFF2-40B4-BE49-F238E27FC236}">
                <a16:creationId xmlns:a16="http://schemas.microsoft.com/office/drawing/2014/main" id="{17A9B358-587F-4A76-BD3A-F6BD572456CB}"/>
              </a:ext>
            </a:extLst>
          </p:cNvPr>
          <p:cNvGraphicFramePr>
            <a:graphicFrameLocks noGrp="1"/>
          </p:cNvGraphicFramePr>
          <p:nvPr>
            <p:extLst>
              <p:ext uri="{D42A27DB-BD31-4B8C-83A1-F6EECF244321}">
                <p14:modId xmlns:p14="http://schemas.microsoft.com/office/powerpoint/2010/main" val="3708801057"/>
              </p:ext>
            </p:extLst>
          </p:nvPr>
        </p:nvGraphicFramePr>
        <p:xfrm>
          <a:off x="4054396" y="3308158"/>
          <a:ext cx="4460955" cy="2911223"/>
        </p:xfrm>
        <a:graphic>
          <a:graphicData uri="http://schemas.openxmlformats.org/drawingml/2006/table">
            <a:tbl>
              <a:tblPr firstRow="1" firstCol="1" bandRow="1"/>
              <a:tblGrid>
                <a:gridCol w="1411068">
                  <a:extLst>
                    <a:ext uri="{9D8B030D-6E8A-4147-A177-3AD203B41FA5}">
                      <a16:colId xmlns:a16="http://schemas.microsoft.com/office/drawing/2014/main" val="2439064604"/>
                    </a:ext>
                  </a:extLst>
                </a:gridCol>
                <a:gridCol w="110301">
                  <a:extLst>
                    <a:ext uri="{9D8B030D-6E8A-4147-A177-3AD203B41FA5}">
                      <a16:colId xmlns:a16="http://schemas.microsoft.com/office/drawing/2014/main" val="3123542983"/>
                    </a:ext>
                  </a:extLst>
                </a:gridCol>
                <a:gridCol w="651262">
                  <a:extLst>
                    <a:ext uri="{9D8B030D-6E8A-4147-A177-3AD203B41FA5}">
                      <a16:colId xmlns:a16="http://schemas.microsoft.com/office/drawing/2014/main" val="1392168671"/>
                    </a:ext>
                  </a:extLst>
                </a:gridCol>
                <a:gridCol w="506537">
                  <a:extLst>
                    <a:ext uri="{9D8B030D-6E8A-4147-A177-3AD203B41FA5}">
                      <a16:colId xmlns:a16="http://schemas.microsoft.com/office/drawing/2014/main" val="1357477690"/>
                    </a:ext>
                  </a:extLst>
                </a:gridCol>
                <a:gridCol w="651262">
                  <a:extLst>
                    <a:ext uri="{9D8B030D-6E8A-4147-A177-3AD203B41FA5}">
                      <a16:colId xmlns:a16="http://schemas.microsoft.com/office/drawing/2014/main" val="3403619418"/>
                    </a:ext>
                  </a:extLst>
                </a:gridCol>
                <a:gridCol w="615081">
                  <a:extLst>
                    <a:ext uri="{9D8B030D-6E8A-4147-A177-3AD203B41FA5}">
                      <a16:colId xmlns:a16="http://schemas.microsoft.com/office/drawing/2014/main" val="124252593"/>
                    </a:ext>
                  </a:extLst>
                </a:gridCol>
                <a:gridCol w="515444">
                  <a:extLst>
                    <a:ext uri="{9D8B030D-6E8A-4147-A177-3AD203B41FA5}">
                      <a16:colId xmlns:a16="http://schemas.microsoft.com/office/drawing/2014/main" val="1044976215"/>
                    </a:ext>
                  </a:extLst>
                </a:gridCol>
              </a:tblGrid>
              <a:tr h="659949">
                <a:tc>
                  <a:txBody>
                    <a:bodyPr/>
                    <a:lstStyle/>
                    <a:p>
                      <a:pPr marL="0" marR="327025" algn="l" eaLnBrk="0" hangingPunct="0">
                        <a:lnSpc>
                          <a:spcPct val="101000"/>
                        </a:lnSpc>
                        <a:spcBef>
                          <a:spcPts val="0"/>
                        </a:spcBef>
                        <a:spcAft>
                          <a:spcPts val="0"/>
                        </a:spcAft>
                      </a:pPr>
                      <a:r>
                        <a:rPr lang="en-US" sz="2600" dirty="0">
                          <a:effectLst/>
                          <a:latin typeface="Engravers MT" panose="02090707080505020304" pitchFamily="18" charset="0"/>
                          <a:ea typeface="Times New Roman" panose="02020603050405020304" pitchFamily="18" charset="0"/>
                          <a:cs typeface="Arial" panose="020B0604020202020204" pitchFamily="34" charset="0"/>
                        </a:rPr>
                        <a:t>A </a:t>
                      </a:r>
                      <a:r>
                        <a:rPr lang="en-US" sz="1400" dirty="0">
                          <a:solidFill>
                            <a:srgbClr val="FF0000"/>
                          </a:solidFill>
                          <a:effectLst/>
                          <a:latin typeface="Calibri" panose="020F0502020204030204" pitchFamily="34" charset="0"/>
                          <a:ea typeface="Times New Roman" panose="02020603050405020304" pitchFamily="18" charset="0"/>
                          <a:cs typeface="Calibri" panose="020F0502020204030204" pitchFamily="34" charset="0"/>
                        </a:rPr>
                        <a:t>Depression (EPDS)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1CCF0"/>
                    </a:solidFill>
                  </a:tcPr>
                </a:tc>
                <a:tc gridSpan="6">
                  <a:txBody>
                    <a:bodyPr/>
                    <a:lstStyle/>
                    <a:p>
                      <a:pPr marL="0" marR="327025" algn="l" eaLnBrk="0" hangingPunct="0">
                        <a:lnSpc>
                          <a:spcPct val="101000"/>
                        </a:lnSpc>
                        <a:spcBef>
                          <a:spcPts val="0"/>
                        </a:spcBef>
                        <a:spcAft>
                          <a:spcPts val="0"/>
                        </a:spcAft>
                      </a:pP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Please circle one of the four answers that comes closest to how you have felt </a:t>
                      </a:r>
                      <a:r>
                        <a:rPr lang="en-US" sz="1200" u="sng"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in the past 7 days</a:t>
                      </a:r>
                      <a:r>
                        <a:rPr lang="en-US" sz="1200"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 not just how you feel today.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solidFill>
                      <a:srgbClr val="E1CCF0"/>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85618673"/>
                  </a:ext>
                </a:extLst>
              </a:tr>
              <a:tr h="365841">
                <a:tc gridSpan="2">
                  <a:txBody>
                    <a:bodyPr/>
                    <a:lstStyle/>
                    <a:p>
                      <a:pPr marL="0" marR="327025" algn="l" eaLnBrk="0" hangingPunct="0">
                        <a:lnSpc>
                          <a:spcPct val="101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 have been able to laugh and see the funny side of things*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US"/>
                    </a:p>
                  </a:txBody>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As much as I always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T="8890" marB="889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2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Not quite so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T="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57150" algn="l" eaLnBrk="0" hangingPunct="0">
                        <a:lnSpc>
                          <a:spcPct val="102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Definitely not so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T="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635"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Not at 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T="8890" marB="889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rowSpan="5">
                  <a:txBody>
                    <a:bodyPr/>
                    <a:lstStyle/>
                    <a:p>
                      <a:pPr marL="0" marR="635" algn="l" eaLnBrk="0" hangingPunct="0">
                        <a:lnSpc>
                          <a:spcPct val="101000"/>
                        </a:lnSpc>
                        <a:spcBef>
                          <a:spcPts val="0"/>
                        </a:spcBef>
                        <a:spcAft>
                          <a:spcPts val="0"/>
                        </a:spcAft>
                      </a:pPr>
                      <a:r>
                        <a:rPr lang="en-US"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635" algn="l" eaLnBrk="0" hangingPunct="0">
                        <a:lnSpc>
                          <a:spcPct val="101000"/>
                        </a:lnSpc>
                        <a:spcBef>
                          <a:spcPts val="0"/>
                        </a:spcBef>
                        <a:spcAft>
                          <a:spcPts val="0"/>
                        </a:spcAft>
                      </a:pPr>
                      <a:r>
                        <a:rPr lang="en-US"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635" algn="l" eaLnBrk="0" hangingPunct="0">
                        <a:lnSpc>
                          <a:spcPct val="101000"/>
                        </a:lnSpc>
                        <a:spcBef>
                          <a:spcPts val="0"/>
                        </a:spcBef>
                        <a:spcAft>
                          <a:spcPts val="0"/>
                        </a:spcAft>
                      </a:pPr>
                      <a:r>
                        <a:rPr lang="en-US"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635" algn="l" eaLnBrk="0" hangingPunct="0">
                        <a:lnSpc>
                          <a:spcPct val="101000"/>
                        </a:lnSpc>
                        <a:spcBef>
                          <a:spcPts val="0"/>
                        </a:spcBef>
                        <a:spcAft>
                          <a:spcPts val="0"/>
                        </a:spcAft>
                      </a:pPr>
                      <a:r>
                        <a:rPr lang="en-US"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635" algn="l" eaLnBrk="0" hangingPunct="0">
                        <a:lnSpc>
                          <a:spcPct val="101000"/>
                        </a:lnSpc>
                        <a:spcBef>
                          <a:spcPts val="0"/>
                        </a:spcBef>
                        <a:spcAft>
                          <a:spcPts val="0"/>
                        </a:spcAft>
                      </a:pPr>
                      <a:r>
                        <a:rPr lang="en-US"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635" algn="l" eaLnBrk="0" hangingPunct="0">
                        <a:lnSpc>
                          <a:spcPct val="101000"/>
                        </a:lnSpc>
                        <a:spcBef>
                          <a:spcPts val="0"/>
                        </a:spcBef>
                        <a:spcAft>
                          <a:spcPts val="0"/>
                        </a:spcAft>
                      </a:pPr>
                      <a:r>
                        <a:rPr lang="en-US" sz="14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____</a:t>
                      </a:r>
                      <a:r>
                        <a:rPr lang="en-US" sz="11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Grand total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73025" marT="0" marB="0">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extLst>
                  <a:ext uri="{0D108BD9-81ED-4DB2-BD59-A6C34878D82A}">
                    <a16:rowId xmlns:a16="http://schemas.microsoft.com/office/drawing/2014/main" val="3410299409"/>
                  </a:ext>
                </a:extLst>
              </a:tr>
              <a:tr h="298988">
                <a:tc gridSpan="2">
                  <a:txBody>
                    <a:bodyPr/>
                    <a:lstStyle/>
                    <a:p>
                      <a:pPr marL="0"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 have looked forward with enjoyment to things*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US"/>
                    </a:p>
                  </a:txBody>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As much as I ever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Rather less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Definitely less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Hardly at 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091493968"/>
                  </a:ext>
                </a:extLst>
              </a:tr>
              <a:tr h="408038">
                <a:tc gridSpan="2">
                  <a:txBody>
                    <a:bodyPr/>
                    <a:lstStyle/>
                    <a:p>
                      <a:pPr marL="0" marR="0" algn="l">
                        <a:lnSpc>
                          <a:spcPct val="115000"/>
                        </a:lnSpc>
                        <a:spcBef>
                          <a:spcPts val="0"/>
                        </a:spcBef>
                        <a:spcAft>
                          <a:spcPts val="0"/>
                        </a:spcAft>
                      </a:pPr>
                      <a:r>
                        <a:rPr lang="en-US" sz="900">
                          <a:effectLst/>
                          <a:latin typeface="Calibri" panose="020F0502020204030204" pitchFamily="34" charset="0"/>
                          <a:ea typeface="Times New Roman" panose="02020603050405020304" pitchFamily="18" charset="0"/>
                          <a:cs typeface="Times New Roman" panose="02020603050405020304" pitchFamily="18" charset="0"/>
                        </a:rPr>
                        <a:t>I have blamed myself unnecessarily when things when wrong</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US"/>
                    </a:p>
                  </a:txBody>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Yes, most of the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Yes, some of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Not very often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 never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92882278"/>
                  </a:ext>
                </a:extLst>
              </a:tr>
              <a:tr h="298988">
                <a:tc gridSpan="2">
                  <a:txBody>
                    <a:bodyPr/>
                    <a:lstStyle/>
                    <a:p>
                      <a:pPr marL="0" marR="0" algn="l">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I have been anxious or worried for no good reason*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US"/>
                    </a:p>
                  </a:txBody>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 not at all</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Hardly ever</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Yes, sometimes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Yes, very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2545568655"/>
                  </a:ext>
                </a:extLst>
              </a:tr>
              <a:tr h="298988">
                <a:tc gridSpan="2">
                  <a:txBody>
                    <a:bodyPr/>
                    <a:lstStyle/>
                    <a:p>
                      <a:pPr marL="0" marR="0" algn="l">
                        <a:lnSpc>
                          <a:spcPct val="115000"/>
                        </a:lnSpc>
                        <a:spcBef>
                          <a:spcPts val="0"/>
                        </a:spcBef>
                        <a:spcAft>
                          <a:spcPts val="0"/>
                        </a:spcAft>
                      </a:pPr>
                      <a:r>
                        <a:rPr lang="en-US" sz="900" dirty="0">
                          <a:effectLst/>
                          <a:latin typeface="Calibri" panose="020F0502020204030204" pitchFamily="34" charset="0"/>
                          <a:ea typeface="Times New Roman" panose="02020603050405020304" pitchFamily="18" charset="0"/>
                          <a:cs typeface="Times New Roman" panose="02020603050405020304" pitchFamily="18" charset="0"/>
                        </a:rPr>
                        <a:t>I have felt scared or panicky for no good reason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3025" marR="45720" marB="0" anchor="ctr">
                    <a:lnL w="12700" cap="flat" cmpd="sng" algn="ctr">
                      <a:solidFill>
                        <a:srgbClr val="D9D9D9"/>
                      </a:solidFill>
                      <a:prstDash val="solid"/>
                      <a:round/>
                      <a:headEnd type="none" w="med" len="med"/>
                      <a:tailEnd type="none" w="med" len="med"/>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hMerge="1">
                  <a:txBody>
                    <a:bodyPr/>
                    <a:lstStyle/>
                    <a:p>
                      <a:endParaRPr lang="en-US"/>
                    </a:p>
                  </a:txBody>
                  <a:tcPr/>
                </a:tc>
                <a:tc>
                  <a:txBody>
                    <a:bodyPr/>
                    <a:lstStyle/>
                    <a:p>
                      <a:pPr marL="0" marR="0" algn="l" eaLnBrk="0" hangingPunct="0">
                        <a:lnSpc>
                          <a:spcPct val="101000"/>
                        </a:lnSpc>
                        <a:spcBef>
                          <a:spcPts val="0"/>
                        </a:spcBef>
                        <a:spcAft>
                          <a:spcPts val="0"/>
                        </a:spcAft>
                      </a:pPr>
                      <a:r>
                        <a:rPr lang="en-US"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3</a:t>
                      </a:r>
                      <a:r>
                        <a:rPr lang="en-US" sz="9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Yes, quite a lot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w="12700" cap="flat" cmpd="sng" algn="ctr">
                      <a:solidFill>
                        <a:srgbClr val="D9D9D9"/>
                      </a:solidFill>
                      <a:prstDash val="solid"/>
                      <a:round/>
                      <a:headEnd type="none" w="med" len="med"/>
                      <a:tailEnd type="none" w="med" len="med"/>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2</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Yes,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1</a:t>
                      </a:r>
                      <a:r>
                        <a:rPr lang="en-US" sz="90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 not much</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a:noFill/>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a:txBody>
                    <a:bodyPr/>
                    <a:lstStyle/>
                    <a:p>
                      <a:pPr marL="0" marR="0" algn="l" eaLnBrk="0" hangingPunct="0">
                        <a:lnSpc>
                          <a:spcPct val="101000"/>
                        </a:lnSpc>
                        <a:spcBef>
                          <a:spcPts val="0"/>
                        </a:spcBef>
                        <a:spcAft>
                          <a:spcPts val="0"/>
                        </a:spcAft>
                      </a:pPr>
                      <a:r>
                        <a:rPr lang="en-US" sz="12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0</a:t>
                      </a:r>
                      <a:r>
                        <a:rPr lang="en-US" sz="900" dirty="0">
                          <a:solidFill>
                            <a:srgbClr val="BFBFBF"/>
                          </a:solidFill>
                          <a:effectLst/>
                          <a:latin typeface="Calibri" panose="020F0502020204030204" pitchFamily="34" charset="0"/>
                          <a:ea typeface="Times New Roman" panose="02020603050405020304" pitchFamily="18" charset="0"/>
                          <a:cs typeface="Times New Roman" panose="02020603050405020304" pitchFamily="18" charset="0"/>
                        </a:rPr>
                        <a:t>No, not at all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45720" marR="8890" marB="8890">
                    <a:lnL>
                      <a:noFill/>
                    </a:lnL>
                    <a:lnR w="12700" cap="flat" cmpd="sng" algn="ctr">
                      <a:solidFill>
                        <a:srgbClr val="D9D9D9"/>
                      </a:solidFill>
                      <a:prstDash val="solid"/>
                      <a:round/>
                      <a:headEnd type="none" w="med" len="med"/>
                      <a:tailEnd type="none" w="med" len="med"/>
                    </a:lnR>
                    <a:lnT w="12700" cap="flat" cmpd="sng" algn="ctr">
                      <a:solidFill>
                        <a:srgbClr val="D9D9D9"/>
                      </a:solidFill>
                      <a:prstDash val="solid"/>
                      <a:round/>
                      <a:headEnd type="none" w="med" len="med"/>
                      <a:tailEnd type="none" w="med" len="med"/>
                    </a:lnT>
                    <a:lnB w="12700" cap="flat" cmpd="sng" algn="ctr">
                      <a:solidFill>
                        <a:srgbClr val="D9D9D9"/>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4069745248"/>
                  </a:ext>
                </a:extLst>
              </a:tr>
            </a:tbl>
          </a:graphicData>
        </a:graphic>
      </p:graphicFrame>
      <p:sp>
        <p:nvSpPr>
          <p:cNvPr id="6" name="TextBox 5">
            <a:extLst>
              <a:ext uri="{FF2B5EF4-FFF2-40B4-BE49-F238E27FC236}">
                <a16:creationId xmlns:a16="http://schemas.microsoft.com/office/drawing/2014/main" id="{F6F3937A-47BB-470C-9E26-F5DF8B4D0D28}"/>
              </a:ext>
            </a:extLst>
          </p:cNvPr>
          <p:cNvSpPr txBox="1"/>
          <p:nvPr/>
        </p:nvSpPr>
        <p:spPr>
          <a:xfrm>
            <a:off x="630936" y="112664"/>
            <a:ext cx="2629122" cy="46501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dirty="0"/>
              <a:t>Aims 2 and 3:</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82852302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1003049"/>
            <a:ext cx="1222183" cy="361011"/>
          </a:xfrm>
          <a:prstGeom prst="rect">
            <a:avLst/>
          </a:prstGeom>
        </p:spPr>
        <p:txBody>
          <a:bodyPr vert="horz" lIns="91440" tIns="45720" rIns="91440" bIns="45720" rtlCol="0" anchor="ctr">
            <a:normAutofit fontScale="92500" lnSpcReduction="2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CD2378AC-D85D-4703-A0C1-4380D2EE117F}"/>
              </a:ext>
            </a:extLst>
          </p:cNvPr>
          <p:cNvPicPr>
            <a:picLocks noChangeAspect="1"/>
          </p:cNvPicPr>
          <p:nvPr/>
        </p:nvPicPr>
        <p:blipFill>
          <a:blip r:embed="rId2"/>
          <a:stretch>
            <a:fillRect/>
          </a:stretch>
        </p:blipFill>
        <p:spPr>
          <a:xfrm>
            <a:off x="4111026" y="807593"/>
            <a:ext cx="4401237" cy="5239568"/>
          </a:xfrm>
          <a:prstGeom prst="rect">
            <a:avLst/>
          </a:prstGeom>
          <a:effectLst/>
        </p:spPr>
      </p:pic>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29</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1305391"/>
            <a:ext cx="2784773" cy="3216265"/>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and treatment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Workflow page 2 describes what happens after screening</a:t>
            </a:r>
          </a:p>
        </p:txBody>
      </p:sp>
      <p:sp>
        <p:nvSpPr>
          <p:cNvPr id="9" name="TextBox 8">
            <a:extLst>
              <a:ext uri="{FF2B5EF4-FFF2-40B4-BE49-F238E27FC236}">
                <a16:creationId xmlns:a16="http://schemas.microsoft.com/office/drawing/2014/main" id="{A4D12B18-4CDA-4F02-B4F1-A0F04D421C5C}"/>
              </a:ext>
            </a:extLst>
          </p:cNvPr>
          <p:cNvSpPr txBox="1"/>
          <p:nvPr/>
        </p:nvSpPr>
        <p:spPr>
          <a:xfrm>
            <a:off x="420624" y="124896"/>
            <a:ext cx="2752657" cy="923330"/>
          </a:xfrm>
          <a:prstGeom prst="rect">
            <a:avLst/>
          </a:prstGeom>
          <a:noFill/>
        </p:spPr>
        <p:txBody>
          <a:bodyPr wrap="square" rtlCol="0">
            <a:spAutoFit/>
          </a:bodyPr>
          <a:lstStyle/>
          <a:p>
            <a:r>
              <a:rPr lang="en-US" dirty="0">
                <a:solidFill>
                  <a:srgbClr val="FF0000"/>
                </a:solidFill>
              </a:rPr>
              <a:t>[EXAMPLE Slide – remove this slide after completing the following slide]</a:t>
            </a:r>
          </a:p>
        </p:txBody>
      </p:sp>
      <p:sp>
        <p:nvSpPr>
          <p:cNvPr id="6" name="TextBox 5">
            <a:extLst>
              <a:ext uri="{FF2B5EF4-FFF2-40B4-BE49-F238E27FC236}">
                <a16:creationId xmlns:a16="http://schemas.microsoft.com/office/drawing/2014/main" id="{3B919C81-6AF6-406F-A46F-1BF45702B7C0}"/>
              </a:ext>
            </a:extLst>
          </p:cNvPr>
          <p:cNvSpPr txBox="1"/>
          <p:nvPr/>
        </p:nvSpPr>
        <p:spPr>
          <a:xfrm rot="1771042">
            <a:off x="1167276" y="2023671"/>
            <a:ext cx="7336869" cy="2554545"/>
          </a:xfrm>
          <a:prstGeom prst="rect">
            <a:avLst/>
          </a:prstGeom>
          <a:noFill/>
        </p:spPr>
        <p:txBody>
          <a:bodyPr wrap="square" rtlCol="0">
            <a:spAutoFit/>
          </a:bodyPr>
          <a:lstStyle/>
          <a:p>
            <a:r>
              <a:rPr lang="en-US" sz="16000" dirty="0">
                <a:solidFill>
                  <a:srgbClr val="FF0000">
                    <a:alpha val="30000"/>
                  </a:srgbClr>
                </a:solidFill>
              </a:rPr>
              <a:t>Example</a:t>
            </a:r>
          </a:p>
        </p:txBody>
      </p:sp>
    </p:spTree>
    <p:extLst>
      <p:ext uri="{BB962C8B-B14F-4D97-AF65-F5344CB8AC3E}">
        <p14:creationId xmlns:p14="http://schemas.microsoft.com/office/powerpoint/2010/main" val="21056537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401D3-D914-494D-947F-3F5A0444523D}"/>
              </a:ext>
            </a:extLst>
          </p:cNvPr>
          <p:cNvSpPr>
            <a:spLocks noGrp="1"/>
          </p:cNvSpPr>
          <p:nvPr>
            <p:ph type="sldNum" sz="quarter" idx="12"/>
          </p:nvPr>
        </p:nvSpPr>
        <p:spPr/>
        <p:txBody>
          <a:bodyPr/>
          <a:lstStyle/>
          <a:p>
            <a:fld id="{6AF1CCD9-42F8-1941-B639-714A2F07917B}" type="slidenum">
              <a:rPr lang="en-US" smtClean="0"/>
              <a:pPr/>
              <a:t>3</a:t>
            </a:fld>
            <a:endParaRPr lang="en-US" dirty="0"/>
          </a:p>
        </p:txBody>
      </p:sp>
      <p:sp>
        <p:nvSpPr>
          <p:cNvPr id="3" name="TextBox 2">
            <a:extLst>
              <a:ext uri="{FF2B5EF4-FFF2-40B4-BE49-F238E27FC236}">
                <a16:creationId xmlns:a16="http://schemas.microsoft.com/office/drawing/2014/main" id="{C06F171B-FABD-4058-BA23-5145452C3516}"/>
              </a:ext>
            </a:extLst>
          </p:cNvPr>
          <p:cNvSpPr txBox="1"/>
          <p:nvPr/>
        </p:nvSpPr>
        <p:spPr>
          <a:xfrm>
            <a:off x="457200" y="136525"/>
            <a:ext cx="8229600" cy="6263253"/>
          </a:xfrm>
          <a:prstGeom prst="rect">
            <a:avLst/>
          </a:prstGeom>
          <a:noFill/>
        </p:spPr>
        <p:txBody>
          <a:bodyPr wrap="square" rtlCol="0">
            <a:spAutoFit/>
          </a:bodyPr>
          <a:lstStyle/>
          <a:p>
            <a:pPr>
              <a:spcAft>
                <a:spcPts val="600"/>
              </a:spcAft>
            </a:pPr>
            <a:r>
              <a:rPr lang="en-US" sz="2800" b="1" dirty="0"/>
              <a:t>We are implementing the maternal mental health patient safety bundle using a Quality Improvement approach</a:t>
            </a:r>
          </a:p>
          <a:p>
            <a:r>
              <a:rPr lang="en-US" sz="2400" dirty="0"/>
              <a:t>We are using a structured </a:t>
            </a:r>
            <a:r>
              <a:rPr lang="en-US" sz="2400"/>
              <a:t>protocol that </a:t>
            </a:r>
            <a:r>
              <a:rPr lang="en-US" sz="2400" dirty="0"/>
              <a:t>aims to integrate mental health care as part of obstetric care. </a:t>
            </a:r>
          </a:p>
          <a:p>
            <a:endParaRPr lang="en-US" sz="2400" b="1" dirty="0"/>
          </a:p>
          <a:p>
            <a:r>
              <a:rPr lang="en-US" sz="2400" dirty="0"/>
              <a:t>As part of this initiative, we’ve formed a QI team to assess and adjust our workflow to systematically address mental health.  We will look at all aspects of the depression care pathway:</a:t>
            </a:r>
          </a:p>
          <a:p>
            <a:endParaRPr lang="en-US" sz="2400" dirty="0"/>
          </a:p>
          <a:p>
            <a:endParaRPr lang="en-US" sz="2400" dirty="0"/>
          </a:p>
          <a:p>
            <a:endParaRPr lang="en-US" sz="2400" dirty="0"/>
          </a:p>
          <a:p>
            <a:endParaRPr lang="en-US" sz="2400" dirty="0"/>
          </a:p>
          <a:p>
            <a:endParaRPr lang="en-US" sz="2400" dirty="0"/>
          </a:p>
          <a:p>
            <a:r>
              <a:rPr lang="en-US" sz="2400" dirty="0"/>
              <a:t>The team that has been working on this includes:</a:t>
            </a:r>
            <a:endParaRPr lang="en-US" sz="2400" b="1" dirty="0"/>
          </a:p>
          <a:p>
            <a:pPr lvl="1" algn="ctr"/>
            <a:r>
              <a:rPr lang="en-US" sz="2400" i="1" dirty="0">
                <a:solidFill>
                  <a:srgbClr val="FF0000"/>
                </a:solidFill>
              </a:rPr>
              <a:t>[QI Implementation Team member names here]</a:t>
            </a:r>
          </a:p>
        </p:txBody>
      </p:sp>
      <p:pic>
        <p:nvPicPr>
          <p:cNvPr id="6" name="Picture 5" descr="Icon&#10;&#10;Description automatically generated">
            <a:extLst>
              <a:ext uri="{FF2B5EF4-FFF2-40B4-BE49-F238E27FC236}">
                <a16:creationId xmlns:a16="http://schemas.microsoft.com/office/drawing/2014/main" id="{41561161-113D-4AB4-9C8F-AAB982F21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665" y="3889782"/>
            <a:ext cx="4358670" cy="1648376"/>
          </a:xfrm>
          <a:prstGeom prst="rect">
            <a:avLst/>
          </a:prstGeom>
        </p:spPr>
      </p:pic>
    </p:spTree>
    <p:extLst>
      <p:ext uri="{BB962C8B-B14F-4D97-AF65-F5344CB8AC3E}">
        <p14:creationId xmlns:p14="http://schemas.microsoft.com/office/powerpoint/2010/main" val="193750641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56062"/>
            <a:ext cx="2629122" cy="494996"/>
          </a:xfrm>
          <a:prstGeom prst="rect">
            <a:avLst/>
          </a:prstGeom>
        </p:spPr>
        <p:txBody>
          <a:bodyPr vert="horz" lIns="91440" tIns="45720" rIns="91440" bIns="45720" rtlCol="0" anchor="ctr">
            <a:normAutofit/>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30</a:t>
            </a:fld>
            <a:endParaRPr lang="en-US">
              <a:solidFill>
                <a:srgbClr val="303030"/>
              </a:solidFill>
            </a:endParaRPr>
          </a:p>
        </p:txBody>
      </p:sp>
      <p:sp>
        <p:nvSpPr>
          <p:cNvPr id="6" name="TextBox 5">
            <a:extLst>
              <a:ext uri="{FF2B5EF4-FFF2-40B4-BE49-F238E27FC236}">
                <a16:creationId xmlns:a16="http://schemas.microsoft.com/office/drawing/2014/main" id="{A5251F63-D068-4B37-9ED9-9038C2067F01}"/>
              </a:ext>
            </a:extLst>
          </p:cNvPr>
          <p:cNvSpPr txBox="1"/>
          <p:nvPr/>
        </p:nvSpPr>
        <p:spPr>
          <a:xfrm>
            <a:off x="4572000" y="2251587"/>
            <a:ext cx="3687580" cy="923330"/>
          </a:xfrm>
          <a:prstGeom prst="rect">
            <a:avLst/>
          </a:prstGeom>
          <a:noFill/>
        </p:spPr>
        <p:txBody>
          <a:bodyPr wrap="square" rtlCol="0">
            <a:spAutoFit/>
          </a:bodyPr>
          <a:lstStyle/>
          <a:p>
            <a:r>
              <a:rPr lang="en-US" i="1" dirty="0">
                <a:solidFill>
                  <a:srgbClr val="FF0000"/>
                </a:solidFill>
              </a:rPr>
              <a:t>[Insert page 2 of your practice workflow here (can be copied and pasted as an image)]</a:t>
            </a:r>
          </a:p>
        </p:txBody>
      </p:sp>
      <p:sp>
        <p:nvSpPr>
          <p:cNvPr id="9" name="TextBox 8">
            <a:extLst>
              <a:ext uri="{FF2B5EF4-FFF2-40B4-BE49-F238E27FC236}">
                <a16:creationId xmlns:a16="http://schemas.microsoft.com/office/drawing/2014/main" id="{2F568B6D-7CF4-4E87-91DC-D3E0764AECC3}"/>
              </a:ext>
            </a:extLst>
          </p:cNvPr>
          <p:cNvSpPr txBox="1"/>
          <p:nvPr/>
        </p:nvSpPr>
        <p:spPr>
          <a:xfrm>
            <a:off x="420624" y="594614"/>
            <a:ext cx="2811044" cy="3216265"/>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and treatment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p:txBody>
      </p:sp>
    </p:spTree>
    <p:extLst>
      <p:ext uri="{BB962C8B-B14F-4D97-AF65-F5344CB8AC3E}">
        <p14:creationId xmlns:p14="http://schemas.microsoft.com/office/powerpoint/2010/main" val="49660862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149201"/>
            <a:ext cx="2629122" cy="40858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31</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557784"/>
            <a:ext cx="2784773" cy="4878259"/>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and treatment as related to emergency mental health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  This section addresses what happens if the patient indicates they have had thoughts of harming themselves.</a:t>
            </a:r>
          </a:p>
        </p:txBody>
      </p:sp>
      <p:pic>
        <p:nvPicPr>
          <p:cNvPr id="6" name="Picture 5">
            <a:extLst>
              <a:ext uri="{FF2B5EF4-FFF2-40B4-BE49-F238E27FC236}">
                <a16:creationId xmlns:a16="http://schemas.microsoft.com/office/drawing/2014/main" id="{BC280CF5-E1DC-487C-9FB7-32488ECB2D7F}"/>
              </a:ext>
            </a:extLst>
          </p:cNvPr>
          <p:cNvPicPr>
            <a:picLocks noChangeAspect="1"/>
          </p:cNvPicPr>
          <p:nvPr/>
        </p:nvPicPr>
        <p:blipFill>
          <a:blip r:embed="rId2"/>
          <a:stretch>
            <a:fillRect/>
          </a:stretch>
        </p:blipFill>
        <p:spPr>
          <a:xfrm>
            <a:off x="4085462" y="790630"/>
            <a:ext cx="4429888" cy="5254052"/>
          </a:xfrm>
          <a:prstGeom prst="rect">
            <a:avLst/>
          </a:prstGeom>
        </p:spPr>
      </p:pic>
      <p:sp>
        <p:nvSpPr>
          <p:cNvPr id="3" name="Oval 2">
            <a:extLst>
              <a:ext uri="{FF2B5EF4-FFF2-40B4-BE49-F238E27FC236}">
                <a16:creationId xmlns:a16="http://schemas.microsoft.com/office/drawing/2014/main" id="{5959EFE7-2C47-49C5-A891-EEDF6019EA8D}"/>
              </a:ext>
            </a:extLst>
          </p:cNvPr>
          <p:cNvSpPr/>
          <p:nvPr/>
        </p:nvSpPr>
        <p:spPr>
          <a:xfrm>
            <a:off x="3819973" y="538341"/>
            <a:ext cx="2637977" cy="4693226"/>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8816558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98592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32</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1389775"/>
            <a:ext cx="2914188" cy="4955203"/>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and treatment as related to emergency mental health]</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indent="-228600" defTabSz="914400">
              <a:lnSpc>
                <a:spcPct val="90000"/>
              </a:lnSpc>
              <a:spcAft>
                <a:spcPts val="600"/>
              </a:spcAft>
              <a:buFont typeface="Arial" panose="020B0604020202020204" pitchFamily="34" charset="0"/>
              <a:buChar char="•"/>
            </a:pPr>
            <a:r>
              <a:rPr lang="en-US" sz="2000" dirty="0"/>
              <a:t>If the screening results suggest a need for an emergency mental health evaluation (1,2, or 3 on the EPDS). This will be our workflow.</a:t>
            </a:r>
          </a:p>
        </p:txBody>
      </p:sp>
      <p:grpSp>
        <p:nvGrpSpPr>
          <p:cNvPr id="17" name="Group 16">
            <a:extLst>
              <a:ext uri="{FF2B5EF4-FFF2-40B4-BE49-F238E27FC236}">
                <a16:creationId xmlns:a16="http://schemas.microsoft.com/office/drawing/2014/main" id="{FA6FE935-E89F-4542-90CD-6C964B074DBA}"/>
              </a:ext>
            </a:extLst>
          </p:cNvPr>
          <p:cNvGrpSpPr/>
          <p:nvPr/>
        </p:nvGrpSpPr>
        <p:grpSpPr>
          <a:xfrm>
            <a:off x="3978179" y="743731"/>
            <a:ext cx="3816706" cy="5367291"/>
            <a:chOff x="0" y="0"/>
            <a:chExt cx="3646763" cy="6322483"/>
          </a:xfrm>
        </p:grpSpPr>
        <p:sp>
          <p:nvSpPr>
            <p:cNvPr id="18" name="Text Box 410">
              <a:extLst>
                <a:ext uri="{FF2B5EF4-FFF2-40B4-BE49-F238E27FC236}">
                  <a16:creationId xmlns:a16="http://schemas.microsoft.com/office/drawing/2014/main" id="{CAADBB2C-162F-454D-A661-170AECACDEF3}"/>
                </a:ext>
              </a:extLst>
            </p:cNvPr>
            <p:cNvSpPr txBox="1">
              <a:spLocks noChangeArrowheads="1"/>
            </p:cNvSpPr>
            <p:nvPr/>
          </p:nvSpPr>
          <p:spPr bwMode="auto">
            <a:xfrm>
              <a:off x="118533" y="0"/>
              <a:ext cx="3410712" cy="45720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If EPDS question 10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PHQ9 question 9 is 1,2, or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815F4E36-3EC4-40E8-9D4B-A2CEDF94624E}"/>
                </a:ext>
              </a:extLst>
            </p:cNvPr>
            <p:cNvCxnSpPr/>
            <p:nvPr/>
          </p:nvCxnSpPr>
          <p:spPr>
            <a:xfrm flipH="1">
              <a:off x="1830916" y="457200"/>
              <a:ext cx="0" cy="301625"/>
            </a:xfrm>
            <a:prstGeom prst="straightConnector1">
              <a:avLst/>
            </a:prstGeom>
            <a:noFill/>
            <a:ln w="22225" cap="flat" cmpd="sng" algn="ctr">
              <a:solidFill>
                <a:srgbClr val="4F81BD">
                  <a:shade val="95000"/>
                  <a:satMod val="105000"/>
                </a:srgbClr>
              </a:solidFill>
              <a:prstDash val="solid"/>
              <a:tailEnd type="arrow"/>
            </a:ln>
            <a:effectLst/>
          </p:spPr>
        </p:cxnSp>
        <p:sp>
          <p:nvSpPr>
            <p:cNvPr id="20" name="Text Box 415">
              <a:extLst>
                <a:ext uri="{FF2B5EF4-FFF2-40B4-BE49-F238E27FC236}">
                  <a16:creationId xmlns:a16="http://schemas.microsoft.com/office/drawing/2014/main" id="{39812307-0479-438B-B770-A466E1CF78CA}"/>
                </a:ext>
              </a:extLst>
            </p:cNvPr>
            <p:cNvSpPr txBox="1">
              <a:spLocks noChangeArrowheads="1"/>
            </p:cNvSpPr>
            <p:nvPr/>
          </p:nvSpPr>
          <p:spPr bwMode="auto">
            <a:xfrm>
              <a:off x="8466" y="762000"/>
              <a:ext cx="3638297" cy="1228725"/>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i="1" u="sng" dirty="0">
                  <a:effectLst/>
                  <a:latin typeface="Calibri" panose="020F0502020204030204" pitchFamily="34" charset="0"/>
                  <a:ea typeface="Calibri" panose="020F0502020204030204" pitchFamily="34" charset="0"/>
                  <a:cs typeface="Times New Roman" panose="02020603050405020304" pitchFamily="18" charset="0"/>
                </a:rPr>
                <a:t>Who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assesses </a:t>
              </a:r>
              <a:r>
                <a:rPr lang="en-US" sz="1100" b="1" dirty="0">
                  <a:latin typeface="Calibri" panose="020F0502020204030204" pitchFamily="34" charset="0"/>
                  <a:ea typeface="Calibri" panose="020F0502020204030204" pitchFamily="34" charset="0"/>
                  <a:cs typeface="Times New Roman" panose="02020603050405020304" pitchFamily="18" charset="0"/>
                </a:rPr>
                <a:t>individual</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 need for emergency psychiatric evaluation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It sounds like you are having a lot of strong feelings.  It is really common for perinatal individuals to experience these kinds of feelings.  Many effective support options are available.  I would like to talk to you about how you have been feeling recently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E30739A9-548F-429F-A81E-57A147429209}"/>
                </a:ext>
              </a:extLst>
            </p:cNvPr>
            <p:cNvCxnSpPr/>
            <p:nvPr/>
          </p:nvCxnSpPr>
          <p:spPr>
            <a:xfrm flipH="1">
              <a:off x="891116" y="2006600"/>
              <a:ext cx="0" cy="228600"/>
            </a:xfrm>
            <a:prstGeom prst="straightConnector1">
              <a:avLst/>
            </a:prstGeom>
            <a:noFill/>
            <a:ln w="22225" cap="flat" cmpd="sng" algn="ctr">
              <a:solidFill>
                <a:srgbClr val="4F81BD">
                  <a:shade val="95000"/>
                  <a:satMod val="105000"/>
                </a:srgbClr>
              </a:solidFill>
              <a:prstDash val="solid"/>
              <a:tailEnd type="arrow"/>
            </a:ln>
            <a:effectLst/>
          </p:spPr>
        </p:cxnSp>
        <p:sp>
          <p:nvSpPr>
            <p:cNvPr id="22" name="Text Box 418">
              <a:extLst>
                <a:ext uri="{FF2B5EF4-FFF2-40B4-BE49-F238E27FC236}">
                  <a16:creationId xmlns:a16="http://schemas.microsoft.com/office/drawing/2014/main" id="{1CF3D12B-A2D0-4351-84CB-D4B04BAB3FE9}"/>
                </a:ext>
              </a:extLst>
            </p:cNvPr>
            <p:cNvSpPr txBox="1">
              <a:spLocks noChangeArrowheads="1"/>
            </p:cNvSpPr>
            <p:nvPr/>
          </p:nvSpPr>
          <p:spPr bwMode="auto">
            <a:xfrm>
              <a:off x="0" y="2226733"/>
              <a:ext cx="1782956" cy="96012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Emergency psychiatric evaluation is indicated (see Lifeline4Moms Perinatal Mental Health Toolkit, p 25)</a:t>
              </a:r>
            </a:p>
          </p:txBody>
        </p:sp>
        <p:sp>
          <p:nvSpPr>
            <p:cNvPr id="23" name="Text Box 420">
              <a:extLst>
                <a:ext uri="{FF2B5EF4-FFF2-40B4-BE49-F238E27FC236}">
                  <a16:creationId xmlns:a16="http://schemas.microsoft.com/office/drawing/2014/main" id="{BFA6BF77-70F9-494A-9B44-63EEE41006DF}"/>
                </a:ext>
              </a:extLst>
            </p:cNvPr>
            <p:cNvSpPr txBox="1">
              <a:spLocks noChangeArrowheads="1"/>
            </p:cNvSpPr>
            <p:nvPr/>
          </p:nvSpPr>
          <p:spPr bwMode="auto">
            <a:xfrm>
              <a:off x="0" y="3750733"/>
              <a:ext cx="1782445" cy="257175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Site-specific procedure for getting individual to emergency psychiatric evaluation (e.g., institutional) safety protocol, practice procedures for obtaining emergency mental health evaluation for patient)</a:t>
              </a:r>
            </a:p>
          </p:txBody>
        </p:sp>
        <p:cxnSp>
          <p:nvCxnSpPr>
            <p:cNvPr id="25" name="Straight Arrow Connector 24">
              <a:extLst>
                <a:ext uri="{FF2B5EF4-FFF2-40B4-BE49-F238E27FC236}">
                  <a16:creationId xmlns:a16="http://schemas.microsoft.com/office/drawing/2014/main" id="{CD6DD943-512C-48EF-91D8-D104F785F139}"/>
                </a:ext>
              </a:extLst>
            </p:cNvPr>
            <p:cNvCxnSpPr/>
            <p:nvPr/>
          </p:nvCxnSpPr>
          <p:spPr>
            <a:xfrm flipH="1">
              <a:off x="891116" y="3191933"/>
              <a:ext cx="0" cy="548640"/>
            </a:xfrm>
            <a:prstGeom prst="straightConnector1">
              <a:avLst/>
            </a:prstGeom>
            <a:noFill/>
            <a:ln w="22225" cap="flat" cmpd="sng" algn="ctr">
              <a:solidFill>
                <a:srgbClr val="4F81BD">
                  <a:shade val="95000"/>
                  <a:satMod val="105000"/>
                </a:srgbClr>
              </a:solidFill>
              <a:prstDash val="solid"/>
              <a:tailEnd type="arrow"/>
            </a:ln>
            <a:effectLst/>
          </p:spPr>
        </p:cxnSp>
      </p:grpSp>
      <p:sp>
        <p:nvSpPr>
          <p:cNvPr id="14" name="TextBox 13">
            <a:extLst>
              <a:ext uri="{FF2B5EF4-FFF2-40B4-BE49-F238E27FC236}">
                <a16:creationId xmlns:a16="http://schemas.microsoft.com/office/drawing/2014/main" id="{E3056FC0-0C46-48A6-9054-81C8900BF3B0}"/>
              </a:ext>
            </a:extLst>
          </p:cNvPr>
          <p:cNvSpPr txBox="1"/>
          <p:nvPr/>
        </p:nvSpPr>
        <p:spPr>
          <a:xfrm>
            <a:off x="5951607" y="3429000"/>
            <a:ext cx="2487353" cy="923330"/>
          </a:xfrm>
          <a:prstGeom prst="rect">
            <a:avLst/>
          </a:prstGeom>
          <a:noFill/>
        </p:spPr>
        <p:txBody>
          <a:bodyPr wrap="square" rtlCol="0">
            <a:spAutoFit/>
          </a:bodyPr>
          <a:lstStyle/>
          <a:p>
            <a:r>
              <a:rPr lang="en-US" dirty="0">
                <a:solidFill>
                  <a:srgbClr val="FF0000"/>
                </a:solidFill>
              </a:rPr>
              <a:t>Remove this slide after completing the following slide</a:t>
            </a:r>
          </a:p>
        </p:txBody>
      </p:sp>
      <p:sp>
        <p:nvSpPr>
          <p:cNvPr id="30" name="TextBox 29">
            <a:extLst>
              <a:ext uri="{FF2B5EF4-FFF2-40B4-BE49-F238E27FC236}">
                <a16:creationId xmlns:a16="http://schemas.microsoft.com/office/drawing/2014/main" id="{1EF8A69E-6F17-49CE-96FC-B9321C422425}"/>
              </a:ext>
            </a:extLst>
          </p:cNvPr>
          <p:cNvSpPr txBox="1"/>
          <p:nvPr/>
        </p:nvSpPr>
        <p:spPr>
          <a:xfrm>
            <a:off x="420624" y="154669"/>
            <a:ext cx="2752657" cy="923330"/>
          </a:xfrm>
          <a:prstGeom prst="rect">
            <a:avLst/>
          </a:prstGeom>
          <a:noFill/>
        </p:spPr>
        <p:txBody>
          <a:bodyPr wrap="square" rtlCol="0">
            <a:spAutoFit/>
          </a:bodyPr>
          <a:lstStyle/>
          <a:p>
            <a:r>
              <a:rPr lang="en-US" dirty="0">
                <a:solidFill>
                  <a:srgbClr val="FF0000"/>
                </a:solidFill>
              </a:rPr>
              <a:t>[EXAMPLE Slide – remove this slide after completing the following slide]</a:t>
            </a:r>
          </a:p>
        </p:txBody>
      </p:sp>
      <p:sp>
        <p:nvSpPr>
          <p:cNvPr id="4" name="TextBox 3">
            <a:extLst>
              <a:ext uri="{FF2B5EF4-FFF2-40B4-BE49-F238E27FC236}">
                <a16:creationId xmlns:a16="http://schemas.microsoft.com/office/drawing/2014/main" id="{F2F1CAF2-1547-4794-AF04-C6C1785EC781}"/>
              </a:ext>
            </a:extLst>
          </p:cNvPr>
          <p:cNvSpPr txBox="1"/>
          <p:nvPr/>
        </p:nvSpPr>
        <p:spPr>
          <a:xfrm rot="1771042">
            <a:off x="1167276" y="2023671"/>
            <a:ext cx="7336869" cy="2554545"/>
          </a:xfrm>
          <a:prstGeom prst="rect">
            <a:avLst/>
          </a:prstGeom>
          <a:noFill/>
        </p:spPr>
        <p:txBody>
          <a:bodyPr wrap="square" rtlCol="0">
            <a:spAutoFit/>
          </a:bodyPr>
          <a:lstStyle/>
          <a:p>
            <a:r>
              <a:rPr lang="en-US" sz="16000" dirty="0">
                <a:solidFill>
                  <a:srgbClr val="FF0000">
                    <a:alpha val="30000"/>
                  </a:srgbClr>
                </a:solidFill>
              </a:rPr>
              <a:t>Example</a:t>
            </a:r>
          </a:p>
        </p:txBody>
      </p:sp>
    </p:spTree>
    <p:extLst>
      <p:ext uri="{BB962C8B-B14F-4D97-AF65-F5344CB8AC3E}">
        <p14:creationId xmlns:p14="http://schemas.microsoft.com/office/powerpoint/2010/main" val="14863702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A3C28F5-76BB-4B2E-912F-C2F24D02BE40}"/>
              </a:ext>
            </a:extLst>
          </p:cNvPr>
          <p:cNvSpPr txBox="1"/>
          <p:nvPr/>
        </p:nvSpPr>
        <p:spPr>
          <a:xfrm>
            <a:off x="630936" y="24838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33</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56843"/>
            <a:ext cx="2797784" cy="5509200"/>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and treatment as related to emergency mental health]</a:t>
            </a:r>
          </a:p>
          <a:p>
            <a:pPr indent="23495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indent="-228600" defTabSz="914400">
              <a:lnSpc>
                <a:spcPct val="90000"/>
              </a:lnSpc>
              <a:spcAft>
                <a:spcPts val="600"/>
              </a:spcAft>
              <a:buFont typeface="Arial" panose="020B0604020202020204" pitchFamily="34" charset="0"/>
              <a:buChar char="•"/>
            </a:pPr>
            <a:r>
              <a:rPr lang="en-US" sz="2000" dirty="0"/>
              <a:t>If the screening results suggest a need for an emergency mental health evaluation (1,2, or 3 on the EPDS). This will be our workflow.</a:t>
            </a:r>
          </a:p>
        </p:txBody>
      </p:sp>
      <p:grpSp>
        <p:nvGrpSpPr>
          <p:cNvPr id="17" name="Group 16">
            <a:extLst>
              <a:ext uri="{FF2B5EF4-FFF2-40B4-BE49-F238E27FC236}">
                <a16:creationId xmlns:a16="http://schemas.microsoft.com/office/drawing/2014/main" id="{FA6FE935-E89F-4542-90CD-6C964B074DBA}"/>
              </a:ext>
            </a:extLst>
          </p:cNvPr>
          <p:cNvGrpSpPr/>
          <p:nvPr/>
        </p:nvGrpSpPr>
        <p:grpSpPr>
          <a:xfrm>
            <a:off x="3978179" y="713751"/>
            <a:ext cx="4116510" cy="5462195"/>
            <a:chOff x="0" y="0"/>
            <a:chExt cx="3646763" cy="6322483"/>
          </a:xfrm>
        </p:grpSpPr>
        <p:sp>
          <p:nvSpPr>
            <p:cNvPr id="18" name="Text Box 410">
              <a:extLst>
                <a:ext uri="{FF2B5EF4-FFF2-40B4-BE49-F238E27FC236}">
                  <a16:creationId xmlns:a16="http://schemas.microsoft.com/office/drawing/2014/main" id="{CAADBB2C-162F-454D-A661-170AECACDEF3}"/>
                </a:ext>
              </a:extLst>
            </p:cNvPr>
            <p:cNvSpPr txBox="1">
              <a:spLocks noChangeArrowheads="1"/>
            </p:cNvSpPr>
            <p:nvPr/>
          </p:nvSpPr>
          <p:spPr bwMode="auto">
            <a:xfrm>
              <a:off x="118533" y="0"/>
              <a:ext cx="3410712" cy="45720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If EPDS question 10 or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PHQ9 question 9 is 1,2, or 3</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9" name="Straight Arrow Connector 18">
              <a:extLst>
                <a:ext uri="{FF2B5EF4-FFF2-40B4-BE49-F238E27FC236}">
                  <a16:creationId xmlns:a16="http://schemas.microsoft.com/office/drawing/2014/main" id="{815F4E36-3EC4-40E8-9D4B-A2CEDF94624E}"/>
                </a:ext>
              </a:extLst>
            </p:cNvPr>
            <p:cNvCxnSpPr/>
            <p:nvPr/>
          </p:nvCxnSpPr>
          <p:spPr>
            <a:xfrm flipH="1">
              <a:off x="1830916" y="457200"/>
              <a:ext cx="0" cy="301625"/>
            </a:xfrm>
            <a:prstGeom prst="straightConnector1">
              <a:avLst/>
            </a:prstGeom>
            <a:noFill/>
            <a:ln w="22225" cap="flat" cmpd="sng" algn="ctr">
              <a:solidFill>
                <a:srgbClr val="4F81BD">
                  <a:shade val="95000"/>
                  <a:satMod val="105000"/>
                </a:srgbClr>
              </a:solidFill>
              <a:prstDash val="solid"/>
              <a:tailEnd type="arrow"/>
            </a:ln>
            <a:effectLst/>
          </p:spPr>
        </p:cxnSp>
        <p:sp>
          <p:nvSpPr>
            <p:cNvPr id="20" name="Text Box 415">
              <a:extLst>
                <a:ext uri="{FF2B5EF4-FFF2-40B4-BE49-F238E27FC236}">
                  <a16:creationId xmlns:a16="http://schemas.microsoft.com/office/drawing/2014/main" id="{39812307-0479-438B-B770-A466E1CF78CA}"/>
                </a:ext>
              </a:extLst>
            </p:cNvPr>
            <p:cNvSpPr txBox="1">
              <a:spLocks noChangeArrowheads="1"/>
            </p:cNvSpPr>
            <p:nvPr/>
          </p:nvSpPr>
          <p:spPr bwMode="auto">
            <a:xfrm>
              <a:off x="8466" y="762000"/>
              <a:ext cx="3638297" cy="1228725"/>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i="1" u="sng" dirty="0">
                  <a:effectLst/>
                  <a:latin typeface="Calibri" panose="020F0502020204030204" pitchFamily="34" charset="0"/>
                  <a:ea typeface="Calibri" panose="020F0502020204030204" pitchFamily="34" charset="0"/>
                  <a:cs typeface="Times New Roman" panose="02020603050405020304" pitchFamily="18" charset="0"/>
                </a:rPr>
                <a:t>Who</a:t>
              </a:r>
              <a:r>
                <a:rPr lang="en-US" sz="1100" b="1" dirty="0">
                  <a:effectLst/>
                  <a:latin typeface="Calibri" panose="020F0502020204030204" pitchFamily="34" charset="0"/>
                  <a:ea typeface="Calibri" panose="020F0502020204030204" pitchFamily="34" charset="0"/>
                  <a:cs typeface="Times New Roman" panose="02020603050405020304" pitchFamily="18" charset="0"/>
                </a:rPr>
                <a:t> assesses </a:t>
              </a:r>
              <a:r>
                <a:rPr lang="en-US" sz="1100" b="1" dirty="0">
                  <a:latin typeface="Calibri" panose="020F0502020204030204" pitchFamily="34" charset="0"/>
                  <a:ea typeface="Calibri" panose="020F0502020204030204" pitchFamily="34" charset="0"/>
                  <a:cs typeface="Times New Roman" panose="02020603050405020304" pitchFamily="18" charset="0"/>
                </a:rPr>
                <a:t>individual</a:t>
              </a:r>
              <a:r>
                <a:rPr lang="en-US" sz="1100" b="1" dirty="0">
                  <a:effectLst/>
                  <a:latin typeface="Calibri" panose="020F0502020204030204" pitchFamily="34" charset="0"/>
                  <a:ea typeface="Calibri" panose="020F0502020204030204" pitchFamily="34" charset="0"/>
                  <a:cs typeface="Times New Roman" panose="02020603050405020304" pitchFamily="18" charset="0"/>
                </a:rPr>
                <a:t>’s need for emergency psychiatric evaluation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It sounds like you are having a lot of strong feelings.  It is really common for perinatal individuals to experience these kinds of feelings.  Many effective support options are available.  I would like to talk to you about how you have been feeling recently</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21" name="Straight Arrow Connector 20">
              <a:extLst>
                <a:ext uri="{FF2B5EF4-FFF2-40B4-BE49-F238E27FC236}">
                  <a16:creationId xmlns:a16="http://schemas.microsoft.com/office/drawing/2014/main" id="{E30739A9-548F-429F-A81E-57A147429209}"/>
                </a:ext>
              </a:extLst>
            </p:cNvPr>
            <p:cNvCxnSpPr/>
            <p:nvPr/>
          </p:nvCxnSpPr>
          <p:spPr>
            <a:xfrm flipH="1">
              <a:off x="891116" y="2006600"/>
              <a:ext cx="0" cy="228600"/>
            </a:xfrm>
            <a:prstGeom prst="straightConnector1">
              <a:avLst/>
            </a:prstGeom>
            <a:noFill/>
            <a:ln w="22225" cap="flat" cmpd="sng" algn="ctr">
              <a:solidFill>
                <a:srgbClr val="4F81BD">
                  <a:shade val="95000"/>
                  <a:satMod val="105000"/>
                </a:srgbClr>
              </a:solidFill>
              <a:prstDash val="solid"/>
              <a:tailEnd type="arrow"/>
            </a:ln>
            <a:effectLst/>
          </p:spPr>
        </p:cxnSp>
        <p:sp>
          <p:nvSpPr>
            <p:cNvPr id="22" name="Text Box 418">
              <a:extLst>
                <a:ext uri="{FF2B5EF4-FFF2-40B4-BE49-F238E27FC236}">
                  <a16:creationId xmlns:a16="http://schemas.microsoft.com/office/drawing/2014/main" id="{1CF3D12B-A2D0-4351-84CB-D4B04BAB3FE9}"/>
                </a:ext>
              </a:extLst>
            </p:cNvPr>
            <p:cNvSpPr txBox="1">
              <a:spLocks noChangeArrowheads="1"/>
            </p:cNvSpPr>
            <p:nvPr/>
          </p:nvSpPr>
          <p:spPr bwMode="auto">
            <a:xfrm>
              <a:off x="0" y="2226733"/>
              <a:ext cx="1782956" cy="96012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a:effectLst/>
                  <a:latin typeface="Calibri" panose="020F0502020204030204" pitchFamily="34" charset="0"/>
                  <a:ea typeface="Calibri" panose="020F0502020204030204" pitchFamily="34" charset="0"/>
                  <a:cs typeface="Times New Roman" panose="02020603050405020304" pitchFamily="18" charset="0"/>
                </a:rPr>
                <a:t>Emergency psychiatric evaluation is indicated (see Lifeline4Moms Perinatal Mental Health Toolkit, p 25)</a:t>
              </a:r>
            </a:p>
          </p:txBody>
        </p:sp>
        <p:sp>
          <p:nvSpPr>
            <p:cNvPr id="23" name="Text Box 420">
              <a:extLst>
                <a:ext uri="{FF2B5EF4-FFF2-40B4-BE49-F238E27FC236}">
                  <a16:creationId xmlns:a16="http://schemas.microsoft.com/office/drawing/2014/main" id="{BFA6BF77-70F9-494A-9B44-63EEE41006DF}"/>
                </a:ext>
              </a:extLst>
            </p:cNvPr>
            <p:cNvSpPr txBox="1">
              <a:spLocks noChangeArrowheads="1"/>
            </p:cNvSpPr>
            <p:nvPr/>
          </p:nvSpPr>
          <p:spPr bwMode="auto">
            <a:xfrm>
              <a:off x="0" y="3750733"/>
              <a:ext cx="1782445" cy="257175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Site-specific procedure for getting </a:t>
              </a:r>
              <a:r>
                <a:rPr lang="en-US" sz="1100" dirty="0">
                  <a:latin typeface="Calibri" panose="020F0502020204030204" pitchFamily="34" charset="0"/>
                  <a:ea typeface="Calibri" panose="020F0502020204030204" pitchFamily="34" charset="0"/>
                  <a:cs typeface="Times New Roman" panose="02020603050405020304" pitchFamily="18" charset="0"/>
                </a:rPr>
                <a:t>the </a:t>
              </a:r>
              <a:r>
                <a:rPr lang="en-US" sz="1100" dirty="0" err="1">
                  <a:latin typeface="Calibri" panose="020F0502020204030204" pitchFamily="34" charset="0"/>
                  <a:ea typeface="Calibri" panose="020F0502020204030204" pitchFamily="34" charset="0"/>
                  <a:cs typeface="Times New Roman" panose="02020603050405020304" pitchFamily="18" charset="0"/>
                </a:rPr>
                <a:t>indivdual</a:t>
              </a:r>
              <a:r>
                <a:rPr lang="en-US" sz="1100" dirty="0">
                  <a:effectLst/>
                  <a:latin typeface="Calibri" panose="020F0502020204030204" pitchFamily="34" charset="0"/>
                  <a:ea typeface="Calibri" panose="020F0502020204030204" pitchFamily="34" charset="0"/>
                  <a:cs typeface="Times New Roman" panose="02020603050405020304" pitchFamily="18" charset="0"/>
                </a:rPr>
                <a:t> to emergency psychiatric evaluation (e.g., institutional) safety protocol, practice procedures for obtaining emergency mental health evaluation for patient)</a:t>
              </a:r>
            </a:p>
          </p:txBody>
        </p:sp>
        <p:cxnSp>
          <p:nvCxnSpPr>
            <p:cNvPr id="25" name="Straight Arrow Connector 24">
              <a:extLst>
                <a:ext uri="{FF2B5EF4-FFF2-40B4-BE49-F238E27FC236}">
                  <a16:creationId xmlns:a16="http://schemas.microsoft.com/office/drawing/2014/main" id="{CD6DD943-512C-48EF-91D8-D104F785F139}"/>
                </a:ext>
              </a:extLst>
            </p:cNvPr>
            <p:cNvCxnSpPr/>
            <p:nvPr/>
          </p:nvCxnSpPr>
          <p:spPr>
            <a:xfrm flipH="1">
              <a:off x="891116" y="3191933"/>
              <a:ext cx="0" cy="548640"/>
            </a:xfrm>
            <a:prstGeom prst="straightConnector1">
              <a:avLst/>
            </a:prstGeom>
            <a:noFill/>
            <a:ln w="22225" cap="flat" cmpd="sng" algn="ctr">
              <a:solidFill>
                <a:srgbClr val="4F81BD">
                  <a:shade val="95000"/>
                  <a:satMod val="105000"/>
                </a:srgbClr>
              </a:solidFill>
              <a:prstDash val="solid"/>
              <a:tailEnd type="arrow"/>
            </a:ln>
            <a:effectLst/>
          </p:spPr>
        </p:cxnSp>
      </p:grpSp>
    </p:spTree>
    <p:extLst>
      <p:ext uri="{BB962C8B-B14F-4D97-AF65-F5344CB8AC3E}">
        <p14:creationId xmlns:p14="http://schemas.microsoft.com/office/powerpoint/2010/main" val="232442669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34</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754764"/>
            <a:ext cx="2784773" cy="4047262"/>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of patients who screen positive for a mental health condition here]</a:t>
            </a:r>
          </a:p>
          <a:p>
            <a:pPr indent="-228600" defTabSz="914400">
              <a:lnSpc>
                <a:spcPct val="90000"/>
              </a:lnSpc>
              <a:spcAft>
                <a:spcPts val="600"/>
              </a:spcAft>
              <a:buFont typeface="Arial" panose="020B0604020202020204" pitchFamily="34" charset="0"/>
              <a:buChar char="•"/>
            </a:pPr>
            <a:r>
              <a:rPr lang="en-US" sz="2000" dirty="0"/>
              <a:t>We’ve put together a workflow for the changes related to mental health care. We have provided you with a copy.  Page 2 describes what happens after screening for patients who screen positive.</a:t>
            </a:r>
          </a:p>
        </p:txBody>
      </p:sp>
      <p:pic>
        <p:nvPicPr>
          <p:cNvPr id="3" name="Picture 2">
            <a:extLst>
              <a:ext uri="{FF2B5EF4-FFF2-40B4-BE49-F238E27FC236}">
                <a16:creationId xmlns:a16="http://schemas.microsoft.com/office/drawing/2014/main" id="{C56CB4E6-2B5B-4185-B2CA-8DDC92019D02}"/>
              </a:ext>
            </a:extLst>
          </p:cNvPr>
          <p:cNvPicPr>
            <a:picLocks noChangeAspect="1"/>
          </p:cNvPicPr>
          <p:nvPr/>
        </p:nvPicPr>
        <p:blipFill>
          <a:blip r:embed="rId2"/>
          <a:stretch>
            <a:fillRect/>
          </a:stretch>
        </p:blipFill>
        <p:spPr>
          <a:xfrm>
            <a:off x="3967146" y="640187"/>
            <a:ext cx="4689000" cy="5585012"/>
          </a:xfrm>
          <a:prstGeom prst="rect">
            <a:avLst/>
          </a:prstGeom>
        </p:spPr>
      </p:pic>
      <p:sp>
        <p:nvSpPr>
          <p:cNvPr id="4" name="Oval 3">
            <a:extLst>
              <a:ext uri="{FF2B5EF4-FFF2-40B4-BE49-F238E27FC236}">
                <a16:creationId xmlns:a16="http://schemas.microsoft.com/office/drawing/2014/main" id="{B5CDFAD3-D1F4-4D60-9BCC-005BA30054D6}"/>
              </a:ext>
            </a:extLst>
          </p:cNvPr>
          <p:cNvSpPr/>
          <p:nvPr/>
        </p:nvSpPr>
        <p:spPr>
          <a:xfrm>
            <a:off x="4791456" y="421259"/>
            <a:ext cx="4228163" cy="4041013"/>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927B377B-69FF-42B0-93B8-0D4FAC12E79C}"/>
              </a:ext>
            </a:extLst>
          </p:cNvPr>
          <p:cNvSpPr txBox="1"/>
          <p:nvPr/>
        </p:nvSpPr>
        <p:spPr>
          <a:xfrm>
            <a:off x="630936" y="24838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6706400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35</a:t>
            </a:fld>
            <a:endParaRPr lang="en-US">
              <a:solidFill>
                <a:srgbClr val="303030"/>
              </a:solidFill>
            </a:endParaRPr>
          </a:p>
        </p:txBody>
      </p:sp>
      <p:sp>
        <p:nvSpPr>
          <p:cNvPr id="7" name="TextBox 6">
            <a:extLst>
              <a:ext uri="{FF2B5EF4-FFF2-40B4-BE49-F238E27FC236}">
                <a16:creationId xmlns:a16="http://schemas.microsoft.com/office/drawing/2014/main" id="{B7E8AEE1-2B05-4A3A-9801-31A60D62F54E}"/>
              </a:ext>
            </a:extLst>
          </p:cNvPr>
          <p:cNvSpPr txBox="1"/>
          <p:nvPr/>
        </p:nvSpPr>
        <p:spPr>
          <a:xfrm>
            <a:off x="420624" y="154669"/>
            <a:ext cx="2752657" cy="923330"/>
          </a:xfrm>
          <a:prstGeom prst="rect">
            <a:avLst/>
          </a:prstGeom>
          <a:noFill/>
        </p:spPr>
        <p:txBody>
          <a:bodyPr wrap="square" rtlCol="0">
            <a:spAutoFit/>
          </a:bodyPr>
          <a:lstStyle/>
          <a:p>
            <a:r>
              <a:rPr lang="en-US" dirty="0">
                <a:solidFill>
                  <a:srgbClr val="FF0000"/>
                </a:solidFill>
              </a:rPr>
              <a:t>[EXAMPLE Slide – remove this slide after completing the following slide]</a:t>
            </a: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1488079"/>
            <a:ext cx="2946249" cy="4678204"/>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and treatment of patients who screen positive for a mental health condition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indent="-228600" defTabSz="914400">
              <a:lnSpc>
                <a:spcPct val="90000"/>
              </a:lnSpc>
              <a:spcAft>
                <a:spcPts val="600"/>
              </a:spcAft>
              <a:buFont typeface="Arial" panose="020B0604020202020204" pitchFamily="34" charset="0"/>
              <a:buChar char="•"/>
            </a:pPr>
            <a:r>
              <a:rPr lang="en-US" sz="2000" dirty="0"/>
              <a:t>If the screening result is positive. This will be our workflow</a:t>
            </a:r>
          </a:p>
        </p:txBody>
      </p:sp>
      <p:grpSp>
        <p:nvGrpSpPr>
          <p:cNvPr id="9" name="Group 8">
            <a:extLst>
              <a:ext uri="{FF2B5EF4-FFF2-40B4-BE49-F238E27FC236}">
                <a16:creationId xmlns:a16="http://schemas.microsoft.com/office/drawing/2014/main" id="{CEB23272-AF9E-4AED-A9AA-3B9E72ABA0A4}"/>
              </a:ext>
            </a:extLst>
          </p:cNvPr>
          <p:cNvGrpSpPr/>
          <p:nvPr/>
        </p:nvGrpSpPr>
        <p:grpSpPr>
          <a:xfrm>
            <a:off x="3905944" y="629266"/>
            <a:ext cx="4874895" cy="4609465"/>
            <a:chOff x="0" y="0"/>
            <a:chExt cx="4875318" cy="4609465"/>
          </a:xfrm>
        </p:grpSpPr>
        <p:sp>
          <p:nvSpPr>
            <p:cNvPr id="11" name="Text Box 411">
              <a:extLst>
                <a:ext uri="{FF2B5EF4-FFF2-40B4-BE49-F238E27FC236}">
                  <a16:creationId xmlns:a16="http://schemas.microsoft.com/office/drawing/2014/main" id="{D3B44DA6-C95E-4ED8-93ED-316002CA2A81}"/>
                </a:ext>
              </a:extLst>
            </p:cNvPr>
            <p:cNvSpPr txBox="1">
              <a:spLocks noChangeArrowheads="1"/>
            </p:cNvSpPr>
            <p:nvPr/>
          </p:nvSpPr>
          <p:spPr bwMode="auto">
            <a:xfrm>
              <a:off x="1464733" y="0"/>
              <a:ext cx="3410585" cy="457200"/>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If screen is positive for any condition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29AE0C55-D013-4797-B718-A5C386BDF06F}"/>
                </a:ext>
              </a:extLst>
            </p:cNvPr>
            <p:cNvCxnSpPr/>
            <p:nvPr/>
          </p:nvCxnSpPr>
          <p:spPr>
            <a:xfrm>
              <a:off x="3287183" y="448733"/>
              <a:ext cx="0" cy="868680"/>
            </a:xfrm>
            <a:prstGeom prst="straightConnector1">
              <a:avLst/>
            </a:prstGeom>
            <a:noFill/>
            <a:ln w="22225" cap="flat" cmpd="sng" algn="ctr">
              <a:solidFill>
                <a:srgbClr val="4F81BD">
                  <a:shade val="95000"/>
                  <a:satMod val="105000"/>
                </a:srgbClr>
              </a:solidFill>
              <a:prstDash val="solid"/>
              <a:tailEnd type="arrow"/>
            </a:ln>
            <a:effectLst/>
          </p:spPr>
        </p:cxnSp>
        <p:sp>
          <p:nvSpPr>
            <p:cNvPr id="13" name="Text Box 422">
              <a:extLst>
                <a:ext uri="{FF2B5EF4-FFF2-40B4-BE49-F238E27FC236}">
                  <a16:creationId xmlns:a16="http://schemas.microsoft.com/office/drawing/2014/main" id="{F4A3EE24-8B75-4E90-A896-E9027BE6B0FA}"/>
                </a:ext>
              </a:extLst>
            </p:cNvPr>
            <p:cNvSpPr txBox="1">
              <a:spLocks noChangeArrowheads="1"/>
            </p:cNvSpPr>
            <p:nvPr/>
          </p:nvSpPr>
          <p:spPr bwMode="auto">
            <a:xfrm>
              <a:off x="1439968" y="1399989"/>
              <a:ext cx="3410585" cy="177993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Provider uses the Lifeline4Moms Perinatal Mental Health Toolkit to evaluate screening results and plan response.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You may be having a difficult time or be depressed or anxious.  Getting help is the best thing you can do for yourself and your baby.  It can also help you cope with the stressful things in your life (give examples).  You may not be able to change your situation right now; you can change how you cope with it.  Many effective support options are available.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E601A0F-B33E-408D-9133-6C7FE8AB8D49}"/>
                </a:ext>
              </a:extLst>
            </p:cNvPr>
            <p:cNvCxnSpPr/>
            <p:nvPr/>
          </p:nvCxnSpPr>
          <p:spPr>
            <a:xfrm flipH="1">
              <a:off x="3219450" y="3200400"/>
              <a:ext cx="0" cy="548640"/>
            </a:xfrm>
            <a:prstGeom prst="straightConnector1">
              <a:avLst/>
            </a:prstGeom>
            <a:noFill/>
            <a:ln w="22225" cap="flat" cmpd="sng" algn="ctr">
              <a:solidFill>
                <a:srgbClr val="4F81BD">
                  <a:shade val="95000"/>
                  <a:satMod val="105000"/>
                </a:srgbClr>
              </a:solidFill>
              <a:prstDash val="solid"/>
              <a:tailEnd type="arrow"/>
            </a:ln>
            <a:effectLst/>
          </p:spPr>
        </p:cxnSp>
        <p:cxnSp>
          <p:nvCxnSpPr>
            <p:cNvPr id="15" name="Straight Arrow Connector 14">
              <a:extLst>
                <a:ext uri="{FF2B5EF4-FFF2-40B4-BE49-F238E27FC236}">
                  <a16:creationId xmlns:a16="http://schemas.microsoft.com/office/drawing/2014/main" id="{55ED80EC-B90D-4423-AE5F-EA04D5E628EE}"/>
                </a:ext>
              </a:extLst>
            </p:cNvPr>
            <p:cNvCxnSpPr/>
            <p:nvPr/>
          </p:nvCxnSpPr>
          <p:spPr>
            <a:xfrm flipH="1">
              <a:off x="563033" y="3208867"/>
              <a:ext cx="1675765" cy="514350"/>
            </a:xfrm>
            <a:prstGeom prst="straightConnector1">
              <a:avLst/>
            </a:prstGeom>
            <a:noFill/>
            <a:ln w="22225" cap="flat" cmpd="sng" algn="ctr">
              <a:solidFill>
                <a:srgbClr val="4F81BD">
                  <a:shade val="95000"/>
                  <a:satMod val="105000"/>
                </a:srgbClr>
              </a:solidFill>
              <a:prstDash val="solid"/>
              <a:headEnd type="none"/>
              <a:tailEnd type="arrow"/>
            </a:ln>
            <a:effectLst/>
          </p:spPr>
        </p:cxnSp>
        <p:sp>
          <p:nvSpPr>
            <p:cNvPr id="16" name="Text Box 2">
              <a:extLst>
                <a:ext uri="{FF2B5EF4-FFF2-40B4-BE49-F238E27FC236}">
                  <a16:creationId xmlns:a16="http://schemas.microsoft.com/office/drawing/2014/main" id="{03BFD817-19DF-4463-B55C-CE2A72D456A4}"/>
                </a:ext>
              </a:extLst>
            </p:cNvPr>
            <p:cNvSpPr txBox="1">
              <a:spLocks noChangeArrowheads="1"/>
            </p:cNvSpPr>
            <p:nvPr/>
          </p:nvSpPr>
          <p:spPr bwMode="auto">
            <a:xfrm>
              <a:off x="0" y="3725333"/>
              <a:ext cx="987356" cy="850265"/>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Therapy referral indicated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2A192EB9-839F-4B50-B119-FD3C79A49838}"/>
                </a:ext>
              </a:extLst>
            </p:cNvPr>
            <p:cNvSpPr txBox="1">
              <a:spLocks noChangeArrowheads="1"/>
            </p:cNvSpPr>
            <p:nvPr/>
          </p:nvSpPr>
          <p:spPr bwMode="auto">
            <a:xfrm>
              <a:off x="2717800" y="3759200"/>
              <a:ext cx="987356" cy="850265"/>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Medication treatment indicated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4" name="TextBox 3">
            <a:extLst>
              <a:ext uri="{FF2B5EF4-FFF2-40B4-BE49-F238E27FC236}">
                <a16:creationId xmlns:a16="http://schemas.microsoft.com/office/drawing/2014/main" id="{0375BD44-7FF5-4605-911B-14125B3C5A6D}"/>
              </a:ext>
            </a:extLst>
          </p:cNvPr>
          <p:cNvSpPr txBox="1"/>
          <p:nvPr/>
        </p:nvSpPr>
        <p:spPr>
          <a:xfrm rot="1771042">
            <a:off x="1167276" y="2023671"/>
            <a:ext cx="7336869" cy="2554545"/>
          </a:xfrm>
          <a:prstGeom prst="rect">
            <a:avLst/>
          </a:prstGeom>
          <a:noFill/>
        </p:spPr>
        <p:txBody>
          <a:bodyPr wrap="square" rtlCol="0">
            <a:spAutoFit/>
          </a:bodyPr>
          <a:lstStyle/>
          <a:p>
            <a:r>
              <a:rPr lang="en-US" sz="16000" dirty="0">
                <a:solidFill>
                  <a:srgbClr val="FF0000">
                    <a:alpha val="30000"/>
                  </a:srgbClr>
                </a:solidFill>
              </a:rPr>
              <a:t>Example</a:t>
            </a:r>
          </a:p>
        </p:txBody>
      </p:sp>
      <p:sp>
        <p:nvSpPr>
          <p:cNvPr id="3" name="TextBox 2">
            <a:extLst>
              <a:ext uri="{FF2B5EF4-FFF2-40B4-BE49-F238E27FC236}">
                <a16:creationId xmlns:a16="http://schemas.microsoft.com/office/drawing/2014/main" id="{73DD3F9F-5305-486D-B255-FEC2422B3D87}"/>
              </a:ext>
            </a:extLst>
          </p:cNvPr>
          <p:cNvSpPr txBox="1"/>
          <p:nvPr/>
        </p:nvSpPr>
        <p:spPr>
          <a:xfrm>
            <a:off x="630936" y="1103876"/>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198908926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36</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33319"/>
            <a:ext cx="2649504" cy="4955203"/>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assessment of patients who screen positive for a mental health condition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indent="-228600" defTabSz="914400">
              <a:lnSpc>
                <a:spcPct val="90000"/>
              </a:lnSpc>
              <a:spcAft>
                <a:spcPts val="600"/>
              </a:spcAft>
              <a:buFont typeface="Arial" panose="020B0604020202020204" pitchFamily="34" charset="0"/>
              <a:buChar char="•"/>
            </a:pPr>
            <a:r>
              <a:rPr lang="en-US" sz="2000" dirty="0"/>
              <a:t>If the screening result is positive. This will be our workflow</a:t>
            </a:r>
          </a:p>
        </p:txBody>
      </p:sp>
      <p:grpSp>
        <p:nvGrpSpPr>
          <p:cNvPr id="9" name="Group 8">
            <a:extLst>
              <a:ext uri="{FF2B5EF4-FFF2-40B4-BE49-F238E27FC236}">
                <a16:creationId xmlns:a16="http://schemas.microsoft.com/office/drawing/2014/main" id="{CEB23272-AF9E-4AED-A9AA-3B9E72ABA0A4}"/>
              </a:ext>
            </a:extLst>
          </p:cNvPr>
          <p:cNvGrpSpPr/>
          <p:nvPr/>
        </p:nvGrpSpPr>
        <p:grpSpPr>
          <a:xfrm>
            <a:off x="3905944" y="629266"/>
            <a:ext cx="4874895" cy="4609465"/>
            <a:chOff x="0" y="0"/>
            <a:chExt cx="4875318" cy="4609465"/>
          </a:xfrm>
        </p:grpSpPr>
        <p:sp>
          <p:nvSpPr>
            <p:cNvPr id="11" name="Text Box 411">
              <a:extLst>
                <a:ext uri="{FF2B5EF4-FFF2-40B4-BE49-F238E27FC236}">
                  <a16:creationId xmlns:a16="http://schemas.microsoft.com/office/drawing/2014/main" id="{D3B44DA6-C95E-4ED8-93ED-316002CA2A81}"/>
                </a:ext>
              </a:extLst>
            </p:cNvPr>
            <p:cNvSpPr txBox="1">
              <a:spLocks noChangeArrowheads="1"/>
            </p:cNvSpPr>
            <p:nvPr/>
          </p:nvSpPr>
          <p:spPr bwMode="auto">
            <a:xfrm>
              <a:off x="1464733" y="0"/>
              <a:ext cx="3410585" cy="457200"/>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100" b="1">
                  <a:effectLst/>
                  <a:latin typeface="Calibri" panose="020F0502020204030204" pitchFamily="34" charset="0"/>
                  <a:ea typeface="Calibri" panose="020F0502020204030204" pitchFamily="34" charset="0"/>
                  <a:cs typeface="Times New Roman" panose="02020603050405020304" pitchFamily="18" charset="0"/>
                </a:rPr>
                <a:t>If screen is positive for any condition</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29AE0C55-D013-4797-B718-A5C386BDF06F}"/>
                </a:ext>
              </a:extLst>
            </p:cNvPr>
            <p:cNvCxnSpPr/>
            <p:nvPr/>
          </p:nvCxnSpPr>
          <p:spPr>
            <a:xfrm>
              <a:off x="3287183" y="448733"/>
              <a:ext cx="0" cy="868680"/>
            </a:xfrm>
            <a:prstGeom prst="straightConnector1">
              <a:avLst/>
            </a:prstGeom>
            <a:noFill/>
            <a:ln w="22225" cap="flat" cmpd="sng" algn="ctr">
              <a:solidFill>
                <a:srgbClr val="4F81BD">
                  <a:shade val="95000"/>
                  <a:satMod val="105000"/>
                </a:srgbClr>
              </a:solidFill>
              <a:prstDash val="solid"/>
              <a:tailEnd type="arrow"/>
            </a:ln>
            <a:effectLst/>
          </p:spPr>
        </p:cxnSp>
        <p:sp>
          <p:nvSpPr>
            <p:cNvPr id="13" name="Text Box 422">
              <a:extLst>
                <a:ext uri="{FF2B5EF4-FFF2-40B4-BE49-F238E27FC236}">
                  <a16:creationId xmlns:a16="http://schemas.microsoft.com/office/drawing/2014/main" id="{F4A3EE24-8B75-4E90-A896-E9027BE6B0FA}"/>
                </a:ext>
              </a:extLst>
            </p:cNvPr>
            <p:cNvSpPr txBox="1">
              <a:spLocks noChangeArrowheads="1"/>
            </p:cNvSpPr>
            <p:nvPr/>
          </p:nvSpPr>
          <p:spPr bwMode="auto">
            <a:xfrm>
              <a:off x="1439968" y="1399989"/>
              <a:ext cx="3410585" cy="1779930"/>
            </a:xfrm>
            <a:prstGeom prst="rect">
              <a:avLst/>
            </a:prstGeom>
            <a:solidFill>
              <a:srgbClr val="FFFFFF"/>
            </a:solidFill>
            <a:ln w="19050">
              <a:solidFill>
                <a:srgbClr val="F79646">
                  <a:lumMod val="75000"/>
                </a:srgbClr>
              </a:solidFill>
              <a:miter lim="800000"/>
              <a:headEnd/>
              <a:tailEnd/>
            </a:ln>
          </p:spPr>
          <p:txBody>
            <a:bodyPr rot="0" vert="horz" wrap="square" lIns="45720" tIns="45720" rIns="27432" bIns="45720" anchor="t" anchorCtr="0">
              <a:noAutofit/>
            </a:bodyPr>
            <a:lstStyle/>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Provider uses the Lifeline4Moms Perinatal Mental Health Toolkit to evaluate screening results and plan response.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You may be having a difficult time or be depressed or anxious.  Getting help is the best thing you can do for yourself and your baby.  It can also help you cope with the stressful things in your life (give examples).  You may not be able to change your situation right now; you can change how you cope with it.  Many effective support options are available.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i="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4" name="Straight Arrow Connector 13">
              <a:extLst>
                <a:ext uri="{FF2B5EF4-FFF2-40B4-BE49-F238E27FC236}">
                  <a16:creationId xmlns:a16="http://schemas.microsoft.com/office/drawing/2014/main" id="{1E601A0F-B33E-408D-9133-6C7FE8AB8D49}"/>
                </a:ext>
              </a:extLst>
            </p:cNvPr>
            <p:cNvCxnSpPr/>
            <p:nvPr/>
          </p:nvCxnSpPr>
          <p:spPr>
            <a:xfrm flipH="1">
              <a:off x="3219450" y="3200400"/>
              <a:ext cx="0" cy="548640"/>
            </a:xfrm>
            <a:prstGeom prst="straightConnector1">
              <a:avLst/>
            </a:prstGeom>
            <a:noFill/>
            <a:ln w="22225" cap="flat" cmpd="sng" algn="ctr">
              <a:solidFill>
                <a:srgbClr val="4F81BD">
                  <a:shade val="95000"/>
                  <a:satMod val="105000"/>
                </a:srgbClr>
              </a:solidFill>
              <a:prstDash val="solid"/>
              <a:tailEnd type="arrow"/>
            </a:ln>
            <a:effectLst/>
          </p:spPr>
        </p:cxnSp>
        <p:cxnSp>
          <p:nvCxnSpPr>
            <p:cNvPr id="15" name="Straight Arrow Connector 14">
              <a:extLst>
                <a:ext uri="{FF2B5EF4-FFF2-40B4-BE49-F238E27FC236}">
                  <a16:creationId xmlns:a16="http://schemas.microsoft.com/office/drawing/2014/main" id="{55ED80EC-B90D-4423-AE5F-EA04D5E628EE}"/>
                </a:ext>
              </a:extLst>
            </p:cNvPr>
            <p:cNvCxnSpPr/>
            <p:nvPr/>
          </p:nvCxnSpPr>
          <p:spPr>
            <a:xfrm flipH="1">
              <a:off x="563033" y="3208867"/>
              <a:ext cx="1675765" cy="514350"/>
            </a:xfrm>
            <a:prstGeom prst="straightConnector1">
              <a:avLst/>
            </a:prstGeom>
            <a:noFill/>
            <a:ln w="22225" cap="flat" cmpd="sng" algn="ctr">
              <a:solidFill>
                <a:srgbClr val="4F81BD">
                  <a:shade val="95000"/>
                  <a:satMod val="105000"/>
                </a:srgbClr>
              </a:solidFill>
              <a:prstDash val="solid"/>
              <a:headEnd type="none"/>
              <a:tailEnd type="arrow"/>
            </a:ln>
            <a:effectLst/>
          </p:spPr>
        </p:cxnSp>
        <p:sp>
          <p:nvSpPr>
            <p:cNvPr id="16" name="Text Box 2">
              <a:extLst>
                <a:ext uri="{FF2B5EF4-FFF2-40B4-BE49-F238E27FC236}">
                  <a16:creationId xmlns:a16="http://schemas.microsoft.com/office/drawing/2014/main" id="{03BFD817-19DF-4463-B55C-CE2A72D456A4}"/>
                </a:ext>
              </a:extLst>
            </p:cNvPr>
            <p:cNvSpPr txBox="1">
              <a:spLocks noChangeArrowheads="1"/>
            </p:cNvSpPr>
            <p:nvPr/>
          </p:nvSpPr>
          <p:spPr bwMode="auto">
            <a:xfrm>
              <a:off x="0" y="3725333"/>
              <a:ext cx="987356" cy="850265"/>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Therapy referral indicated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7" name="Text Box 2">
              <a:extLst>
                <a:ext uri="{FF2B5EF4-FFF2-40B4-BE49-F238E27FC236}">
                  <a16:creationId xmlns:a16="http://schemas.microsoft.com/office/drawing/2014/main" id="{2A192EB9-839F-4B50-B119-FD3C79A49838}"/>
                </a:ext>
              </a:extLst>
            </p:cNvPr>
            <p:cNvSpPr txBox="1">
              <a:spLocks noChangeArrowheads="1"/>
            </p:cNvSpPr>
            <p:nvPr/>
          </p:nvSpPr>
          <p:spPr bwMode="auto">
            <a:xfrm>
              <a:off x="2717800" y="3759200"/>
              <a:ext cx="987356" cy="850265"/>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Medication treatment indicated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grpSp>
      <p:sp>
        <p:nvSpPr>
          <p:cNvPr id="3" name="TextBox 2">
            <a:extLst>
              <a:ext uri="{FF2B5EF4-FFF2-40B4-BE49-F238E27FC236}">
                <a16:creationId xmlns:a16="http://schemas.microsoft.com/office/drawing/2014/main" id="{73DD3F9F-5305-486D-B255-FEC2422B3D87}"/>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4:</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693218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37</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85972"/>
            <a:ext cx="2784773" cy="4324261"/>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developing a repository]</a:t>
            </a:r>
          </a:p>
          <a:p>
            <a:pPr defTabSz="914400">
              <a:lnSpc>
                <a:spcPct val="90000"/>
              </a:lnSpc>
              <a:spcAft>
                <a:spcPts val="600"/>
              </a:spcAft>
            </a:pPr>
            <a:r>
              <a:rPr lang="en-US" sz="2000" dirty="0"/>
              <a:t>We’ve begun developing a repository of resources for perinatal mental health conditions including available patient and practice educational materials, resources for providers and staff to learn about perinatal mental health, and referral sites.  It can be found </a:t>
            </a:r>
            <a:r>
              <a:rPr lang="en-US" sz="2000" dirty="0">
                <a:solidFill>
                  <a:srgbClr val="FF0000"/>
                </a:solidFill>
              </a:rPr>
              <a:t>[where]</a:t>
            </a:r>
          </a:p>
        </p:txBody>
      </p:sp>
      <p:pic>
        <p:nvPicPr>
          <p:cNvPr id="4" name="Picture 3">
            <a:extLst>
              <a:ext uri="{FF2B5EF4-FFF2-40B4-BE49-F238E27FC236}">
                <a16:creationId xmlns:a16="http://schemas.microsoft.com/office/drawing/2014/main" id="{09BC72D3-EDB5-4FBE-B77F-5DDE65BCFC0B}"/>
              </a:ext>
            </a:extLst>
          </p:cNvPr>
          <p:cNvPicPr>
            <a:picLocks noChangeAspect="1"/>
          </p:cNvPicPr>
          <p:nvPr/>
        </p:nvPicPr>
        <p:blipFill>
          <a:blip r:embed="rId2"/>
          <a:stretch>
            <a:fillRect/>
          </a:stretch>
        </p:blipFill>
        <p:spPr>
          <a:xfrm>
            <a:off x="3949131" y="1140298"/>
            <a:ext cx="4783142" cy="3457575"/>
          </a:xfrm>
          <a:prstGeom prst="rect">
            <a:avLst/>
          </a:prstGeom>
        </p:spPr>
      </p:pic>
      <p:sp>
        <p:nvSpPr>
          <p:cNvPr id="3" name="TextBox 2">
            <a:extLst>
              <a:ext uri="{FF2B5EF4-FFF2-40B4-BE49-F238E27FC236}">
                <a16:creationId xmlns:a16="http://schemas.microsoft.com/office/drawing/2014/main" id="{BA81B83F-183A-49ED-A6EA-40C9A7A86FB2}"/>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5:   </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74302985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38</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733081"/>
            <a:ext cx="2784773" cy="4878259"/>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write your goal(s) related to referral to therapy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 when an individual screens positive and it is determined their treatment will include therapy.</a:t>
            </a:r>
          </a:p>
        </p:txBody>
      </p:sp>
      <p:pic>
        <p:nvPicPr>
          <p:cNvPr id="4" name="Picture 3">
            <a:extLst>
              <a:ext uri="{FF2B5EF4-FFF2-40B4-BE49-F238E27FC236}">
                <a16:creationId xmlns:a16="http://schemas.microsoft.com/office/drawing/2014/main" id="{6909ACA6-3F30-4F63-AF63-075458B6945A}"/>
              </a:ext>
            </a:extLst>
          </p:cNvPr>
          <p:cNvPicPr>
            <a:picLocks noChangeAspect="1"/>
          </p:cNvPicPr>
          <p:nvPr/>
        </p:nvPicPr>
        <p:blipFill>
          <a:blip r:embed="rId2"/>
          <a:stretch>
            <a:fillRect/>
          </a:stretch>
        </p:blipFill>
        <p:spPr>
          <a:xfrm>
            <a:off x="4051247" y="735042"/>
            <a:ext cx="4520798" cy="5384669"/>
          </a:xfrm>
          <a:prstGeom prst="rect">
            <a:avLst/>
          </a:prstGeom>
        </p:spPr>
      </p:pic>
      <p:sp>
        <p:nvSpPr>
          <p:cNvPr id="3" name="Oval 2">
            <a:extLst>
              <a:ext uri="{FF2B5EF4-FFF2-40B4-BE49-F238E27FC236}">
                <a16:creationId xmlns:a16="http://schemas.microsoft.com/office/drawing/2014/main" id="{E5D61294-D61D-4D82-92DE-CE73580DB811}"/>
              </a:ext>
            </a:extLst>
          </p:cNvPr>
          <p:cNvSpPr/>
          <p:nvPr/>
        </p:nvSpPr>
        <p:spPr>
          <a:xfrm>
            <a:off x="4537710" y="3198914"/>
            <a:ext cx="2637977" cy="2195759"/>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38FB854-54D0-4E72-942D-59EBD1CD6246}"/>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6:</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11727778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39</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59101"/>
            <a:ext cx="2784773" cy="4173450"/>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referral to therapy]</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indent="-228600" defTabSz="914400">
              <a:lnSpc>
                <a:spcPct val="90000"/>
              </a:lnSpc>
              <a:spcAft>
                <a:spcPts val="600"/>
              </a:spcAft>
              <a:buFont typeface="Arial" panose="020B0604020202020204" pitchFamily="34" charset="0"/>
              <a:buChar char="•"/>
            </a:pPr>
            <a:r>
              <a:rPr lang="en-US" sz="2000" dirty="0"/>
              <a:t>If therapy is indicated, this will be our workflow</a:t>
            </a:r>
          </a:p>
          <a:p>
            <a:pPr indent="-228600" defTabSz="914400">
              <a:lnSpc>
                <a:spcPct val="90000"/>
              </a:lnSpc>
              <a:spcAft>
                <a:spcPts val="600"/>
              </a:spcAft>
              <a:buFont typeface="Arial" panose="020B0604020202020204" pitchFamily="34" charset="0"/>
              <a:buChar char="•"/>
            </a:pPr>
            <a:endParaRPr lang="en-US" sz="1800" dirty="0"/>
          </a:p>
        </p:txBody>
      </p:sp>
      <p:grpSp>
        <p:nvGrpSpPr>
          <p:cNvPr id="9" name="Group 8">
            <a:extLst>
              <a:ext uri="{FF2B5EF4-FFF2-40B4-BE49-F238E27FC236}">
                <a16:creationId xmlns:a16="http://schemas.microsoft.com/office/drawing/2014/main" id="{323540D8-7605-4E80-8113-0B7D56BD8E89}"/>
              </a:ext>
            </a:extLst>
          </p:cNvPr>
          <p:cNvGrpSpPr/>
          <p:nvPr/>
        </p:nvGrpSpPr>
        <p:grpSpPr>
          <a:xfrm>
            <a:off x="3966305" y="1714201"/>
            <a:ext cx="4690999" cy="3583940"/>
            <a:chOff x="0" y="0"/>
            <a:chExt cx="4691592" cy="3583940"/>
          </a:xfrm>
        </p:grpSpPr>
        <p:sp>
          <p:nvSpPr>
            <p:cNvPr id="11" name="Text Box 2">
              <a:extLst>
                <a:ext uri="{FF2B5EF4-FFF2-40B4-BE49-F238E27FC236}">
                  <a16:creationId xmlns:a16="http://schemas.microsoft.com/office/drawing/2014/main" id="{4E7FB735-10D2-4C60-B32C-CF995CF8C895}"/>
                </a:ext>
              </a:extLst>
            </p:cNvPr>
            <p:cNvSpPr txBox="1">
              <a:spLocks noChangeArrowheads="1"/>
            </p:cNvSpPr>
            <p:nvPr/>
          </p:nvSpPr>
          <p:spPr bwMode="auto">
            <a:xfrm>
              <a:off x="592667" y="0"/>
              <a:ext cx="987356" cy="850265"/>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Therapy referral indicated</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2" name="Straight Arrow Connector 11">
              <a:extLst>
                <a:ext uri="{FF2B5EF4-FFF2-40B4-BE49-F238E27FC236}">
                  <a16:creationId xmlns:a16="http://schemas.microsoft.com/office/drawing/2014/main" id="{41B297EE-426B-4F54-8F35-52FA51948BC3}"/>
                </a:ext>
              </a:extLst>
            </p:cNvPr>
            <p:cNvCxnSpPr/>
            <p:nvPr/>
          </p:nvCxnSpPr>
          <p:spPr>
            <a:xfrm flipH="1">
              <a:off x="1026584" y="863600"/>
              <a:ext cx="0" cy="530352"/>
            </a:xfrm>
            <a:prstGeom prst="straightConnector1">
              <a:avLst/>
            </a:prstGeom>
            <a:noFill/>
            <a:ln w="22225" cap="flat" cmpd="sng" algn="ctr">
              <a:solidFill>
                <a:srgbClr val="4F81BD">
                  <a:shade val="95000"/>
                  <a:satMod val="105000"/>
                </a:srgbClr>
              </a:solidFill>
              <a:prstDash val="solid"/>
              <a:tailEnd type="arrow"/>
            </a:ln>
            <a:effectLst/>
          </p:spPr>
        </p:cxnSp>
        <p:sp>
          <p:nvSpPr>
            <p:cNvPr id="13" name="Text Box 2">
              <a:extLst>
                <a:ext uri="{FF2B5EF4-FFF2-40B4-BE49-F238E27FC236}">
                  <a16:creationId xmlns:a16="http://schemas.microsoft.com/office/drawing/2014/main" id="{26D34FC4-F31D-4C03-B22C-738E4ABB86FD}"/>
                </a:ext>
              </a:extLst>
            </p:cNvPr>
            <p:cNvSpPr txBox="1">
              <a:spLocks noChangeArrowheads="1"/>
            </p:cNvSpPr>
            <p:nvPr/>
          </p:nvSpPr>
          <p:spPr bwMode="auto">
            <a:xfrm>
              <a:off x="0" y="1405467"/>
              <a:ext cx="2025509" cy="1885950"/>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Site-specific procedure for referring patients to therapy</a:t>
              </a:r>
            </a:p>
            <a:p>
              <a:pPr marL="0" marR="0" algn="ctr">
                <a:lnSpc>
                  <a:spcPct val="115000"/>
                </a:lnSpc>
                <a:spcBef>
                  <a:spcPts val="0"/>
                </a:spcBef>
                <a:spcAft>
                  <a:spcPts val="0"/>
                </a:spcAft>
              </a:pPr>
              <a:endParaRPr lang="en-US" sz="1200" dirty="0">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rPr>
                <a:t>[Add your site-specific workflow here]</a:t>
              </a:r>
              <a:endParaRPr lang="en-US" sz="11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a:extLst>
                <a:ext uri="{FF2B5EF4-FFF2-40B4-BE49-F238E27FC236}">
                  <a16:creationId xmlns:a16="http://schemas.microsoft.com/office/drawing/2014/main" id="{5E5D0F89-1D74-4FF8-AE5A-A2E45098355D}"/>
                </a:ext>
              </a:extLst>
            </p:cNvPr>
            <p:cNvGrpSpPr/>
            <p:nvPr/>
          </p:nvGrpSpPr>
          <p:grpSpPr>
            <a:xfrm>
              <a:off x="1024467" y="3276600"/>
              <a:ext cx="3667125" cy="307340"/>
              <a:chOff x="0" y="0"/>
              <a:chExt cx="3667125" cy="307340"/>
            </a:xfrm>
          </p:grpSpPr>
          <p:cxnSp>
            <p:nvCxnSpPr>
              <p:cNvPr id="15" name="Straight Arrow Connector 14">
                <a:extLst>
                  <a:ext uri="{FF2B5EF4-FFF2-40B4-BE49-F238E27FC236}">
                    <a16:creationId xmlns:a16="http://schemas.microsoft.com/office/drawing/2014/main" id="{FB0BA4BF-E414-4090-B25D-0523D3021E26}"/>
                  </a:ext>
                </a:extLst>
              </p:cNvPr>
              <p:cNvCxnSpPr/>
              <p:nvPr/>
            </p:nvCxnSpPr>
            <p:spPr>
              <a:xfrm flipH="1">
                <a:off x="1933575" y="142875"/>
                <a:ext cx="0" cy="164465"/>
              </a:xfrm>
              <a:prstGeom prst="straightConnector1">
                <a:avLst/>
              </a:prstGeom>
              <a:noFill/>
              <a:ln w="22225" cap="flat" cmpd="sng" algn="ctr">
                <a:solidFill>
                  <a:srgbClr val="4F81BD">
                    <a:shade val="95000"/>
                    <a:satMod val="105000"/>
                  </a:srgbClr>
                </a:solidFill>
                <a:prstDash val="solid"/>
                <a:tailEnd type="arrow"/>
              </a:ln>
              <a:effectLst/>
            </p:spPr>
          </p:cxnSp>
          <p:cxnSp>
            <p:nvCxnSpPr>
              <p:cNvPr id="16" name="Straight Connector 15">
                <a:extLst>
                  <a:ext uri="{FF2B5EF4-FFF2-40B4-BE49-F238E27FC236}">
                    <a16:creationId xmlns:a16="http://schemas.microsoft.com/office/drawing/2014/main" id="{917F9B80-CCA8-4005-B7EE-A513CFB7007E}"/>
                  </a:ext>
                </a:extLst>
              </p:cNvPr>
              <p:cNvCxnSpPr/>
              <p:nvPr/>
            </p:nvCxnSpPr>
            <p:spPr>
              <a:xfrm>
                <a:off x="0" y="152400"/>
                <a:ext cx="3667125" cy="9525"/>
              </a:xfrm>
              <a:prstGeom prst="line">
                <a:avLst/>
              </a:prstGeom>
              <a:noFill/>
              <a:ln w="22225" cap="flat" cmpd="sng" algn="ctr">
                <a:solidFill>
                  <a:srgbClr val="4F81BD">
                    <a:shade val="95000"/>
                    <a:satMod val="105000"/>
                  </a:srgbClr>
                </a:solidFill>
                <a:prstDash val="solid"/>
                <a:tailEnd type="none"/>
              </a:ln>
              <a:effectLst/>
            </p:spPr>
          </p:cxnSp>
          <p:cxnSp>
            <p:nvCxnSpPr>
              <p:cNvPr id="17" name="Straight Arrow Connector 16">
                <a:extLst>
                  <a:ext uri="{FF2B5EF4-FFF2-40B4-BE49-F238E27FC236}">
                    <a16:creationId xmlns:a16="http://schemas.microsoft.com/office/drawing/2014/main" id="{1556B7D4-A554-4D22-AC15-549DF53BB62E}"/>
                  </a:ext>
                </a:extLst>
              </p:cNvPr>
              <p:cNvCxnSpPr/>
              <p:nvPr/>
            </p:nvCxnSpPr>
            <p:spPr>
              <a:xfrm flipH="1">
                <a:off x="3667125" y="9525"/>
                <a:ext cx="0" cy="137160"/>
              </a:xfrm>
              <a:prstGeom prst="straightConnector1">
                <a:avLst/>
              </a:prstGeom>
              <a:noFill/>
              <a:ln w="22225" cap="flat" cmpd="sng" algn="ctr">
                <a:solidFill>
                  <a:srgbClr val="4F81BD">
                    <a:shade val="95000"/>
                    <a:satMod val="105000"/>
                  </a:srgbClr>
                </a:solidFill>
                <a:prstDash val="solid"/>
                <a:tailEnd type="none"/>
              </a:ln>
              <a:effectLst/>
            </p:spPr>
          </p:cxnSp>
          <p:cxnSp>
            <p:nvCxnSpPr>
              <p:cNvPr id="18" name="Straight Arrow Connector 17">
                <a:extLst>
                  <a:ext uri="{FF2B5EF4-FFF2-40B4-BE49-F238E27FC236}">
                    <a16:creationId xmlns:a16="http://schemas.microsoft.com/office/drawing/2014/main" id="{DB75BE65-B924-4A22-8726-A8B17D6D0A1A}"/>
                  </a:ext>
                </a:extLst>
              </p:cNvPr>
              <p:cNvCxnSpPr/>
              <p:nvPr/>
            </p:nvCxnSpPr>
            <p:spPr>
              <a:xfrm flipH="1">
                <a:off x="0" y="9525"/>
                <a:ext cx="0" cy="137160"/>
              </a:xfrm>
              <a:prstGeom prst="straightConnector1">
                <a:avLst/>
              </a:prstGeom>
              <a:noFill/>
              <a:ln w="22225" cap="flat" cmpd="sng" algn="ctr">
                <a:solidFill>
                  <a:srgbClr val="4F81BD">
                    <a:shade val="95000"/>
                    <a:satMod val="105000"/>
                  </a:srgbClr>
                </a:solidFill>
                <a:prstDash val="solid"/>
                <a:tailEnd type="none"/>
              </a:ln>
              <a:effectLst/>
            </p:spPr>
          </p:cxnSp>
          <p:cxnSp>
            <p:nvCxnSpPr>
              <p:cNvPr id="19" name="Straight Arrow Connector 18">
                <a:extLst>
                  <a:ext uri="{FF2B5EF4-FFF2-40B4-BE49-F238E27FC236}">
                    <a16:creationId xmlns:a16="http://schemas.microsoft.com/office/drawing/2014/main" id="{156D1BE5-BD0A-4A03-82A0-4D1985BB2E1A}"/>
                  </a:ext>
                </a:extLst>
              </p:cNvPr>
              <p:cNvCxnSpPr/>
              <p:nvPr/>
            </p:nvCxnSpPr>
            <p:spPr>
              <a:xfrm flipH="1">
                <a:off x="1933575" y="0"/>
                <a:ext cx="0" cy="137160"/>
              </a:xfrm>
              <a:prstGeom prst="straightConnector1">
                <a:avLst/>
              </a:prstGeom>
              <a:noFill/>
              <a:ln w="22225" cap="flat" cmpd="sng" algn="ctr">
                <a:solidFill>
                  <a:srgbClr val="4F81BD">
                    <a:shade val="95000"/>
                    <a:satMod val="105000"/>
                  </a:srgbClr>
                </a:solidFill>
                <a:prstDash val="solid"/>
                <a:tailEnd type="none"/>
              </a:ln>
              <a:effectLst/>
            </p:spPr>
          </p:cxnSp>
        </p:grpSp>
      </p:grpSp>
      <p:sp>
        <p:nvSpPr>
          <p:cNvPr id="3" name="TextBox 2">
            <a:extLst>
              <a:ext uri="{FF2B5EF4-FFF2-40B4-BE49-F238E27FC236}">
                <a16:creationId xmlns:a16="http://schemas.microsoft.com/office/drawing/2014/main" id="{5CF33C5D-1747-4E38-AA7F-A592CF89AB6C}"/>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6:   </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15573911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111FFBA-2BE3-489B-852C-478C8B8FB69C}"/>
              </a:ext>
            </a:extLst>
          </p:cNvPr>
          <p:cNvSpPr>
            <a:spLocks noGrp="1"/>
          </p:cNvSpPr>
          <p:nvPr>
            <p:ph type="sldNum" sz="quarter" idx="12"/>
          </p:nvPr>
        </p:nvSpPr>
        <p:spPr/>
        <p:txBody>
          <a:bodyPr/>
          <a:lstStyle/>
          <a:p>
            <a:fld id="{6AF1CCD9-42F8-1941-B639-714A2F07917B}" type="slidenum">
              <a:rPr lang="en-US" smtClean="0"/>
              <a:pPr/>
              <a:t>4</a:t>
            </a:fld>
            <a:endParaRPr lang="en-US"/>
          </a:p>
        </p:txBody>
      </p:sp>
      <p:sp>
        <p:nvSpPr>
          <p:cNvPr id="3" name="TextBox 2">
            <a:extLst>
              <a:ext uri="{FF2B5EF4-FFF2-40B4-BE49-F238E27FC236}">
                <a16:creationId xmlns:a16="http://schemas.microsoft.com/office/drawing/2014/main" id="{B1CFB107-2B38-42F6-8CA4-86797D0C7C08}"/>
              </a:ext>
            </a:extLst>
          </p:cNvPr>
          <p:cNvSpPr txBox="1"/>
          <p:nvPr/>
        </p:nvSpPr>
        <p:spPr>
          <a:xfrm>
            <a:off x="210066" y="2038865"/>
            <a:ext cx="8773296" cy="1200329"/>
          </a:xfrm>
          <a:prstGeom prst="rect">
            <a:avLst/>
          </a:prstGeom>
          <a:noFill/>
        </p:spPr>
        <p:txBody>
          <a:bodyPr wrap="square" rtlCol="0">
            <a:spAutoFit/>
          </a:bodyPr>
          <a:lstStyle/>
          <a:p>
            <a:pPr algn="ctr">
              <a:spcAft>
                <a:spcPts val="600"/>
              </a:spcAft>
            </a:pPr>
            <a:r>
              <a:rPr lang="en-US" sz="2400" b="1" dirty="0"/>
              <a:t>Now let’s go through the general Aims that will help us integrate the full mental health care pathway into our care…detect, assess, treat, and follow up</a:t>
            </a:r>
          </a:p>
        </p:txBody>
      </p:sp>
      <p:pic>
        <p:nvPicPr>
          <p:cNvPr id="7" name="Picture 6" descr="Icon&#10;&#10;Description automatically generated">
            <a:extLst>
              <a:ext uri="{FF2B5EF4-FFF2-40B4-BE49-F238E27FC236}">
                <a16:creationId xmlns:a16="http://schemas.microsoft.com/office/drawing/2014/main" id="{41561161-113D-4AB4-9C8F-AAB982F212B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04260" y="3343466"/>
            <a:ext cx="6384907" cy="2414665"/>
          </a:xfrm>
          <a:prstGeom prst="rect">
            <a:avLst/>
          </a:prstGeom>
        </p:spPr>
      </p:pic>
    </p:spTree>
    <p:extLst>
      <p:ext uri="{BB962C8B-B14F-4D97-AF65-F5344CB8AC3E}">
        <p14:creationId xmlns:p14="http://schemas.microsoft.com/office/powerpoint/2010/main" val="19347683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40</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96840"/>
            <a:ext cx="2784773" cy="3570208"/>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treatment with medication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defTabSz="914400">
              <a:lnSpc>
                <a:spcPct val="90000"/>
              </a:lnSpc>
              <a:spcAft>
                <a:spcPts val="600"/>
              </a:spcAft>
            </a:pPr>
            <a:endParaRPr lang="en-US" sz="2000" dirty="0"/>
          </a:p>
        </p:txBody>
      </p:sp>
      <p:pic>
        <p:nvPicPr>
          <p:cNvPr id="3" name="Picture 2">
            <a:extLst>
              <a:ext uri="{FF2B5EF4-FFF2-40B4-BE49-F238E27FC236}">
                <a16:creationId xmlns:a16="http://schemas.microsoft.com/office/drawing/2014/main" id="{54C64FED-0BCC-4134-8B3E-6BB5857BC124}"/>
              </a:ext>
            </a:extLst>
          </p:cNvPr>
          <p:cNvPicPr>
            <a:picLocks noChangeAspect="1"/>
          </p:cNvPicPr>
          <p:nvPr/>
        </p:nvPicPr>
        <p:blipFill>
          <a:blip r:embed="rId2"/>
          <a:stretch>
            <a:fillRect/>
          </a:stretch>
        </p:blipFill>
        <p:spPr>
          <a:xfrm>
            <a:off x="4146474" y="696840"/>
            <a:ext cx="4622951" cy="5506341"/>
          </a:xfrm>
          <a:prstGeom prst="rect">
            <a:avLst/>
          </a:prstGeom>
        </p:spPr>
      </p:pic>
      <p:sp>
        <p:nvSpPr>
          <p:cNvPr id="4" name="Oval 3">
            <a:extLst>
              <a:ext uri="{FF2B5EF4-FFF2-40B4-BE49-F238E27FC236}">
                <a16:creationId xmlns:a16="http://schemas.microsoft.com/office/drawing/2014/main" id="{C466E715-6CC9-416C-B523-C964B72C9926}"/>
              </a:ext>
            </a:extLst>
          </p:cNvPr>
          <p:cNvSpPr/>
          <p:nvPr/>
        </p:nvSpPr>
        <p:spPr>
          <a:xfrm>
            <a:off x="6324442" y="3072383"/>
            <a:ext cx="2637977" cy="2798065"/>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7F1A462C-8096-4799-9931-FA7C3E938386}"/>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7:</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59293527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41</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60021"/>
            <a:ext cx="2784773" cy="4450449"/>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medication treatment]</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a:t>
            </a:r>
          </a:p>
          <a:p>
            <a:pPr indent="-228600" defTabSz="914400">
              <a:lnSpc>
                <a:spcPct val="90000"/>
              </a:lnSpc>
              <a:spcAft>
                <a:spcPts val="600"/>
              </a:spcAft>
              <a:buFont typeface="Arial" panose="020B0604020202020204" pitchFamily="34" charset="0"/>
              <a:buChar char="•"/>
            </a:pPr>
            <a:r>
              <a:rPr lang="en-US" sz="2000" dirty="0"/>
              <a:t>If medication is indicated, this will be our workflow</a:t>
            </a:r>
          </a:p>
          <a:p>
            <a:pPr indent="-228600" defTabSz="914400">
              <a:lnSpc>
                <a:spcPct val="90000"/>
              </a:lnSpc>
              <a:spcAft>
                <a:spcPts val="600"/>
              </a:spcAft>
              <a:buFont typeface="Arial" panose="020B0604020202020204" pitchFamily="34" charset="0"/>
              <a:buChar char="•"/>
            </a:pPr>
            <a:endParaRPr lang="en-US" sz="1800" dirty="0"/>
          </a:p>
        </p:txBody>
      </p:sp>
      <p:sp>
        <p:nvSpPr>
          <p:cNvPr id="50" name="Text Box 2">
            <a:extLst>
              <a:ext uri="{FF2B5EF4-FFF2-40B4-BE49-F238E27FC236}">
                <a16:creationId xmlns:a16="http://schemas.microsoft.com/office/drawing/2014/main" id="{791D2686-10B3-4E7D-A0F8-E1E6EF83BE60}"/>
              </a:ext>
            </a:extLst>
          </p:cNvPr>
          <p:cNvSpPr txBox="1">
            <a:spLocks noChangeArrowheads="1"/>
          </p:cNvSpPr>
          <p:nvPr/>
        </p:nvSpPr>
        <p:spPr bwMode="auto">
          <a:xfrm>
            <a:off x="6288947" y="1392883"/>
            <a:ext cx="1102173" cy="716554"/>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Medication treatment indicated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1" name="Text Box 2">
            <a:extLst>
              <a:ext uri="{FF2B5EF4-FFF2-40B4-BE49-F238E27FC236}">
                <a16:creationId xmlns:a16="http://schemas.microsoft.com/office/drawing/2014/main" id="{92F8837B-377D-49B2-9AF0-BC17911202D8}"/>
              </a:ext>
            </a:extLst>
          </p:cNvPr>
          <p:cNvSpPr txBox="1">
            <a:spLocks noChangeArrowheads="1"/>
          </p:cNvSpPr>
          <p:nvPr/>
        </p:nvSpPr>
        <p:spPr bwMode="auto">
          <a:xfrm>
            <a:off x="4965775" y="3847482"/>
            <a:ext cx="1735125" cy="1243217"/>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Provider prescribes medication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2" name="Text Box 2">
            <a:extLst>
              <a:ext uri="{FF2B5EF4-FFF2-40B4-BE49-F238E27FC236}">
                <a16:creationId xmlns:a16="http://schemas.microsoft.com/office/drawing/2014/main" id="{2FD2F33E-4DEC-4B4D-BCF6-F0B9B8B9E714}"/>
              </a:ext>
            </a:extLst>
          </p:cNvPr>
          <p:cNvSpPr txBox="1">
            <a:spLocks noChangeArrowheads="1"/>
          </p:cNvSpPr>
          <p:nvPr/>
        </p:nvSpPr>
        <p:spPr bwMode="auto">
          <a:xfrm>
            <a:off x="6922180" y="3836921"/>
            <a:ext cx="1735125" cy="1288839"/>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Site-specific procedure for referring </a:t>
            </a:r>
            <a:r>
              <a:rPr lang="en-US" sz="1100" dirty="0">
                <a:latin typeface="Calibri" panose="020F0502020204030204" pitchFamily="34" charset="0"/>
                <a:ea typeface="Calibri" panose="020F0502020204030204" pitchFamily="34" charset="0"/>
                <a:cs typeface="Times New Roman" panose="02020603050405020304" pitchFamily="18" charset="0"/>
              </a:rPr>
              <a:t>individual</a:t>
            </a:r>
            <a:r>
              <a:rPr lang="en-US" sz="1100" dirty="0">
                <a:effectLst/>
                <a:latin typeface="Calibri" panose="020F0502020204030204" pitchFamily="34" charset="0"/>
                <a:ea typeface="Calibri" panose="020F0502020204030204" pitchFamily="34" charset="0"/>
                <a:cs typeface="Times New Roman" panose="02020603050405020304" pitchFamily="18" charset="0"/>
              </a:rPr>
              <a:t> to psychiatrist care</a:t>
            </a:r>
          </a:p>
          <a:p>
            <a:pPr marL="0" marR="0" algn="ctr">
              <a:lnSpc>
                <a:spcPct val="115000"/>
              </a:lnSpc>
              <a:spcBef>
                <a:spcPts val="0"/>
              </a:spcBef>
              <a:spcAft>
                <a:spcPts val="0"/>
              </a:spcAft>
            </a:pPr>
            <a:endParaRPr 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100" dirty="0">
                <a:solidFill>
                  <a:srgbClr val="FF0000"/>
                </a:solidFill>
                <a:latin typeface="Calibri" panose="020F0502020204030204" pitchFamily="34" charset="0"/>
                <a:ea typeface="Calibri" panose="020F0502020204030204" pitchFamily="34" charset="0"/>
                <a:cs typeface="Times New Roman" panose="02020603050405020304" pitchFamily="18" charset="0"/>
              </a:rPr>
              <a:t>[Add your site-specific workflow here]</a:t>
            </a:r>
          </a:p>
          <a:p>
            <a:pPr marL="0" marR="0" algn="ctr">
              <a:lnSpc>
                <a:spcPct val="115000"/>
              </a:lnSpc>
              <a:spcBef>
                <a:spcPts val="0"/>
              </a:spcBef>
              <a:spcAft>
                <a:spcPts val="0"/>
              </a:spcAft>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3" name="Text Box 2">
            <a:extLst>
              <a:ext uri="{FF2B5EF4-FFF2-40B4-BE49-F238E27FC236}">
                <a16:creationId xmlns:a16="http://schemas.microsoft.com/office/drawing/2014/main" id="{5CF2360C-7247-48FF-A72B-93006B071CED}"/>
              </a:ext>
            </a:extLst>
          </p:cNvPr>
          <p:cNvSpPr txBox="1">
            <a:spLocks noChangeArrowheads="1"/>
          </p:cNvSpPr>
          <p:nvPr/>
        </p:nvSpPr>
        <p:spPr bwMode="auto">
          <a:xfrm>
            <a:off x="6912728" y="2759720"/>
            <a:ext cx="1735125" cy="832455"/>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a:effectLst/>
                <a:latin typeface="Calibri" panose="020F0502020204030204" pitchFamily="34" charset="0"/>
                <a:ea typeface="Calibri" panose="020F0502020204030204" pitchFamily="34" charset="0"/>
                <a:cs typeface="Times New Roman" panose="02020603050405020304" pitchFamily="18" charset="0"/>
              </a:rPr>
              <a:t>Complex treatment or diagnosis</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4" name="Text Box 2">
            <a:extLst>
              <a:ext uri="{FF2B5EF4-FFF2-40B4-BE49-F238E27FC236}">
                <a16:creationId xmlns:a16="http://schemas.microsoft.com/office/drawing/2014/main" id="{4D07253D-6AAC-4B6B-83EF-823CAFEFFBDC}"/>
              </a:ext>
            </a:extLst>
          </p:cNvPr>
          <p:cNvSpPr txBox="1">
            <a:spLocks noChangeArrowheads="1"/>
          </p:cNvSpPr>
          <p:nvPr/>
        </p:nvSpPr>
        <p:spPr bwMode="auto">
          <a:xfrm>
            <a:off x="4994129" y="2759720"/>
            <a:ext cx="1735125" cy="844019"/>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0"/>
              </a:spcAft>
            </a:pPr>
            <a:r>
              <a:rPr lang="en-US" sz="1200" dirty="0">
                <a:effectLst/>
                <a:latin typeface="Calibri" panose="020F0502020204030204" pitchFamily="34" charset="0"/>
                <a:ea typeface="Calibri" panose="020F0502020204030204" pitchFamily="34" charset="0"/>
                <a:cs typeface="Times New Roman" panose="02020603050405020304" pitchFamily="18" charset="0"/>
              </a:rPr>
              <a:t>Non-complex treatment or diagnosis (Ob/Gyn comfortable treating)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55" name="Straight Arrow Connector 54">
            <a:extLst>
              <a:ext uri="{FF2B5EF4-FFF2-40B4-BE49-F238E27FC236}">
                <a16:creationId xmlns:a16="http://schemas.microsoft.com/office/drawing/2014/main" id="{52DC6E95-2A30-4310-8741-A350D8EC1C62}"/>
              </a:ext>
            </a:extLst>
          </p:cNvPr>
          <p:cNvCxnSpPr/>
          <p:nvPr/>
        </p:nvCxnSpPr>
        <p:spPr>
          <a:xfrm>
            <a:off x="6912728" y="2104951"/>
            <a:ext cx="892432" cy="662162"/>
          </a:xfrm>
          <a:prstGeom prst="straightConnector1">
            <a:avLst/>
          </a:prstGeom>
          <a:noFill/>
          <a:ln w="22225" cap="flat" cmpd="sng" algn="ctr">
            <a:solidFill>
              <a:srgbClr val="4F81BD">
                <a:shade val="95000"/>
                <a:satMod val="105000"/>
              </a:srgbClr>
            </a:solidFill>
            <a:prstDash val="solid"/>
            <a:tailEnd type="arrow"/>
          </a:ln>
          <a:effectLst/>
        </p:spPr>
      </p:cxnSp>
      <p:cxnSp>
        <p:nvCxnSpPr>
          <p:cNvPr id="56" name="Straight Arrow Connector 55">
            <a:extLst>
              <a:ext uri="{FF2B5EF4-FFF2-40B4-BE49-F238E27FC236}">
                <a16:creationId xmlns:a16="http://schemas.microsoft.com/office/drawing/2014/main" id="{EE3E144E-445D-476E-94EA-4729CFD4AE6A}"/>
              </a:ext>
            </a:extLst>
          </p:cNvPr>
          <p:cNvCxnSpPr/>
          <p:nvPr/>
        </p:nvCxnSpPr>
        <p:spPr>
          <a:xfrm flipH="1">
            <a:off x="5849465" y="2115511"/>
            <a:ext cx="903447" cy="653449"/>
          </a:xfrm>
          <a:prstGeom prst="straightConnector1">
            <a:avLst/>
          </a:prstGeom>
          <a:noFill/>
          <a:ln w="22225" cap="flat" cmpd="sng" algn="ctr">
            <a:solidFill>
              <a:srgbClr val="4F81BD">
                <a:shade val="95000"/>
                <a:satMod val="105000"/>
              </a:srgbClr>
            </a:solidFill>
            <a:prstDash val="solid"/>
            <a:tailEnd type="arrow"/>
          </a:ln>
          <a:effectLst/>
        </p:spPr>
      </p:cxnSp>
      <p:cxnSp>
        <p:nvCxnSpPr>
          <p:cNvPr id="57" name="Straight Arrow Connector 56">
            <a:extLst>
              <a:ext uri="{FF2B5EF4-FFF2-40B4-BE49-F238E27FC236}">
                <a16:creationId xmlns:a16="http://schemas.microsoft.com/office/drawing/2014/main" id="{AB736018-E82D-49FA-8E4E-0521C07AE602}"/>
              </a:ext>
            </a:extLst>
          </p:cNvPr>
          <p:cNvCxnSpPr/>
          <p:nvPr/>
        </p:nvCxnSpPr>
        <p:spPr>
          <a:xfrm flipH="1">
            <a:off x="7794056" y="3572900"/>
            <a:ext cx="0" cy="228113"/>
          </a:xfrm>
          <a:prstGeom prst="straightConnector1">
            <a:avLst/>
          </a:prstGeom>
          <a:noFill/>
          <a:ln w="22225" cap="flat" cmpd="sng" algn="ctr">
            <a:solidFill>
              <a:srgbClr val="4F81BD">
                <a:shade val="95000"/>
                <a:satMod val="105000"/>
              </a:srgbClr>
            </a:solidFill>
            <a:prstDash val="solid"/>
            <a:tailEnd type="arrow"/>
          </a:ln>
          <a:effectLst/>
        </p:spPr>
      </p:cxnSp>
      <p:cxnSp>
        <p:nvCxnSpPr>
          <p:cNvPr id="58" name="Straight Arrow Connector 57">
            <a:extLst>
              <a:ext uri="{FF2B5EF4-FFF2-40B4-BE49-F238E27FC236}">
                <a16:creationId xmlns:a16="http://schemas.microsoft.com/office/drawing/2014/main" id="{9127F70E-DA17-4B10-BABE-55B35BF429C1}"/>
              </a:ext>
            </a:extLst>
          </p:cNvPr>
          <p:cNvCxnSpPr/>
          <p:nvPr/>
        </p:nvCxnSpPr>
        <p:spPr>
          <a:xfrm flipH="1">
            <a:off x="5847101" y="3604583"/>
            <a:ext cx="0" cy="228113"/>
          </a:xfrm>
          <a:prstGeom prst="straightConnector1">
            <a:avLst/>
          </a:prstGeom>
          <a:noFill/>
          <a:ln w="22225" cap="flat" cmpd="sng" algn="ctr">
            <a:solidFill>
              <a:srgbClr val="4F81BD">
                <a:shade val="95000"/>
                <a:satMod val="105000"/>
              </a:srgbClr>
            </a:solidFill>
            <a:prstDash val="solid"/>
            <a:tailEnd type="arrow"/>
          </a:ln>
          <a:effectLst/>
        </p:spPr>
      </p:cxnSp>
      <p:grpSp>
        <p:nvGrpSpPr>
          <p:cNvPr id="44" name="Group 43">
            <a:extLst>
              <a:ext uri="{FF2B5EF4-FFF2-40B4-BE49-F238E27FC236}">
                <a16:creationId xmlns:a16="http://schemas.microsoft.com/office/drawing/2014/main" id="{FCC42242-4F4B-476A-A48F-60143CA5DFD0}"/>
              </a:ext>
            </a:extLst>
          </p:cNvPr>
          <p:cNvGrpSpPr/>
          <p:nvPr/>
        </p:nvGrpSpPr>
        <p:grpSpPr>
          <a:xfrm>
            <a:off x="4178227" y="5093655"/>
            <a:ext cx="3726561" cy="383357"/>
            <a:chOff x="0" y="0"/>
            <a:chExt cx="3667125" cy="307340"/>
          </a:xfrm>
        </p:grpSpPr>
        <p:cxnSp>
          <p:nvCxnSpPr>
            <p:cNvPr id="45" name="Straight Arrow Connector 44">
              <a:extLst>
                <a:ext uri="{FF2B5EF4-FFF2-40B4-BE49-F238E27FC236}">
                  <a16:creationId xmlns:a16="http://schemas.microsoft.com/office/drawing/2014/main" id="{5AB85E7F-CC5D-4BE2-B8AF-2BF9406AFCC6}"/>
                </a:ext>
              </a:extLst>
            </p:cNvPr>
            <p:cNvCxnSpPr/>
            <p:nvPr/>
          </p:nvCxnSpPr>
          <p:spPr>
            <a:xfrm flipH="1">
              <a:off x="1933575" y="142875"/>
              <a:ext cx="0" cy="164465"/>
            </a:xfrm>
            <a:prstGeom prst="straightConnector1">
              <a:avLst/>
            </a:prstGeom>
            <a:noFill/>
            <a:ln w="22225" cap="flat" cmpd="sng" algn="ctr">
              <a:solidFill>
                <a:srgbClr val="4F81BD">
                  <a:shade val="95000"/>
                  <a:satMod val="105000"/>
                </a:srgbClr>
              </a:solidFill>
              <a:prstDash val="solid"/>
              <a:tailEnd type="arrow"/>
            </a:ln>
            <a:effectLst/>
          </p:spPr>
        </p:cxnSp>
        <p:cxnSp>
          <p:nvCxnSpPr>
            <p:cNvPr id="46" name="Straight Connector 45">
              <a:extLst>
                <a:ext uri="{FF2B5EF4-FFF2-40B4-BE49-F238E27FC236}">
                  <a16:creationId xmlns:a16="http://schemas.microsoft.com/office/drawing/2014/main" id="{D5BA0E14-6283-4F1B-AB44-C2E38D823C8F}"/>
                </a:ext>
              </a:extLst>
            </p:cNvPr>
            <p:cNvCxnSpPr/>
            <p:nvPr/>
          </p:nvCxnSpPr>
          <p:spPr>
            <a:xfrm>
              <a:off x="0" y="152400"/>
              <a:ext cx="3667125" cy="9525"/>
            </a:xfrm>
            <a:prstGeom prst="line">
              <a:avLst/>
            </a:prstGeom>
            <a:noFill/>
            <a:ln w="22225" cap="flat" cmpd="sng" algn="ctr">
              <a:solidFill>
                <a:srgbClr val="4F81BD">
                  <a:shade val="95000"/>
                  <a:satMod val="105000"/>
                </a:srgbClr>
              </a:solidFill>
              <a:prstDash val="solid"/>
              <a:tailEnd type="none"/>
            </a:ln>
            <a:effectLst/>
          </p:spPr>
        </p:cxnSp>
        <p:cxnSp>
          <p:nvCxnSpPr>
            <p:cNvPr id="47" name="Straight Arrow Connector 46">
              <a:extLst>
                <a:ext uri="{FF2B5EF4-FFF2-40B4-BE49-F238E27FC236}">
                  <a16:creationId xmlns:a16="http://schemas.microsoft.com/office/drawing/2014/main" id="{DB122720-CDCE-4A5B-ACFF-2C86B7B4858B}"/>
                </a:ext>
              </a:extLst>
            </p:cNvPr>
            <p:cNvCxnSpPr/>
            <p:nvPr/>
          </p:nvCxnSpPr>
          <p:spPr>
            <a:xfrm flipH="1">
              <a:off x="3667125" y="9525"/>
              <a:ext cx="0" cy="137160"/>
            </a:xfrm>
            <a:prstGeom prst="straightConnector1">
              <a:avLst/>
            </a:prstGeom>
            <a:noFill/>
            <a:ln w="22225" cap="flat" cmpd="sng" algn="ctr">
              <a:solidFill>
                <a:srgbClr val="4F81BD">
                  <a:shade val="95000"/>
                  <a:satMod val="105000"/>
                </a:srgbClr>
              </a:solidFill>
              <a:prstDash val="solid"/>
              <a:tailEnd type="none"/>
            </a:ln>
            <a:effectLst/>
          </p:spPr>
        </p:cxnSp>
        <p:cxnSp>
          <p:nvCxnSpPr>
            <p:cNvPr id="48" name="Straight Arrow Connector 47">
              <a:extLst>
                <a:ext uri="{FF2B5EF4-FFF2-40B4-BE49-F238E27FC236}">
                  <a16:creationId xmlns:a16="http://schemas.microsoft.com/office/drawing/2014/main" id="{FE692CD8-C9F9-49CA-BC9C-E0F87B721D0A}"/>
                </a:ext>
              </a:extLst>
            </p:cNvPr>
            <p:cNvCxnSpPr/>
            <p:nvPr/>
          </p:nvCxnSpPr>
          <p:spPr>
            <a:xfrm flipH="1">
              <a:off x="0" y="9525"/>
              <a:ext cx="0" cy="137160"/>
            </a:xfrm>
            <a:prstGeom prst="straightConnector1">
              <a:avLst/>
            </a:prstGeom>
            <a:noFill/>
            <a:ln w="22225" cap="flat" cmpd="sng" algn="ctr">
              <a:solidFill>
                <a:srgbClr val="4F81BD">
                  <a:shade val="95000"/>
                  <a:satMod val="105000"/>
                </a:srgbClr>
              </a:solidFill>
              <a:prstDash val="solid"/>
              <a:tailEnd type="none"/>
            </a:ln>
            <a:effectLst/>
          </p:spPr>
        </p:cxnSp>
        <p:cxnSp>
          <p:nvCxnSpPr>
            <p:cNvPr id="49" name="Straight Arrow Connector 48">
              <a:extLst>
                <a:ext uri="{FF2B5EF4-FFF2-40B4-BE49-F238E27FC236}">
                  <a16:creationId xmlns:a16="http://schemas.microsoft.com/office/drawing/2014/main" id="{AC50974A-0B1A-43DD-9E7E-5792784F8328}"/>
                </a:ext>
              </a:extLst>
            </p:cNvPr>
            <p:cNvCxnSpPr/>
            <p:nvPr/>
          </p:nvCxnSpPr>
          <p:spPr>
            <a:xfrm flipH="1">
              <a:off x="1933575" y="0"/>
              <a:ext cx="0" cy="137160"/>
            </a:xfrm>
            <a:prstGeom prst="straightConnector1">
              <a:avLst/>
            </a:prstGeom>
            <a:noFill/>
            <a:ln w="22225" cap="flat" cmpd="sng" algn="ctr">
              <a:solidFill>
                <a:srgbClr val="4F81BD">
                  <a:shade val="95000"/>
                  <a:satMod val="105000"/>
                </a:srgbClr>
              </a:solidFill>
              <a:prstDash val="solid"/>
              <a:tailEnd type="none"/>
            </a:ln>
            <a:effectLst/>
          </p:spPr>
        </p:cxnSp>
      </p:grpSp>
      <p:sp>
        <p:nvSpPr>
          <p:cNvPr id="3" name="TextBox 2">
            <a:extLst>
              <a:ext uri="{FF2B5EF4-FFF2-40B4-BE49-F238E27FC236}">
                <a16:creationId xmlns:a16="http://schemas.microsoft.com/office/drawing/2014/main" id="{1AB15ECE-0022-40F6-8577-5FFC1A70D433}"/>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7:</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4365190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42</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66260"/>
            <a:ext cx="2784773" cy="3493264"/>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follow-up and monitoring here]</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 once treatment is initiated.</a:t>
            </a:r>
          </a:p>
        </p:txBody>
      </p:sp>
      <p:pic>
        <p:nvPicPr>
          <p:cNvPr id="7" name="Picture 6">
            <a:extLst>
              <a:ext uri="{FF2B5EF4-FFF2-40B4-BE49-F238E27FC236}">
                <a16:creationId xmlns:a16="http://schemas.microsoft.com/office/drawing/2014/main" id="{F8E6D97E-82ED-435B-A604-E3C50D19371D}"/>
              </a:ext>
            </a:extLst>
          </p:cNvPr>
          <p:cNvPicPr>
            <a:picLocks noChangeAspect="1"/>
          </p:cNvPicPr>
          <p:nvPr/>
        </p:nvPicPr>
        <p:blipFill>
          <a:blip r:embed="rId2"/>
          <a:stretch>
            <a:fillRect/>
          </a:stretch>
        </p:blipFill>
        <p:spPr>
          <a:xfrm>
            <a:off x="3980347" y="666260"/>
            <a:ext cx="4662598" cy="5553565"/>
          </a:xfrm>
          <a:prstGeom prst="rect">
            <a:avLst/>
          </a:prstGeom>
        </p:spPr>
      </p:pic>
      <p:sp>
        <p:nvSpPr>
          <p:cNvPr id="3" name="Oval 2">
            <a:extLst>
              <a:ext uri="{FF2B5EF4-FFF2-40B4-BE49-F238E27FC236}">
                <a16:creationId xmlns:a16="http://schemas.microsoft.com/office/drawing/2014/main" id="{39F81A8F-D51A-43E1-999A-AC3495DAF98D}"/>
              </a:ext>
            </a:extLst>
          </p:cNvPr>
          <p:cNvSpPr/>
          <p:nvPr/>
        </p:nvSpPr>
        <p:spPr>
          <a:xfrm>
            <a:off x="4321028" y="5339951"/>
            <a:ext cx="4822972" cy="632091"/>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66DE56D-7433-4C63-A169-F84415E8770A}"/>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8:   </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197334355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43</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556745"/>
            <a:ext cx="2784773" cy="5509200"/>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follow-up and monitoring]</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after screening once treatment is initiated</a:t>
            </a:r>
          </a:p>
          <a:p>
            <a:pPr indent="-228600" defTabSz="914400">
              <a:lnSpc>
                <a:spcPct val="90000"/>
              </a:lnSpc>
              <a:spcAft>
                <a:spcPts val="600"/>
              </a:spcAft>
              <a:buFont typeface="Arial" panose="020B0604020202020204" pitchFamily="34" charset="0"/>
              <a:buChar char="•"/>
            </a:pPr>
            <a:r>
              <a:rPr lang="en-US" sz="2000" dirty="0"/>
              <a:t>For all patients identified as screening positive for a mental health condition we will follow up and monitor by </a:t>
            </a:r>
            <a:r>
              <a:rPr lang="en-US" sz="2000" dirty="0">
                <a:solidFill>
                  <a:srgbClr val="FF0000"/>
                </a:solidFill>
              </a:rPr>
              <a:t>[add your procedure here]</a:t>
            </a:r>
          </a:p>
        </p:txBody>
      </p:sp>
      <p:sp>
        <p:nvSpPr>
          <p:cNvPr id="23" name="Text Box 2">
            <a:extLst>
              <a:ext uri="{FF2B5EF4-FFF2-40B4-BE49-F238E27FC236}">
                <a16:creationId xmlns:a16="http://schemas.microsoft.com/office/drawing/2014/main" id="{A289FC0F-83AF-4B0C-8231-CE6FE86CBDD4}"/>
              </a:ext>
            </a:extLst>
          </p:cNvPr>
          <p:cNvSpPr txBox="1">
            <a:spLocks noChangeArrowheads="1"/>
          </p:cNvSpPr>
          <p:nvPr/>
        </p:nvSpPr>
        <p:spPr bwMode="auto">
          <a:xfrm>
            <a:off x="3947684" y="4909294"/>
            <a:ext cx="4738495" cy="518867"/>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Repeat mental health screening monthly to monitor status until two repeat negative screens</a:t>
            </a:r>
          </a:p>
        </p:txBody>
      </p:sp>
      <p:grpSp>
        <p:nvGrpSpPr>
          <p:cNvPr id="27" name="Group 26">
            <a:extLst>
              <a:ext uri="{FF2B5EF4-FFF2-40B4-BE49-F238E27FC236}">
                <a16:creationId xmlns:a16="http://schemas.microsoft.com/office/drawing/2014/main" id="{1A3506A0-9E5C-4C4E-B00E-5FD91E78A51C}"/>
              </a:ext>
            </a:extLst>
          </p:cNvPr>
          <p:cNvGrpSpPr/>
          <p:nvPr/>
        </p:nvGrpSpPr>
        <p:grpSpPr>
          <a:xfrm>
            <a:off x="4383370" y="4542630"/>
            <a:ext cx="3667100" cy="307285"/>
            <a:chOff x="0" y="0"/>
            <a:chExt cx="3667125" cy="307340"/>
          </a:xfrm>
        </p:grpSpPr>
        <p:cxnSp>
          <p:nvCxnSpPr>
            <p:cNvPr id="29" name="Straight Arrow Connector 28">
              <a:extLst>
                <a:ext uri="{FF2B5EF4-FFF2-40B4-BE49-F238E27FC236}">
                  <a16:creationId xmlns:a16="http://schemas.microsoft.com/office/drawing/2014/main" id="{9BCE1D4E-1FEB-4DDE-94AF-85451B492A93}"/>
                </a:ext>
              </a:extLst>
            </p:cNvPr>
            <p:cNvCxnSpPr/>
            <p:nvPr/>
          </p:nvCxnSpPr>
          <p:spPr>
            <a:xfrm flipH="1">
              <a:off x="1933575" y="142875"/>
              <a:ext cx="0" cy="164465"/>
            </a:xfrm>
            <a:prstGeom prst="straightConnector1">
              <a:avLst/>
            </a:prstGeom>
            <a:noFill/>
            <a:ln w="22225" cap="flat" cmpd="sng" algn="ctr">
              <a:solidFill>
                <a:srgbClr val="4F81BD">
                  <a:shade val="95000"/>
                  <a:satMod val="105000"/>
                </a:srgbClr>
              </a:solidFill>
              <a:prstDash val="solid"/>
              <a:tailEnd type="arrow"/>
            </a:ln>
            <a:effectLst/>
          </p:spPr>
        </p:cxnSp>
        <p:cxnSp>
          <p:nvCxnSpPr>
            <p:cNvPr id="30" name="Straight Connector 29">
              <a:extLst>
                <a:ext uri="{FF2B5EF4-FFF2-40B4-BE49-F238E27FC236}">
                  <a16:creationId xmlns:a16="http://schemas.microsoft.com/office/drawing/2014/main" id="{8D70226B-6A9D-410C-B88D-1B9853C59DAE}"/>
                </a:ext>
              </a:extLst>
            </p:cNvPr>
            <p:cNvCxnSpPr/>
            <p:nvPr/>
          </p:nvCxnSpPr>
          <p:spPr>
            <a:xfrm>
              <a:off x="0" y="152400"/>
              <a:ext cx="3667125" cy="9525"/>
            </a:xfrm>
            <a:prstGeom prst="line">
              <a:avLst/>
            </a:prstGeom>
            <a:noFill/>
            <a:ln w="22225" cap="flat" cmpd="sng" algn="ctr">
              <a:solidFill>
                <a:srgbClr val="4F81BD">
                  <a:shade val="95000"/>
                  <a:satMod val="105000"/>
                </a:srgbClr>
              </a:solidFill>
              <a:prstDash val="solid"/>
              <a:tailEnd type="none"/>
            </a:ln>
            <a:effectLst/>
          </p:spPr>
        </p:cxnSp>
        <p:cxnSp>
          <p:nvCxnSpPr>
            <p:cNvPr id="31" name="Straight Arrow Connector 30">
              <a:extLst>
                <a:ext uri="{FF2B5EF4-FFF2-40B4-BE49-F238E27FC236}">
                  <a16:creationId xmlns:a16="http://schemas.microsoft.com/office/drawing/2014/main" id="{87CCE242-659E-44AA-A928-CDDA7B76D97D}"/>
                </a:ext>
              </a:extLst>
            </p:cNvPr>
            <p:cNvCxnSpPr/>
            <p:nvPr/>
          </p:nvCxnSpPr>
          <p:spPr>
            <a:xfrm flipH="1">
              <a:off x="3667125" y="9525"/>
              <a:ext cx="0" cy="137160"/>
            </a:xfrm>
            <a:prstGeom prst="straightConnector1">
              <a:avLst/>
            </a:prstGeom>
            <a:noFill/>
            <a:ln w="22225" cap="flat" cmpd="sng" algn="ctr">
              <a:solidFill>
                <a:srgbClr val="4F81BD">
                  <a:shade val="95000"/>
                  <a:satMod val="105000"/>
                </a:srgbClr>
              </a:solidFill>
              <a:prstDash val="solid"/>
              <a:tailEnd type="none"/>
            </a:ln>
            <a:effectLst/>
          </p:spPr>
        </p:cxnSp>
        <p:cxnSp>
          <p:nvCxnSpPr>
            <p:cNvPr id="32" name="Straight Arrow Connector 31">
              <a:extLst>
                <a:ext uri="{FF2B5EF4-FFF2-40B4-BE49-F238E27FC236}">
                  <a16:creationId xmlns:a16="http://schemas.microsoft.com/office/drawing/2014/main" id="{627B8A0C-8D81-4862-82C5-422412D651E8}"/>
                </a:ext>
              </a:extLst>
            </p:cNvPr>
            <p:cNvCxnSpPr/>
            <p:nvPr/>
          </p:nvCxnSpPr>
          <p:spPr>
            <a:xfrm flipH="1">
              <a:off x="0" y="9525"/>
              <a:ext cx="0" cy="137160"/>
            </a:xfrm>
            <a:prstGeom prst="straightConnector1">
              <a:avLst/>
            </a:prstGeom>
            <a:noFill/>
            <a:ln w="22225" cap="flat" cmpd="sng" algn="ctr">
              <a:solidFill>
                <a:srgbClr val="4F81BD">
                  <a:shade val="95000"/>
                  <a:satMod val="105000"/>
                </a:srgbClr>
              </a:solidFill>
              <a:prstDash val="solid"/>
              <a:tailEnd type="none"/>
            </a:ln>
            <a:effectLst/>
          </p:spPr>
        </p:cxnSp>
        <p:cxnSp>
          <p:nvCxnSpPr>
            <p:cNvPr id="33" name="Straight Arrow Connector 32">
              <a:extLst>
                <a:ext uri="{FF2B5EF4-FFF2-40B4-BE49-F238E27FC236}">
                  <a16:creationId xmlns:a16="http://schemas.microsoft.com/office/drawing/2014/main" id="{ED19D931-26F0-4670-B4B7-047794024157}"/>
                </a:ext>
              </a:extLst>
            </p:cNvPr>
            <p:cNvCxnSpPr/>
            <p:nvPr/>
          </p:nvCxnSpPr>
          <p:spPr>
            <a:xfrm flipH="1">
              <a:off x="1933575" y="0"/>
              <a:ext cx="0" cy="137160"/>
            </a:xfrm>
            <a:prstGeom prst="straightConnector1">
              <a:avLst/>
            </a:prstGeom>
            <a:noFill/>
            <a:ln w="22225" cap="flat" cmpd="sng" algn="ctr">
              <a:solidFill>
                <a:srgbClr val="4F81BD">
                  <a:shade val="95000"/>
                  <a:satMod val="105000"/>
                </a:srgbClr>
              </a:solidFill>
              <a:prstDash val="solid"/>
              <a:tailEnd type="none"/>
            </a:ln>
            <a:effectLst/>
          </p:spPr>
        </p:cxnSp>
      </p:grpSp>
      <p:sp>
        <p:nvSpPr>
          <p:cNvPr id="3" name="TextBox 2">
            <a:extLst>
              <a:ext uri="{FF2B5EF4-FFF2-40B4-BE49-F238E27FC236}">
                <a16:creationId xmlns:a16="http://schemas.microsoft.com/office/drawing/2014/main" id="{9BF55DE8-AC2A-46AB-98B3-43B2A7FDA572}"/>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8:</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295779654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44</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691681"/>
            <a:ext cx="2784773" cy="4324261"/>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transitioning care if mental health condition is unresolved]</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if happens if the patient screens positive at the postpartum visit screening</a:t>
            </a:r>
          </a:p>
        </p:txBody>
      </p:sp>
      <p:pic>
        <p:nvPicPr>
          <p:cNvPr id="3" name="Picture 2">
            <a:extLst>
              <a:ext uri="{FF2B5EF4-FFF2-40B4-BE49-F238E27FC236}">
                <a16:creationId xmlns:a16="http://schemas.microsoft.com/office/drawing/2014/main" id="{CE3614A8-68CA-4402-B37F-174AB73D48DD}"/>
              </a:ext>
            </a:extLst>
          </p:cNvPr>
          <p:cNvPicPr>
            <a:picLocks noChangeAspect="1"/>
          </p:cNvPicPr>
          <p:nvPr/>
        </p:nvPicPr>
        <p:blipFill>
          <a:blip r:embed="rId2"/>
          <a:stretch>
            <a:fillRect/>
          </a:stretch>
        </p:blipFill>
        <p:spPr>
          <a:xfrm>
            <a:off x="3970799" y="691681"/>
            <a:ext cx="4544551" cy="5412961"/>
          </a:xfrm>
          <a:prstGeom prst="rect">
            <a:avLst/>
          </a:prstGeom>
        </p:spPr>
      </p:pic>
      <p:sp>
        <p:nvSpPr>
          <p:cNvPr id="4" name="Oval 3">
            <a:extLst>
              <a:ext uri="{FF2B5EF4-FFF2-40B4-BE49-F238E27FC236}">
                <a16:creationId xmlns:a16="http://schemas.microsoft.com/office/drawing/2014/main" id="{B41DA7C0-AE93-413D-BC73-33213E2CB1EA}"/>
              </a:ext>
            </a:extLst>
          </p:cNvPr>
          <p:cNvSpPr/>
          <p:nvPr/>
        </p:nvSpPr>
        <p:spPr>
          <a:xfrm flipV="1">
            <a:off x="4313749" y="5650990"/>
            <a:ext cx="4467090" cy="645979"/>
          </a:xfrm>
          <a:prstGeom prst="ellipse">
            <a:avLst/>
          </a:prstGeom>
          <a:noFill/>
          <a:ln w="1270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10D31459-2FC5-4A38-8DBE-CDBE2E1A08F3}"/>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9:</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28223196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479292" y="0"/>
            <a:ext cx="5664708"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842766" y="557784"/>
            <a:ext cx="4938073"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Slide Number Placeholder 1">
            <a:extLst>
              <a:ext uri="{FF2B5EF4-FFF2-40B4-BE49-F238E27FC236}">
                <a16:creationId xmlns:a16="http://schemas.microsoft.com/office/drawing/2014/main" id="{6613D55E-441F-4943-8A77-546F37E78F2F}"/>
              </a:ext>
            </a:extLst>
          </p:cNvPr>
          <p:cNvSpPr>
            <a:spLocks noGrp="1"/>
          </p:cNvSpPr>
          <p:nvPr>
            <p:ph type="sldNum" sz="quarter" idx="12"/>
          </p:nvPr>
        </p:nvSpPr>
        <p:spPr>
          <a:xfrm>
            <a:off x="6457950" y="6356350"/>
            <a:ext cx="2057400" cy="365125"/>
          </a:xfrm>
        </p:spPr>
        <p:txBody>
          <a:bodyPr vert="horz" lIns="91440" tIns="45720" rIns="91440" bIns="45720" rtlCol="0" anchor="ctr">
            <a:normAutofit/>
          </a:bodyPr>
          <a:lstStyle/>
          <a:p>
            <a:pPr defTabSz="914400">
              <a:spcAft>
                <a:spcPts val="600"/>
              </a:spcAft>
            </a:pPr>
            <a:fld id="{6AF1CCD9-42F8-1941-B639-714A2F07917B}" type="slidenum">
              <a:rPr lang="en-US">
                <a:solidFill>
                  <a:srgbClr val="303030"/>
                </a:solidFill>
              </a:rPr>
              <a:pPr defTabSz="914400">
                <a:spcAft>
                  <a:spcPts val="600"/>
                </a:spcAft>
              </a:pPr>
              <a:t>45</a:t>
            </a:fld>
            <a:endParaRPr lang="en-US">
              <a:solidFill>
                <a:srgbClr val="303030"/>
              </a:solidFill>
            </a:endParaRPr>
          </a:p>
        </p:txBody>
      </p:sp>
      <p:sp>
        <p:nvSpPr>
          <p:cNvPr id="10" name="TextBox 9">
            <a:extLst>
              <a:ext uri="{FF2B5EF4-FFF2-40B4-BE49-F238E27FC236}">
                <a16:creationId xmlns:a16="http://schemas.microsoft.com/office/drawing/2014/main" id="{5BA06C4F-807B-4707-9664-A115395FD13B}"/>
              </a:ext>
            </a:extLst>
          </p:cNvPr>
          <p:cNvSpPr txBox="1"/>
          <p:nvPr/>
        </p:nvSpPr>
        <p:spPr>
          <a:xfrm>
            <a:off x="420624" y="575345"/>
            <a:ext cx="2883071" cy="6389441"/>
          </a:xfrm>
          <a:prstGeom prst="rect">
            <a:avLst/>
          </a:prstGeom>
          <a:noFill/>
        </p:spPr>
        <p:txBody>
          <a:bodyPr wrap="square">
            <a:spAutoFit/>
          </a:bodyPr>
          <a:lstStyle/>
          <a:p>
            <a:pPr defTabSz="914400">
              <a:lnSpc>
                <a:spcPct val="90000"/>
              </a:lnSpc>
              <a:spcAft>
                <a:spcPts val="600"/>
              </a:spcAft>
            </a:pPr>
            <a:r>
              <a:rPr lang="en-US" sz="2000" i="1" dirty="0">
                <a:solidFill>
                  <a:srgbClr val="FF0000"/>
                </a:solidFill>
              </a:rPr>
              <a:t>[Write your goal(s) related to transitioning care if mental health condition is unresolved]</a:t>
            </a:r>
          </a:p>
          <a:p>
            <a:pPr indent="-228600" defTabSz="914400">
              <a:lnSpc>
                <a:spcPct val="90000"/>
              </a:lnSpc>
              <a:spcAft>
                <a:spcPts val="600"/>
              </a:spcAft>
              <a:buFont typeface="Arial" panose="020B0604020202020204" pitchFamily="34" charset="0"/>
              <a:buChar char="•"/>
            </a:pPr>
            <a:r>
              <a:rPr lang="en-US" sz="2000" dirty="0"/>
              <a:t>We’ve put together a new workflow for the changes related to mental health care. We have provided you with a copy.  Page 2 describes what happens if the patient screens positive at the postpartum visit screening</a:t>
            </a:r>
          </a:p>
          <a:p>
            <a:pPr indent="-228600" defTabSz="914400">
              <a:lnSpc>
                <a:spcPct val="90000"/>
              </a:lnSpc>
              <a:spcAft>
                <a:spcPts val="600"/>
              </a:spcAft>
              <a:buFont typeface="Arial" panose="020B0604020202020204" pitchFamily="34" charset="0"/>
              <a:buChar char="•"/>
            </a:pPr>
            <a:r>
              <a:rPr lang="en-US" sz="2000" dirty="0"/>
              <a:t>If the patient screening remains positive at the time of the last visit, this this will be our workflow for transitioning care:  </a:t>
            </a:r>
            <a:r>
              <a:rPr lang="en-US" sz="2000" dirty="0">
                <a:solidFill>
                  <a:srgbClr val="FF0000"/>
                </a:solidFill>
              </a:rPr>
              <a:t>[write your practice-specific procedure]</a:t>
            </a:r>
          </a:p>
          <a:p>
            <a:pPr indent="-228600" defTabSz="914400">
              <a:lnSpc>
                <a:spcPct val="90000"/>
              </a:lnSpc>
              <a:spcAft>
                <a:spcPts val="600"/>
              </a:spcAft>
              <a:buFont typeface="Arial" panose="020B0604020202020204" pitchFamily="34" charset="0"/>
              <a:buChar char="•"/>
            </a:pPr>
            <a:endParaRPr lang="en-US" sz="1800" dirty="0"/>
          </a:p>
        </p:txBody>
      </p:sp>
      <p:sp>
        <p:nvSpPr>
          <p:cNvPr id="25" name="Text Box 2">
            <a:extLst>
              <a:ext uri="{FF2B5EF4-FFF2-40B4-BE49-F238E27FC236}">
                <a16:creationId xmlns:a16="http://schemas.microsoft.com/office/drawing/2014/main" id="{F90EDDCB-C5F7-4821-B268-E2C2F57A55E1}"/>
              </a:ext>
            </a:extLst>
          </p:cNvPr>
          <p:cNvSpPr txBox="1">
            <a:spLocks noChangeArrowheads="1"/>
          </p:cNvSpPr>
          <p:nvPr/>
        </p:nvSpPr>
        <p:spPr bwMode="auto">
          <a:xfrm>
            <a:off x="4057583" y="5214867"/>
            <a:ext cx="4508126" cy="527027"/>
          </a:xfrm>
          <a:prstGeom prst="rect">
            <a:avLst/>
          </a:prstGeom>
          <a:solidFill>
            <a:srgbClr val="FFFFFF"/>
          </a:solidFill>
          <a:ln w="19050">
            <a:solidFill>
              <a:srgbClr val="F79646">
                <a:lumMod val="75000"/>
              </a:srgbClr>
            </a:solidFill>
            <a:miter lim="800000"/>
            <a:headEnd/>
            <a:tailEnd/>
          </a:ln>
        </p:spPr>
        <p:txBody>
          <a:bodyPr rot="0" vert="horz" wrap="square" lIns="91440" tIns="45720" rIns="91440" bIns="45720" anchor="t" anchorCtr="0">
            <a:noAutofit/>
          </a:bodyPr>
          <a:lstStyle/>
          <a:p>
            <a:pPr marL="0" marR="0" algn="ctr">
              <a:lnSpc>
                <a:spcPct val="115000"/>
              </a:lnSpc>
              <a:spcBef>
                <a:spcPts val="0"/>
              </a:spcBef>
              <a:spcAft>
                <a:spcPts val="1000"/>
              </a:spcAft>
            </a:pPr>
            <a:r>
              <a:rPr lang="en-US" sz="1100">
                <a:effectLst/>
                <a:latin typeface="Calibri" panose="020F0502020204030204" pitchFamily="34" charset="0"/>
                <a:ea typeface="Calibri" panose="020F0502020204030204" pitchFamily="34" charset="0"/>
                <a:cs typeface="Times New Roman" panose="02020603050405020304" pitchFamily="18" charset="0"/>
              </a:rPr>
              <a:t>If positive screens at conclusion of postpartum care, transfer mental health care to another provider</a:t>
            </a:r>
          </a:p>
        </p:txBody>
      </p:sp>
      <p:cxnSp>
        <p:nvCxnSpPr>
          <p:cNvPr id="28" name="Straight Arrow Connector 27">
            <a:extLst>
              <a:ext uri="{FF2B5EF4-FFF2-40B4-BE49-F238E27FC236}">
                <a16:creationId xmlns:a16="http://schemas.microsoft.com/office/drawing/2014/main" id="{B0C25B30-8610-4000-9011-70ED698D05CF}"/>
              </a:ext>
            </a:extLst>
          </p:cNvPr>
          <p:cNvCxnSpPr/>
          <p:nvPr/>
        </p:nvCxnSpPr>
        <p:spPr>
          <a:xfrm flipH="1">
            <a:off x="6311910" y="4962089"/>
            <a:ext cx="0" cy="252778"/>
          </a:xfrm>
          <a:prstGeom prst="straightConnector1">
            <a:avLst/>
          </a:prstGeom>
          <a:noFill/>
          <a:ln w="22225" cap="flat" cmpd="sng" algn="ctr">
            <a:solidFill>
              <a:srgbClr val="4F81BD">
                <a:shade val="95000"/>
                <a:satMod val="105000"/>
              </a:srgbClr>
            </a:solidFill>
            <a:prstDash val="solid"/>
            <a:tailEnd type="arrow"/>
          </a:ln>
          <a:effectLst/>
        </p:spPr>
      </p:cxnSp>
      <p:sp>
        <p:nvSpPr>
          <p:cNvPr id="3" name="TextBox 2">
            <a:extLst>
              <a:ext uri="{FF2B5EF4-FFF2-40B4-BE49-F238E27FC236}">
                <a16:creationId xmlns:a16="http://schemas.microsoft.com/office/drawing/2014/main" id="{37920650-4719-4887-B49D-9647605C31D3}"/>
              </a:ext>
            </a:extLst>
          </p:cNvPr>
          <p:cNvSpPr txBox="1"/>
          <p:nvPr/>
        </p:nvSpPr>
        <p:spPr>
          <a:xfrm>
            <a:off x="630936" y="219510"/>
            <a:ext cx="1805339" cy="408463"/>
          </a:xfrm>
          <a:prstGeom prst="rect">
            <a:avLst/>
          </a:prstGeom>
        </p:spPr>
        <p:txBody>
          <a:bodyPr vert="horz" lIns="91440" tIns="45720" rIns="91440" bIns="45720" rtlCol="0" anchor="ctr">
            <a:normAutofit lnSpcReduction="10000"/>
          </a:bodyPr>
          <a:lstStyle/>
          <a:p>
            <a:pPr defTabSz="914400">
              <a:lnSpc>
                <a:spcPct val="90000"/>
              </a:lnSpc>
              <a:spcBef>
                <a:spcPct val="0"/>
              </a:spcBef>
              <a:spcAft>
                <a:spcPts val="600"/>
              </a:spcAft>
            </a:pPr>
            <a:r>
              <a:rPr lang="en-US" sz="2400" b="1" dirty="0"/>
              <a:t>Aim 9:</a:t>
            </a:r>
            <a:endParaRPr lang="en-US" sz="2400" b="1" kern="1200" dirty="0">
              <a:solidFill>
                <a:schemeClr val="tx1"/>
              </a:solidFill>
              <a:latin typeface="+mj-lt"/>
              <a:ea typeface="+mj-ea"/>
              <a:cs typeface="+mj-cs"/>
            </a:endParaRPr>
          </a:p>
        </p:txBody>
      </p:sp>
    </p:spTree>
    <p:extLst>
      <p:ext uri="{BB962C8B-B14F-4D97-AF65-F5344CB8AC3E}">
        <p14:creationId xmlns:p14="http://schemas.microsoft.com/office/powerpoint/2010/main" val="304310423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6" name="Rectangle 3"/>
          <p:cNvSpPr>
            <a:spLocks noGrp="1" noChangeArrowheads="1"/>
          </p:cNvSpPr>
          <p:nvPr>
            <p:ph type="title"/>
          </p:nvPr>
        </p:nvSpPr>
        <p:spPr>
          <a:xfrm>
            <a:off x="76200" y="152400"/>
            <a:ext cx="9023350" cy="584775"/>
          </a:xfrm>
          <a:noFill/>
        </p:spPr>
        <p:txBody>
          <a:bodyPr/>
          <a:lstStyle/>
          <a:p>
            <a:pPr algn="ctr"/>
            <a:r>
              <a:rPr lang="en-US" sz="3200" dirty="0">
                <a:latin typeface="+mn-lt"/>
                <a:ea typeface="ＭＳ Ｐゴシック" pitchFamily="-110" charset="-128"/>
                <a:cs typeface="Arial" panose="020B0604020202020204" pitchFamily="34" charset="0"/>
              </a:rPr>
              <a:t>QUESTIONS?</a:t>
            </a:r>
          </a:p>
        </p:txBody>
      </p:sp>
      <p:sp>
        <p:nvSpPr>
          <p:cNvPr id="7" name="Slide Number Placeholder 6"/>
          <p:cNvSpPr>
            <a:spLocks noGrp="1"/>
          </p:cNvSpPr>
          <p:nvPr>
            <p:ph type="sldNum" sz="quarter" idx="10"/>
          </p:nvPr>
        </p:nvSpPr>
        <p:spPr/>
        <p:txBody>
          <a:bodyPr/>
          <a:lstStyle/>
          <a:p>
            <a:pPr>
              <a:defRPr/>
            </a:pPr>
            <a:endParaRPr lang="en-US"/>
          </a:p>
          <a:p>
            <a:pPr>
              <a:defRPr/>
            </a:pPr>
            <a:fld id="{55ED037E-4BB5-9040-B225-7D6B8851E19E}" type="slidenum">
              <a:rPr lang="en-US" smtClean="0"/>
              <a:pPr>
                <a:defRPr/>
              </a:pPr>
              <a:t>46</a:t>
            </a:fld>
            <a:endParaRPr lang="en-US"/>
          </a:p>
        </p:txBody>
      </p:sp>
      <p:pic>
        <p:nvPicPr>
          <p:cNvPr id="8" name="Picture 7">
            <a:extLst>
              <a:ext uri="{FF2B5EF4-FFF2-40B4-BE49-F238E27FC236}">
                <a16:creationId xmlns:a16="http://schemas.microsoft.com/office/drawing/2014/main" id="{063842CC-20FA-450E-8788-0BB00660BB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4600" y="1600200"/>
            <a:ext cx="4114800" cy="32004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2442481"/>
      </p:ext>
    </p:extLst>
  </p:cSld>
  <p:clrMapOvr>
    <a:masterClrMapping/>
  </p:clrMapOvr>
  <p:transition advTm="2383"/>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idx="4294967295"/>
          </p:nvPr>
        </p:nvSpPr>
        <p:spPr>
          <a:xfrm>
            <a:off x="-1587" y="26988"/>
            <a:ext cx="9221787" cy="1077218"/>
          </a:xfrm>
        </p:spPr>
        <p:txBody>
          <a:bodyPr/>
          <a:lstStyle/>
          <a:p>
            <a:r>
              <a:rPr lang="en-US" altLang="en-US" sz="3200" dirty="0">
                <a:latin typeface="+mn-lt"/>
              </a:rPr>
              <a:t>Integrating mental health care into our practice can be transformative for the perinatal individuals we serve </a:t>
            </a:r>
            <a:endParaRPr lang="en-US" sz="3200" dirty="0">
              <a:latin typeface="+mn-lt"/>
              <a:ea typeface="ＭＳ Ｐゴシック" pitchFamily="-110" charset="-128"/>
              <a:cs typeface="ＭＳ Ｐゴシック" pitchFamily="-110" charset="-128"/>
            </a:endParaRPr>
          </a:p>
        </p:txBody>
      </p:sp>
      <p:sp>
        <p:nvSpPr>
          <p:cNvPr id="54274" name="Down Arrow 8"/>
          <p:cNvSpPr>
            <a:spLocks noChangeArrowheads="1"/>
          </p:cNvSpPr>
          <p:nvPr/>
        </p:nvSpPr>
        <p:spPr bwMode="auto">
          <a:xfrm rot="-5400000">
            <a:off x="4259836" y="2942430"/>
            <a:ext cx="712788" cy="973137"/>
          </a:xfrm>
          <a:prstGeom prst="downArrow">
            <a:avLst>
              <a:gd name="adj1" fmla="val 50000"/>
              <a:gd name="adj2" fmla="val 50078"/>
            </a:avLst>
          </a:prstGeom>
          <a:solidFill>
            <a:schemeClr val="accent1"/>
          </a:solidFill>
          <a:ln w="9525">
            <a:solidFill>
              <a:schemeClr val="accent1"/>
            </a:solidFill>
            <a:miter lim="800000"/>
            <a:headEnd/>
            <a:tailEnd/>
          </a:ln>
          <a:effectLst>
            <a:outerShdw dist="23000" dir="5400000" rotWithShape="0">
              <a:srgbClr val="808080">
                <a:alpha val="34998"/>
              </a:srgbClr>
            </a:outerShdw>
          </a:effectLst>
        </p:spPr>
        <p:txBody>
          <a:bodyPr vert="eaVert" lIns="91418" tIns="45709" rIns="91418" bIns="45709" anchor="ctr"/>
          <a:lstStyle/>
          <a:p>
            <a:pPr algn="ctr">
              <a:defRPr/>
            </a:pPr>
            <a:endParaRPr lang="en-US" sz="3200" dirty="0">
              <a:solidFill>
                <a:srgbClr val="FFFFFF"/>
              </a:solidFill>
              <a:latin typeface="Calibri" pitchFamily="34" charset="0"/>
              <a:ea typeface="ＭＳ Ｐゴシック" charset="-128"/>
            </a:endParaRPr>
          </a:p>
        </p:txBody>
      </p:sp>
      <p:sp>
        <p:nvSpPr>
          <p:cNvPr id="7" name="Slide Number Placeholder 6"/>
          <p:cNvSpPr>
            <a:spLocks noGrp="1"/>
          </p:cNvSpPr>
          <p:nvPr>
            <p:ph type="sldNum" sz="quarter" idx="10"/>
          </p:nvPr>
        </p:nvSpPr>
        <p:spPr/>
        <p:txBody>
          <a:bodyPr/>
          <a:lstStyle/>
          <a:p>
            <a:pPr>
              <a:defRPr/>
            </a:pPr>
            <a:endParaRPr lang="en-US"/>
          </a:p>
          <a:p>
            <a:pPr>
              <a:defRPr/>
            </a:pPr>
            <a:fld id="{712CBFB2-97D6-B24D-8ED0-C43CE0B12A13}" type="slidenum">
              <a:rPr lang="en-US" smtClean="0"/>
              <a:pPr>
                <a:defRPr/>
              </a:pPr>
              <a:t>47</a:t>
            </a:fld>
            <a:endParaRPr lang="en-US" dirty="0"/>
          </a:p>
        </p:txBody>
      </p:sp>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680" y="1910582"/>
            <a:ext cx="3291840" cy="30368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4" name="Picture 3">
            <a:extLst>
              <a:ext uri="{FF2B5EF4-FFF2-40B4-BE49-F238E27FC236}">
                <a16:creationId xmlns:a16="http://schemas.microsoft.com/office/drawing/2014/main" id="{523B9AD7-8637-485C-A8CE-36E758863B65}"/>
              </a:ext>
            </a:extLst>
          </p:cNvPr>
          <p:cNvPicPr>
            <a:picLocks noChangeAspect="1"/>
          </p:cNvPicPr>
          <p:nvPr/>
        </p:nvPicPr>
        <p:blipFill rotWithShape="1">
          <a:blip r:embed="rId4"/>
          <a:srcRect l="36341" r="5757"/>
          <a:stretch/>
        </p:blipFill>
        <p:spPr>
          <a:xfrm>
            <a:off x="5364482" y="1911096"/>
            <a:ext cx="3310128" cy="3215574"/>
          </a:xfrm>
          <a:prstGeom prst="rect">
            <a:avLst/>
          </a:prstGeom>
          <a:effectLst>
            <a:outerShdw blurRad="54991" dist="17780" dir="5400000" algn="ctr" rotWithShape="0">
              <a:schemeClr val="tx1">
                <a:alpha val="40000"/>
              </a:schemeClr>
            </a:outerShdw>
          </a:effectLst>
          <a:scene3d>
            <a:camera prst="orthographicFront"/>
            <a:lightRig rig="threePt" dir="t">
              <a:rot lat="0" lon="0" rev="7200000"/>
            </a:lightRig>
          </a:scene3d>
          <a:sp3d>
            <a:bevelT w="25400" h="19050"/>
          </a:sp3d>
        </p:spPr>
      </p:pic>
    </p:spTree>
    <p:extLst>
      <p:ext uri="{BB962C8B-B14F-4D97-AF65-F5344CB8AC3E}">
        <p14:creationId xmlns:p14="http://schemas.microsoft.com/office/powerpoint/2010/main" val="1682519805"/>
      </p:ext>
    </p:extLst>
  </p:cSld>
  <p:clrMapOvr>
    <a:masterClrMapping/>
  </p:clrMapOvr>
  <p:transition advTm="3800">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F8401D3-D914-494D-947F-3F5A0444523D}"/>
              </a:ext>
            </a:extLst>
          </p:cNvPr>
          <p:cNvSpPr>
            <a:spLocks noGrp="1"/>
          </p:cNvSpPr>
          <p:nvPr>
            <p:ph type="sldNum" sz="quarter" idx="12"/>
          </p:nvPr>
        </p:nvSpPr>
        <p:spPr/>
        <p:txBody>
          <a:bodyPr/>
          <a:lstStyle/>
          <a:p>
            <a:fld id="{6AF1CCD9-42F8-1941-B639-714A2F07917B}" type="slidenum">
              <a:rPr lang="en-US" smtClean="0"/>
              <a:pPr/>
              <a:t>48</a:t>
            </a:fld>
            <a:endParaRPr lang="en-US"/>
          </a:p>
        </p:txBody>
      </p:sp>
      <p:sp>
        <p:nvSpPr>
          <p:cNvPr id="3" name="TextBox 2">
            <a:extLst>
              <a:ext uri="{FF2B5EF4-FFF2-40B4-BE49-F238E27FC236}">
                <a16:creationId xmlns:a16="http://schemas.microsoft.com/office/drawing/2014/main" id="{C06F171B-FABD-4058-BA23-5145452C3516}"/>
              </a:ext>
            </a:extLst>
          </p:cNvPr>
          <p:cNvSpPr txBox="1"/>
          <p:nvPr/>
        </p:nvSpPr>
        <p:spPr>
          <a:xfrm>
            <a:off x="850392" y="593082"/>
            <a:ext cx="7443216" cy="2062103"/>
          </a:xfrm>
          <a:prstGeom prst="rect">
            <a:avLst/>
          </a:prstGeom>
          <a:noFill/>
        </p:spPr>
        <p:txBody>
          <a:bodyPr wrap="square" rtlCol="0">
            <a:spAutoFit/>
          </a:bodyPr>
          <a:lstStyle/>
          <a:p>
            <a:pPr algn="ctr"/>
            <a:r>
              <a:rPr lang="en-US" sz="2800" b="1" dirty="0"/>
              <a:t>We appreciate everyone’s commitment to this initiative </a:t>
            </a:r>
            <a:endParaRPr lang="en-US" sz="2800" dirty="0"/>
          </a:p>
          <a:p>
            <a:pPr algn="ctr"/>
            <a:endParaRPr lang="en-US" dirty="0"/>
          </a:p>
          <a:p>
            <a:pPr algn="ctr"/>
            <a:endParaRPr lang="en-US" dirty="0"/>
          </a:p>
          <a:p>
            <a:pPr algn="ctr"/>
            <a:endParaRPr lang="en-US" dirty="0"/>
          </a:p>
          <a:p>
            <a:pPr algn="ctr"/>
            <a:endParaRPr lang="en-US" dirty="0"/>
          </a:p>
        </p:txBody>
      </p:sp>
      <p:pic>
        <p:nvPicPr>
          <p:cNvPr id="4" name="Picture 3">
            <a:extLst>
              <a:ext uri="{FF2B5EF4-FFF2-40B4-BE49-F238E27FC236}">
                <a16:creationId xmlns:a16="http://schemas.microsoft.com/office/drawing/2014/main" id="{65DC393F-4D91-492F-9594-083A57F18E4D}"/>
              </a:ext>
            </a:extLst>
          </p:cNvPr>
          <p:cNvPicPr>
            <a:picLocks noChangeAspect="1"/>
          </p:cNvPicPr>
          <p:nvPr/>
        </p:nvPicPr>
        <p:blipFill>
          <a:blip r:embed="rId3"/>
          <a:stretch>
            <a:fillRect/>
          </a:stretch>
        </p:blipFill>
        <p:spPr>
          <a:xfrm>
            <a:off x="2960443" y="1988170"/>
            <a:ext cx="3223113" cy="3223113"/>
          </a:xfrm>
          <a:prstGeom prst="rect">
            <a:avLst/>
          </a:prstGeom>
        </p:spPr>
      </p:pic>
      <p:pic>
        <p:nvPicPr>
          <p:cNvPr id="5" name="Picture 4">
            <a:extLst>
              <a:ext uri="{FF2B5EF4-FFF2-40B4-BE49-F238E27FC236}">
                <a16:creationId xmlns:a16="http://schemas.microsoft.com/office/drawing/2014/main" id="{B8092DCD-85A2-4067-BC7A-A59DA0A87D93}"/>
              </a:ext>
            </a:extLst>
          </p:cNvPr>
          <p:cNvPicPr>
            <a:picLocks noChangeAspect="1"/>
          </p:cNvPicPr>
          <p:nvPr/>
        </p:nvPicPr>
        <p:blipFill>
          <a:blip r:embed="rId4"/>
          <a:stretch>
            <a:fillRect/>
          </a:stretch>
        </p:blipFill>
        <p:spPr>
          <a:xfrm>
            <a:off x="7266309" y="5502836"/>
            <a:ext cx="1420491" cy="853514"/>
          </a:xfrm>
          <a:prstGeom prst="rect">
            <a:avLst/>
          </a:prstGeom>
        </p:spPr>
      </p:pic>
    </p:spTree>
    <p:extLst>
      <p:ext uri="{BB962C8B-B14F-4D97-AF65-F5344CB8AC3E}">
        <p14:creationId xmlns:p14="http://schemas.microsoft.com/office/powerpoint/2010/main" val="12510051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5</a:t>
            </a:fld>
            <a:endParaRPr lang="en-US" dirty="0"/>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1361911"/>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41789812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6</a:t>
            </a:fld>
            <a:endParaRPr lang="en-US" dirty="0"/>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2323713"/>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28784189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7</a:t>
            </a:fld>
            <a:endParaRPr lang="en-US" dirty="0"/>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3323987"/>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31971369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8</a:t>
            </a:fld>
            <a:endParaRPr lang="en-US" dirty="0"/>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3978012"/>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4. When a perinatal mental health screening tool is positive, assess the patient and determine treatment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11562486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C1DC0C2-6B31-4668-8497-07DAB92CD8FC}"/>
              </a:ext>
            </a:extLst>
          </p:cNvPr>
          <p:cNvSpPr>
            <a:spLocks noGrp="1"/>
          </p:cNvSpPr>
          <p:nvPr>
            <p:ph type="sldNum" sz="quarter" idx="12"/>
          </p:nvPr>
        </p:nvSpPr>
        <p:spPr/>
        <p:txBody>
          <a:bodyPr/>
          <a:lstStyle/>
          <a:p>
            <a:fld id="{6AF1CCD9-42F8-1941-B639-714A2F07917B}" type="slidenum">
              <a:rPr lang="en-US" smtClean="0"/>
              <a:pPr/>
              <a:t>9</a:t>
            </a:fld>
            <a:endParaRPr lang="en-US" dirty="0"/>
          </a:p>
        </p:txBody>
      </p:sp>
      <p:sp>
        <p:nvSpPr>
          <p:cNvPr id="4" name="TextBox 3">
            <a:extLst>
              <a:ext uri="{FF2B5EF4-FFF2-40B4-BE49-F238E27FC236}">
                <a16:creationId xmlns:a16="http://schemas.microsoft.com/office/drawing/2014/main" id="{D9F70440-3495-4AA6-A9EF-93372D5A195C}"/>
              </a:ext>
            </a:extLst>
          </p:cNvPr>
          <p:cNvSpPr txBox="1"/>
          <p:nvPr/>
        </p:nvSpPr>
        <p:spPr>
          <a:xfrm>
            <a:off x="169530" y="531846"/>
            <a:ext cx="8814216" cy="4632037"/>
          </a:xfrm>
          <a:prstGeom prst="rect">
            <a:avLst/>
          </a:prstGeom>
          <a:noFill/>
        </p:spPr>
        <p:txBody>
          <a:bodyPr wrap="square">
            <a:spAutoFit/>
          </a:bodyPr>
          <a:lstStyle/>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1. Provide psychoeducation, destigmatize perinatal mental health conditions, and help engage perinatal individuals using a strength-based and culturally-responsive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2. Implement screening for depression and anxiety twice during pregnancy (at initiation and at 24-28 weeks gestation) and at least once in the postpartum period (6 weeks postpartum).</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3. Implement screening for bipolar disorder at initiation of care or after a positive depression screen.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Aim 4. When a perinatal mental health screening tool is positive, assess the patient and determine treatment approach.</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US" sz="2000" dirty="0">
                <a:effectLst/>
                <a:latin typeface="Calibri" panose="020F0502020204030204" pitchFamily="34" charset="0"/>
                <a:ea typeface="Calibri" panose="020F0502020204030204" pitchFamily="34" charset="0"/>
                <a:cs typeface="Times New Roman" panose="02020603050405020304" pitchFamily="18" charset="0"/>
              </a:rPr>
              <a:t>Aim 5. Develop and use a repository of mental health resources and treatment referral sources tailored to the needs of your patient population.</a:t>
            </a:r>
          </a:p>
          <a:p>
            <a:pPr marR="0" lvl="0">
              <a:spcBef>
                <a:spcPts val="0"/>
              </a:spcBef>
              <a:spcAft>
                <a:spcPts val="300"/>
              </a:spcAft>
            </a:pPr>
            <a:r>
              <a:rPr lang="en-US" sz="2000" dirty="0">
                <a:solidFill>
                  <a:schemeClr val="bg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pPr marR="0" lvl="0">
              <a:spcBef>
                <a:spcPts val="0"/>
              </a:spcBef>
              <a:spcAft>
                <a:spcPts val="300"/>
              </a:spcAft>
              <a:tabLst>
                <a:tab pos="0" algn="l"/>
                <a:tab pos="457200" algn="l"/>
                <a:tab pos="571500" algn="l"/>
              </a:tabLst>
            </a:pPr>
            <a:r>
              <a:rPr lang="en-US" sz="2000" dirty="0">
                <a:effectLst/>
                <a:latin typeface="Calibri" panose="020F0502020204030204" pitchFamily="34" charset="0"/>
                <a:ea typeface="Calibri" panose="020F0502020204030204" pitchFamily="34" charset="0"/>
                <a:cs typeface="Times New Roman" panose="02020603050405020304" pitchFamily="18" charset="0"/>
              </a:rPr>
              <a:t>			</a:t>
            </a:r>
          </a:p>
        </p:txBody>
      </p:sp>
      <p:sp>
        <p:nvSpPr>
          <p:cNvPr id="15" name="TextBox 14">
            <a:extLst>
              <a:ext uri="{FF2B5EF4-FFF2-40B4-BE49-F238E27FC236}">
                <a16:creationId xmlns:a16="http://schemas.microsoft.com/office/drawing/2014/main" id="{BC08BF54-42BB-4A96-A7C8-0A9A1593749E}"/>
              </a:ext>
            </a:extLst>
          </p:cNvPr>
          <p:cNvSpPr txBox="1"/>
          <p:nvPr/>
        </p:nvSpPr>
        <p:spPr>
          <a:xfrm>
            <a:off x="82446" y="149748"/>
            <a:ext cx="9144000" cy="461665"/>
          </a:xfrm>
          <a:prstGeom prst="rect">
            <a:avLst/>
          </a:prstGeom>
          <a:noFill/>
        </p:spPr>
        <p:txBody>
          <a:bodyPr wrap="square" rtlCol="0">
            <a:spAutoFit/>
          </a:bodyPr>
          <a:lstStyle/>
          <a:p>
            <a:r>
              <a:rPr lang="en-US" sz="2400" b="1" dirty="0"/>
              <a:t>General aims for supporting metal health care through the continuum</a:t>
            </a:r>
          </a:p>
        </p:txBody>
      </p:sp>
    </p:spTree>
    <p:extLst>
      <p:ext uri="{BB962C8B-B14F-4D97-AF65-F5344CB8AC3E}">
        <p14:creationId xmlns:p14="http://schemas.microsoft.com/office/powerpoint/2010/main" val="167987512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7.0&quot;&gt;&lt;object type=&quot;1&quot; unique_id=&quot;10001&quot;&gt;&lt;object type=&quot;8&quot; unique_id=&quot;10002&quot;&gt;&lt;/object&gt;&lt;object type=&quot;2&quot; unique_id=&quot;10003&quot;&gt;&lt;object type=&quot;3&quot; unique_id=&quot;10004&quot;&gt;&lt;property id=&quot;20148&quot; value=&quot;5&quot;/&gt;&lt;property id=&quot;20300&quot; value=&quot;Slide 1&quot;/&gt;&lt;property id=&quot;20307&quot; value=&quot;408&quot;/&gt;&lt;/object&gt;&lt;object type=&quot;3&quot; unique_id=&quot;10005&quot;&gt;&lt;property id=&quot;20148&quot; value=&quot;5&quot;/&gt;&lt;property id=&quot;20300&quot; value=&quot;Slide 2&quot;/&gt;&lt;property id=&quot;20307&quot; value=&quot;568&quot;/&gt;&lt;/object&gt;&lt;object type=&quot;3&quot; unique_id=&quot;10006&quot;&gt;&lt;property id=&quot;20148&quot; value=&quot;5&quot;/&gt;&lt;property id=&quot;20300&quot; value=&quot;Slide 3&quot;/&gt;&lt;property id=&quot;20307&quot; value=&quot;631&quot;/&gt;&lt;/object&gt;&lt;object type=&quot;3&quot; unique_id=&quot;10007&quot;&gt;&lt;property id=&quot;20148&quot; value=&quot;5&quot;/&gt;&lt;property id=&quot;20300&quot; value=&quot;Slide 4&quot;/&gt;&lt;property id=&quot;20307&quot; value=&quot;632&quot;/&gt;&lt;/object&gt;&lt;object type=&quot;3&quot; unique_id=&quot;10008&quot;&gt;&lt;property id=&quot;20148&quot; value=&quot;5&quot;/&gt;&lt;property id=&quot;20300&quot; value=&quot;Slide 5&quot;/&gt;&lt;property id=&quot;20307&quot; value=&quot;633&quot;/&gt;&lt;/object&gt;&lt;object type=&quot;3&quot; unique_id=&quot;10009&quot;&gt;&lt;property id=&quot;20148&quot; value=&quot;5&quot;/&gt;&lt;property id=&quot;20300&quot; value=&quot;Slide 6 - &amp;quot;1 in 8 women suffer from perinatal depression&amp;#x0D;&amp;#x0A;&amp;quot;&quot;/&gt;&lt;property id=&quot;20307&quot; value=&quot;606&quot;/&gt;&lt;/object&gt;&lt;object type=&quot;3&quot; unique_id=&quot;10010&quot;&gt;&lt;property id=&quot;20148&quot; value=&quot;5&quot;/&gt;&lt;property id=&quot;20300&quot; value=&quot;Slide 7 - &amp;quot;Perinatal depression is twice as common as gestational diabetes&amp;#x0D;&amp;#x0A;&amp;quot;&quot;/&gt;&lt;property id=&quot;20307&quot; value=&quot;607&quot;/&gt;&lt;/object&gt;&lt;object type=&quot;3&quot; unique_id=&quot;10011&quot;&gt;&lt;property id=&quot;20148&quot; value=&quot;5&quot;/&gt;&lt;property id=&quot;20300&quot; value=&quot;Slide 8&quot;/&gt;&lt;property id=&quot;20307&quot; value=&quot;543&quot;/&gt;&lt;/object&gt;&lt;object type=&quot;3&quot; unique_id=&quot;10012&quot;&gt;&lt;property id=&quot;20148&quot; value=&quot;5&quot;/&gt;&lt;property id=&quot;20300&quot; value=&quot;Slide 9&quot;/&gt;&lt;property id=&quot;20307&quot; value=&quot;544&quot;/&gt;&lt;/object&gt;&lt;object type=&quot;3&quot; unique_id=&quot;10013&quot;&gt;&lt;property id=&quot;20148&quot; value=&quot;5&quot;/&gt;&lt;property id=&quot;20300&quot; value=&quot;Slide 10&quot;/&gt;&lt;property id=&quot;20307&quot; value=&quot;411&quot;/&gt;&lt;/object&gt;&lt;object type=&quot;3&quot; unique_id=&quot;10014&quot;&gt;&lt;property id=&quot;20148&quot; value=&quot;5&quot;/&gt;&lt;property id=&quot;20300&quot; value=&quot;Slide 11&quot;/&gt;&lt;property id=&quot;20307&quot; value=&quot;687&quot;/&gt;&lt;/object&gt;&lt;object type=&quot;3&quot; unique_id=&quot;10015&quot;&gt;&lt;property id=&quot;20148&quot; value=&quot;5&quot;/&gt;&lt;property id=&quot;20300&quot; value=&quot;Slide 12&quot;/&gt;&lt;property id=&quot;20307&quot; value=&quot;610&quot;/&gt;&lt;/object&gt;&lt;object type=&quot;3&quot; unique_id=&quot;10016&quot;&gt;&lt;property id=&quot;20148&quot; value=&quot;5&quot;/&gt;&lt;property id=&quot;20300&quot; value=&quot;Slide 13 - &amp;quot;The perinatal period is ideal for the detection and treatment of depression&amp;quot;&quot;/&gt;&lt;property id=&quot;20307&quot; value=&quot;688&quot;/&gt;&lt;/object&gt;&lt;object type=&quot;3&quot; unique_id=&quot;10017&quot;&gt;&lt;property id=&quot;20148&quot; value=&quot;5&quot;/&gt;&lt;property id=&quot;20300&quot; value=&quot;Slide 14&quot;/&gt;&lt;property id=&quot;20307&quot; value=&quot;565&quot;/&gt;&lt;/object&gt;&lt;object type=&quot;3&quot; unique_id=&quot;10018&quot;&gt;&lt;property id=&quot;20148&quot; value=&quot;5&quot;/&gt;&lt;property id=&quot;20300&quot; value=&quot;Slide 15&quot;/&gt;&lt;property id=&quot;20307&quot; value=&quot;547&quot;/&gt;&lt;/object&gt;&lt;object type=&quot;3&quot; unique_id=&quot;10019&quot;&gt;&lt;property id=&quot;20148&quot; value=&quot;5&quot;/&gt;&lt;property id=&quot;20300&quot; value=&quot;Slide 16&quot;/&gt;&lt;property id=&quot;20307&quot; value=&quot;575&quot;/&gt;&lt;/object&gt;&lt;object type=&quot;3&quot; unique_id=&quot;10020&quot;&gt;&lt;property id=&quot;20148&quot; value=&quot;5&quot;/&gt;&lt;property id=&quot;20300&quot; value=&quot;Slide 17&quot;/&gt;&lt;property id=&quot;20307&quot; value=&quot;573&quot;/&gt;&lt;/object&gt;&lt;object type=&quot;3&quot; unique_id=&quot;10021&quot;&gt;&lt;property id=&quot;20148&quot; value=&quot;5&quot;/&gt;&lt;property id=&quot;20300&quot; value=&quot;Slide 18&quot;/&gt;&lt;property id=&quot;20307&quot; value=&quot;421&quot;/&gt;&lt;/object&gt;&lt;object type=&quot;3&quot; unique_id=&quot;10022&quot;&gt;&lt;property id=&quot;20148&quot; value=&quot;5&quot;/&gt;&lt;property id=&quot;20300&quot; value=&quot;Slide 19 - &amp;quot;MCPAP for Moms serves providers&amp;quot;&quot;/&gt;&lt;property id=&quot;20307&quot; value=&quot;420&quot;/&gt;&lt;/object&gt;&lt;object type=&quot;3&quot; unique_id=&quot;10023&quot;&gt;&lt;property id=&quot;20148&quot; value=&quot;5&quot;/&gt;&lt;property id=&quot;20300&quot; value=&quot;Slide 20 - &amp;quot;July 1st, phone line opens (1-855-Mom-MCPAP) &amp;quot;&quot;/&gt;&lt;property id=&quot;20307&quot; value=&quot;498&quot;/&gt;&lt;/object&gt;&lt;object type=&quot;3&quot; unique_id=&quot;10024&quot;&gt;&lt;property id=&quot;20148&quot; value=&quot;5&quot;/&gt;&lt;property id=&quot;20300&quot; value=&quot;Slide 21 - &amp;quot;Linkages with support groups and community resources &amp;quot;&quot;/&gt;&lt;property id=&quot;20307&quot; value=&quot;597&quot;/&gt;&lt;/object&gt;&lt;object type=&quot;3&quot; unique_id=&quot;10025&quot;&gt;&lt;property id=&quot;20148&quot; value=&quot;5&quot;/&gt;&lt;property id=&quot;20300&quot; value=&quot;Slide 22&quot;/&gt;&lt;property id=&quot;20307&quot; value=&quot;598&quot;/&gt;&lt;/object&gt;&lt;object type=&quot;3&quot; unique_id=&quot;10026&quot;&gt;&lt;property id=&quot;20148&quot; value=&quot;5&quot;/&gt;&lt;property id=&quot;20300&quot; value=&quot;Slide 23&quot;/&gt;&lt;property id=&quot;20307&quot; value=&quot;478&quot;/&gt;&lt;/object&gt;&lt;object type=&quot;3&quot; unique_id=&quot;10027&quot;&gt;&lt;property id=&quot;20148&quot; value=&quot;5&quot;/&gt;&lt;property id=&quot;20300&quot; value=&quot;Slide 24&quot;/&gt;&lt;property id=&quot;20307&quot; value=&quot;602&quot;/&gt;&lt;/object&gt;&lt;object type=&quot;3&quot; unique_id=&quot;10028&quot;&gt;&lt;property id=&quot;20148&quot; value=&quot;5&quot;/&gt;&lt;property id=&quot;20300&quot; value=&quot;Slide 25 - &amp;quot;Case of Ms. Y&amp;quot;&quot;/&gt;&lt;property id=&quot;20307&quot; value=&quot;689&quot;/&gt;&lt;/object&gt;&lt;object type=&quot;3&quot; unique_id=&quot;10029&quot;&gt;&lt;property id=&quot;20148&quot; value=&quot;5&quot;/&gt;&lt;property id=&quot;20300&quot; value=&quot;Slide 26 - &amp;quot;Edinburgh Postnatal Depression Scale (EPDS)&amp;quot;&quot;/&gt;&lt;property id=&quot;20307&quot; value=&quot;550&quot;/&gt;&lt;/object&gt;&lt;object type=&quot;3&quot; unique_id=&quot;10030&quot;&gt;&lt;property id=&quot;20148&quot; value=&quot;5&quot;/&gt;&lt;property id=&quot;20300&quot; value=&quot;Slide 27&quot;/&gt;&lt;property id=&quot;20307&quot; value=&quot;383&quot;/&gt;&lt;/object&gt;&lt;object type=&quot;3&quot; unique_id=&quot;10031&quot;&gt;&lt;property id=&quot;20148&quot; value=&quot;5&quot;/&gt;&lt;property id=&quot;20300&quot; value=&quot;Slide 28&quot;/&gt;&lt;property id=&quot;20307&quot; value=&quot;460&quot;/&gt;&lt;/object&gt;&lt;object type=&quot;3&quot; unique_id=&quot;10032&quot;&gt;&lt;property id=&quot;20148&quot; value=&quot;5&quot;/&gt;&lt;property id=&quot;20300&quot; value=&quot;Slide 29&quot;/&gt;&lt;property id=&quot;20307&quot; value=&quot;540&quot;/&gt;&lt;/object&gt;&lt;object type=&quot;3&quot; unique_id=&quot;10033&quot;&gt;&lt;property id=&quot;20148&quot; value=&quot;5&quot;/&gt;&lt;property id=&quot;20300&quot; value=&quot;Slide 30 - &amp;quot;Steps after a positive screen&amp;quot;&quot;/&gt;&lt;property id=&quot;20307&quot; value=&quot;684&quot;/&gt;&lt;/object&gt;&lt;object type=&quot;3&quot; unique_id=&quot;10034&quot;&gt;&lt;property id=&quot;20148&quot; value=&quot;5&quot;/&gt;&lt;property id=&quot;20300&quot; value=&quot;Slide 31 - &amp;quot;Steps after a positive screen&amp;quot;&quot;/&gt;&lt;property id=&quot;20307&quot; value=&quot;685&quot;/&gt;&lt;/object&gt;&lt;object type=&quot;3&quot; unique_id=&quot;10035&quot;&gt;&lt;property id=&quot;20148&quot; value=&quot;5&quot;/&gt;&lt;property id=&quot;20300&quot; value=&quot;Slide 32 - &amp;quot;&amp;amp;#x09; &amp;amp;#x09;&amp;amp;#x09;    &amp;amp;#x09;&amp;amp;#x09;&amp;amp;#x09;&amp;#x0D;&amp;#x0A;&amp;#x0D;&amp;#x0A;&amp;#x0D;&amp;#x0A;&amp;quot;&quot;/&gt;&lt;property id=&quot;20307&quot; value=&quot;628&quot;/&gt;&lt;/object&gt;&lt;object type=&quot;3&quot; unique_id=&quot;10036&quot;&gt;&lt;property id=&quot;20148&quot; value=&quot;5&quot;/&gt;&lt;property id=&quot;20300&quot; value=&quot;Slide 33 - &amp;quot;Assess for other comorbidities and medical causes&amp;quot;&quot;/&gt;&lt;property id=&quot;20307&quot; value=&quot;665&quot;/&gt;&lt;/object&gt;&lt;object type=&quot;3&quot; unique_id=&quot;10037&quot;&gt;&lt;property id=&quot;20148&quot; value=&quot;5&quot;/&gt;&lt;property id=&quot;20300&quot; value=&quot;Slide 34&quot;/&gt;&lt;property id=&quot;20307&quot; value=&quot;666&quot;/&gt;&lt;/object&gt;&lt;object type=&quot;3&quot; unique_id=&quot;10038&quot;&gt;&lt;property id=&quot;20148&quot; value=&quot;5&quot;/&gt;&lt;property id=&quot;20300&quot; value=&quot;Slide 35&quot;/&gt;&lt;property id=&quot;20307&quot; value=&quot;668&quot;/&gt;&lt;/object&gt;&lt;object type=&quot;3&quot; unique_id=&quot;10039&quot;&gt;&lt;property id=&quot;20148&quot; value=&quot;5&quot;/&gt;&lt;property id=&quot;20300&quot; value=&quot;Slide 36&quot;/&gt;&lt;property id=&quot;20307&quot; value=&quot;655&quot;/&gt;&lt;/object&gt;&lt;object type=&quot;3&quot; unique_id=&quot;10040&quot;&gt;&lt;property id=&quot;20148&quot; value=&quot;5&quot;/&gt;&lt;property id=&quot;20300&quot; value=&quot;Slide 37&quot;/&gt;&lt;property id=&quot;20307&quot; value=&quot;669&quot;/&gt;&lt;/object&gt;&lt;object type=&quot;3&quot; unique_id=&quot;10041&quot;&gt;&lt;property id=&quot;20148&quot; value=&quot;5&quot;/&gt;&lt;property id=&quot;20300&quot; value=&quot;Slide 38&quot;/&gt;&lt;property id=&quot;20307&quot; value=&quot;656&quot;/&gt;&lt;/object&gt;&lt;object type=&quot;3&quot; unique_id=&quot;10042&quot;&gt;&lt;property id=&quot;20148&quot; value=&quot;5&quot;/&gt;&lt;property id=&quot;20300&quot; value=&quot;Slide 39 - &amp;quot;Key clinical considerations after a positive screen&amp;quot;&quot;/&gt;&lt;property id=&quot;20307&quot; value=&quot;658&quot;/&gt;&lt;/object&gt;&lt;object type=&quot;3&quot; unique_id=&quot;10043&quot;&gt;&lt;property id=&quot;20148&quot; value=&quot;5&quot;/&gt;&lt;property id=&quot;20300&quot; value=&quot;Slide 40 - &amp;quot;Education about various treatment and support options is imperative &amp;quot;&quot;/&gt;&lt;property id=&quot;20307&quot; value=&quot;660&quot;/&gt;&lt;/object&gt;&lt;object type=&quot;3&quot; unique_id=&quot;10044&quot;&gt;&lt;property id=&quot;20148&quot; value=&quot;5&quot;/&gt;&lt;property id=&quot;20300&quot; value=&quot;Slide 41 - &amp;quot;&amp;amp;#x09; &amp;amp;#x09;&amp;amp;#x09;    &amp;amp;#x09;&amp;amp;#x09;&amp;amp;#x09;&amp;#x0D;&amp;#x0A;&amp;#x0D;&amp;#x0A;&amp;amp;#x09;&amp;amp;#x09;&amp;amp;#x09;&amp;amp;#x09;&amp;amp;#x09;&amp;amp;#x09;&amp;#x0D;&amp;#x0A;&amp;#x0D;&amp;#x0A;&amp;#x0D;&amp;#x0A;&amp;#x0D;&amp;#x0A;&amp;#x0D;&amp;#x0A;&amp;#x0D;&amp;#x0A;&amp;quot;&quot;/&gt;&lt;property id=&quot;20307&quot; value=&quot;659&quot;/&gt;&lt;/object&gt;&lt;object type=&quot;3&quot; unique_id=&quot;10045&quot;&gt;&lt;property id=&quot;20148&quot; value=&quot;5&quot;/&gt;&lt;property id=&quot;20300&quot; value=&quot;Slide 42 - &amp;quot;Steps after a positive screen&amp;quot;&quot;/&gt;&lt;property id=&quot;20307&quot; value=&quot;683&quot;/&gt;&lt;/object&gt;&lt;object type=&quot;3&quot; unique_id=&quot;10046&quot;&gt;&lt;property id=&quot;20148&quot; value=&quot;5&quot;/&gt;&lt;property id=&quot;20300&quot; value=&quot;Slide 43&quot;/&gt;&lt;property id=&quot;20307&quot; value=&quot;662&quot;/&gt;&lt;/object&gt;&lt;object type=&quot;3&quot; unique_id=&quot;10047&quot;&gt;&lt;property id=&quot;20148&quot; value=&quot;5&quot;/&gt;&lt;property id=&quot;20300&quot; value=&quot;Slide 44 - &amp;quot;Steps after a positive screen&amp;quot;&quot;/&gt;&lt;property id=&quot;20307&quot; value=&quot;682&quot;/&gt;&lt;/object&gt;&lt;object type=&quot;3&quot; unique_id=&quot;10048&quot;&gt;&lt;property id=&quot;20148&quot; value=&quot;5&quot;/&gt;&lt;property id=&quot;20300&quot; value=&quot;Slide 45 - &amp;quot;Bipolar Disorder Screen&amp;quot;&quot;/&gt;&lt;property id=&quot;20307&quot; value=&quot;605&quot;/&gt;&lt;/object&gt;&lt;object type=&quot;3&quot; unique_id=&quot;10049&quot;&gt;&lt;property id=&quot;20148&quot; value=&quot;5&quot;/&gt;&lt;property id=&quot;20300&quot; value=&quot;Slide 46 - &amp;quot;Imperative to address bipolar disorder&amp;quot;&quot;/&gt;&lt;property id=&quot;20307&quot; value=&quot;657&quot;/&gt;&lt;/object&gt;&lt;object type=&quot;3&quot; unique_id=&quot;10050&quot;&gt;&lt;property id=&quot;20148&quot; value=&quot;5&quot;/&gt;&lt;property id=&quot;20300&quot; value=&quot;Slide 47 - &amp;quot;Bipolar disorder increase risk of postpartum psychosis&amp;quot;&quot;/&gt;&lt;property id=&quot;20307&quot; value=&quot;673&quot;/&gt;&lt;/object&gt;&lt;object type=&quot;3&quot; unique_id=&quot;10051&quot;&gt;&lt;property id=&quot;20148&quot; value=&quot;5&quot;/&gt;&lt;property id=&quot;20300&quot; value=&quot;Slide 48 - &amp;quot;Bipolar Disorder vs. Depression &amp;amp; Euthymia&amp;quot;&quot;/&gt;&lt;property id=&quot;20307&quot; value=&quot;491&quot;/&gt;&lt;/object&gt;&lt;object type=&quot;3&quot; unique_id=&quot;10052&quot;&gt;&lt;property id=&quot;20148&quot; value=&quot;5&quot;/&gt;&lt;property id=&quot;20300&quot; value=&quot;Slide 49 - &amp;quot;Emotional lability ≠ Bipolar Disorder&amp;quot;&quot;/&gt;&lt;property id=&quot;20307&quot; value=&quot;492&quot;/&gt;&lt;/object&gt;&lt;object type=&quot;3&quot; unique_id=&quot;10053&quot;&gt;&lt;property id=&quot;20148&quot; value=&quot;5&quot;/&gt;&lt;property id=&quot;20300&quot; value=&quot;Slide 50 - &amp;quot;&amp;#x0D;&amp;#x0A;Diagnostic criteria for mania -- DIGFAST&amp;quot;&quot;/&gt;&lt;property id=&quot;20307&quot; value=&quot;686&quot;/&gt;&lt;/object&gt;&lt;object type=&quot;3&quot; unique_id=&quot;10054&quot;&gt;&lt;property id=&quot;20148&quot; value=&quot;5&quot;/&gt;&lt;property id=&quot;20300&quot; value=&quot;Slide 51&quot;/&gt;&lt;property id=&quot;20307&quot; value=&quot;676&quot;/&gt;&lt;/object&gt;&lt;object type=&quot;3&quot; unique_id=&quot;10055&quot;&gt;&lt;property id=&quot;20148&quot; value=&quot;5&quot;/&gt;&lt;property id=&quot;20300&quot; value=&quot;Slide 52 - &amp;quot;Steps after a positive screen&amp;quot;&quot;/&gt;&lt;property id=&quot;20307&quot; value=&quot;681&quot;/&gt;&lt;/object&gt;&lt;object type=&quot;3&quot; unique_id=&quot;10056&quot;&gt;&lt;property id=&quot;20148&quot; value=&quot;5&quot;/&gt;&lt;property id=&quot;20300&quot; value=&quot;Slide 53&quot;/&gt;&lt;property id=&quot;20307&quot; value=&quot;677&quot;/&gt;&lt;/object&gt;&lt;object type=&quot;3&quot; unique_id=&quot;10057&quot;&gt;&lt;property id=&quot;20148&quot; value=&quot;5&quot;/&gt;&lt;property id=&quot;20300&quot; value=&quot;Slide 54 - &amp;quot;&amp;#x0D;&amp;#x0A;No decision is perfect or risk free&amp;#x0D;&amp;#x0A;&amp;#x0D;&amp;#x0A;&amp;quot;&quot;/&gt;&lt;property id=&quot;20307&quot; value=&quot;641&quot;/&gt;&lt;/object&gt;&lt;object type=&quot;3&quot; unique_id=&quot;10058&quot;&gt;&lt;property id=&quot;20148&quot; value=&quot;5&quot;/&gt;&lt;property id=&quot;20300&quot; value=&quot;Slide 55 - &amp;quot;Case of Ms. Y&amp;quot;&quot;/&gt;&lt;property id=&quot;20307&quot; value=&quot;642&quot;/&gt;&lt;/object&gt;&lt;object type=&quot;3&quot; unique_id=&quot;10059&quot;&gt;&lt;property id=&quot;20148&quot; value=&quot;5&quot;/&gt;&lt;property id=&quot;20300&quot; value=&quot;Slide 56 - &amp;quot;Absolute risk of birth defects when antidepressants taken in first trimester is small&amp;quot;&quot;/&gt;&lt;property id=&quot;20307&quot; value=&quot;619&quot;/&gt;&lt;/object&gt;&lt;object type=&quot;3&quot; unique_id=&quot;10060&quot;&gt;&lt;property id=&quot;20148&quot; value=&quot;5&quot;/&gt;&lt;property id=&quot;20300&quot; value=&quot;Slide 57 - &amp;quot;Possible transient neonatal symptoms with exposure to antidepressants&amp;quot;&quot;/&gt;&lt;property id=&quot;20307&quot; value=&quot;617&quot;/&gt;&lt;/object&gt;&lt;object type=&quot;3&quot; unique_id=&quot;10061&quot;&gt;&lt;property id=&quot;20148&quot; value=&quot;5&quot;/&gt;&lt;property id=&quot;20300&quot; value=&quot;Slide 58 - &amp;quot;Absolute risk of persistent pulmonary hypertension (PPHN) appears small&amp;quot;&quot;/&gt;&lt;property id=&quot;20307&quot; value=&quot;616&quot;/&gt;&lt;/object&gt;&lt;object type=&quot;3&quot; unique_id=&quot;10062&quot;&gt;&lt;property id=&quot;20148&quot; value=&quot;5&quot;/&gt;&lt;property id=&quot;20300&quot; value=&quot;Slide 59 - &amp;quot;Small increase risk of preterm labor &amp;amp; low birth weight&amp;quot;&quot;/&gt;&lt;property id=&quot;20307&quot; value=&quot;593&quot;/&gt;&lt;/object&gt;&lt;object type=&quot;3&quot; unique_id=&quot;10063&quot;&gt;&lt;property id=&quot;20148&quot; value=&quot;5&quot;/&gt;&lt;property id=&quot;20300&quot; value=&quot;Slide 60 - &amp;quot;The overall evidence does not suggest birth complications&amp;quot;&quot;/&gt;&lt;property id=&quot;20307&quot; value=&quot;552&quot;/&gt;&lt;/object&gt;&lt;object type=&quot;3&quot; unique_id=&quot;10064&quot;&gt;&lt;property id=&quot;20148&quot; value=&quot;5&quot;/&gt;&lt;property id=&quot;20300&quot; value=&quot;Slide 61 - &amp;quot;Studies do not suggest long-term neurobehavioral effects on children&amp;quot;&quot;/&gt;&lt;property id=&quot;20307&quot; value=&quot;615&quot;/&gt;&lt;/object&gt;&lt;object type=&quot;3&quot; unique_id=&quot;10065&quot;&gt;&lt;property id=&quot;20148&quot; value=&quot;5&quot;/&gt;&lt;property id=&quot;20300&quot; value=&quot;Slide 62 - &amp;quot;There is no such thing as no exposure&amp;quot;&quot;/&gt;&lt;property id=&quot;20307&quot; value=&quot;647&quot;/&gt;&lt;/object&gt;&lt;object type=&quot;3&quot; unique_id=&quot;10067&quot;&gt;&lt;property id=&quot;20148&quot; value=&quot;5&quot;/&gt;&lt;property id=&quot;20300&quot; value=&quot;Slide 64 - &amp;quot;Start antidepressants at a low dose &amp;#x0D;&amp;#x0A;and increase in small increments every 2 days&amp;quot;&quot;/&gt;&lt;property id=&quot;20307&quot; value=&quot;553&quot;/&gt;&lt;/object&gt;&lt;object type=&quot;3&quot; unique_id=&quot;10068&quot;&gt;&lt;property id=&quot;20148&quot; value=&quot;5&quot;/&gt;&lt;property id=&quot;20300&quot; value=&quot;Slide 65 - &amp;quot;General side effects of antidepressants &amp;quot;&quot;/&gt;&lt;property id=&quot;20307&quot; value=&quot;554&quot;/&gt;&lt;/object&gt;&lt;object type=&quot;3&quot; unique_id=&quot;10069&quot;&gt;&lt;property id=&quot;20148&quot; value=&quot;5&quot;/&gt;&lt;property id=&quot;20300&quot; value=&quot;Slide 66 - &amp;quot;After starting antidepressant re-administer EPDS&amp;quot;&quot;/&gt;&lt;property id=&quot;20307&quot; value=&quot;505&quot;/&gt;&lt;/object&gt;&lt;object type=&quot;3&quot; unique_id=&quot;10070&quot;&gt;&lt;property id=&quot;20148&quot; value=&quot;5&quot;/&gt;&lt;property id=&quot;20300&quot; value=&quot;Slide 67 - &amp;quot;Prescribing principles for pregnancy and breastfeeding&amp;quot;&quot;/&gt;&lt;property id=&quot;20307&quot; value=&quot;584&quot;/&gt;&lt;/object&gt;&lt;object type=&quot;3&quot; unique_id=&quot;10071&quot;&gt;&lt;property id=&quot;20148&quot; value=&quot;5&quot;/&gt;&lt;property id=&quot;20300&quot; value=&quot;Slide 68 - &amp;quot;Breastfeeding generally should not preclude treatment with antidepressants&amp;quot;&quot;/&gt;&lt;property id=&quot;20307&quot; value=&quot;612&quot;/&gt;&lt;/object&gt;&lt;object type=&quot;3&quot; unique_id=&quot;10072&quot;&gt;&lt;property id=&quot;20148&quot; value=&quot;5&quot;/&gt;&lt;property id=&quot;20300&quot; value=&quot;Slide 69 - &amp;quot;&amp;#x0D;&amp;#x0A;Sertraline, paroxetine, &amp;amp; fluvoxamine have lowest passage into milk &amp;#x0D;&amp;#x0A;&amp;quot;&quot;/&gt;&lt;property id=&quot;20307&quot; value=&quot;401&quot;/&gt;&lt;/object&gt;&lt;object type=&quot;3&quot; unique_id=&quot;10073&quot;&gt;&lt;property id=&quot;20148&quot; value=&quot;5&quot;/&gt;&lt;property id=&quot;20300&quot; value=&quot;Slide 70&quot;/&gt;&lt;property id=&quot;20307&quot; value=&quot;648&quot;/&gt;&lt;/object&gt;&lt;object type=&quot;3&quot; unique_id=&quot;10074&quot;&gt;&lt;property id=&quot;20148&quot; value=&quot;5&quot;/&gt;&lt;property id=&quot;20300&quot; value=&quot;Slide 71&quot;/&gt;&lt;property id=&quot;20307&quot; value=&quot;528&quot;/&gt;&lt;/object&gt;&lt;object type=&quot;3&quot; unique_id=&quot;10075&quot;&gt;&lt;property id=&quot;20148&quot; value=&quot;5&quot;/&gt;&lt;property id=&quot;20300&quot; value=&quot;Slide 72 - &amp;quot;Important to transfer mental health care &amp;#x0D;&amp;#x0A;at the end of OB care&amp;quot;&quot;/&gt;&lt;property id=&quot;20307&quot; value=&quot;426&quot;/&gt;&lt;/object&gt;&lt;object type=&quot;3&quot; unique_id=&quot;10076&quot;&gt;&lt;property id=&quot;20148&quot; value=&quot;5&quot;/&gt;&lt;property id=&quot;20300&quot; value=&quot;Slide 73 - &amp;quot;Case of Ms. Y&amp;quot;&quot;/&gt;&lt;property id=&quot;20307&quot; value=&quot;635&quot;/&gt;&lt;/object&gt;&lt;object type=&quot;3&quot; unique_id=&quot;10077&quot;&gt;&lt;property id=&quot;20148&quot; value=&quot;5&quot;/&gt;&lt;property id=&quot;20300&quot; value=&quot;Slide 74 - &amp;quot;In summary, our aim is to promote maternal and child health by building the capacity of front line providers to ad&quot;/&gt;&lt;property id=&quot;20307&quot; value=&quot;634&quot;/&gt;&lt;/object&gt;&lt;object type=&quot;3&quot; unique_id=&quot;10078&quot;&gt;&lt;property id=&quot;20148&quot; value=&quot;5&quot;/&gt;&lt;property id=&quot;20300&quot; value=&quot;Slide 75 - &amp;quot;Please contact us&amp;quot;&quot;/&gt;&lt;property id=&quot;20307&quot; value=&quot;481&quot;/&gt;&lt;/object&gt;&lt;object type=&quot;3&quot; unique_id=&quot;11542&quot;&gt;&lt;property id=&quot;20148&quot; value=&quot;5&quot;/&gt;&lt;property id=&quot;20300&quot; value=&quot;Slide 63 - &amp;quot;Antidepressants treatment algorithm&amp;quot;&quot;/&gt;&lt;property id=&quot;20307&quot; value=&quot;690&quot;/&gt;&lt;/object&gt;&lt;/object&gt;&lt;/object&gt;&lt;/database&gt;"/>
  <p:tag name="SECTOMILLISECCONVERTED" val="1"/>
</p:tagLst>
</file>

<file path=ppt/theme/theme1.xml><?xml version="1.0" encoding="utf-8"?>
<a:theme xmlns:a="http://schemas.openxmlformats.org/drawingml/2006/main" name="Office Theme">
  <a:themeElements>
    <a:clrScheme name="Blue">
      <a:dk1>
        <a:sysClr val="windowText" lastClr="000000"/>
      </a:dk1>
      <a:lt1>
        <a:sysClr val="window" lastClr="FFFFFF"/>
      </a:lt1>
      <a:dk2>
        <a:srgbClr val="17406D"/>
      </a:dk2>
      <a:lt2>
        <a:srgbClr val="DBEFF9"/>
      </a:lt2>
      <a:accent1>
        <a:srgbClr val="0F6FC6"/>
      </a:accent1>
      <a:accent2>
        <a:srgbClr val="009DD9"/>
      </a:accent2>
      <a:accent3>
        <a:srgbClr val="0BD0D9"/>
      </a:accent3>
      <a:accent4>
        <a:srgbClr val="10CF9B"/>
      </a:accent4>
      <a:accent5>
        <a:srgbClr val="7CCA62"/>
      </a:accent5>
      <a:accent6>
        <a:srgbClr val="A5C249"/>
      </a:accent6>
      <a:hlink>
        <a:srgbClr val="F49100"/>
      </a:hlink>
      <a:folHlink>
        <a:srgbClr val="85DFD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3_Assertion Evidence Design Master">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noFill/>
        <a:ln w="9525">
          <a:solidFill>
            <a:srgbClr val="0070C0"/>
          </a:solidFill>
          <a:round/>
          <a:headEnd/>
          <a:tailEnd type="triangle" w="med" len="med"/>
        </a:ln>
      </a:spPr>
      <a:bodyPr vert="horz" wrap="square" lIns="91440" tIns="45720" rIns="91440" bIns="45720" numCol="1" anchor="t" anchorCtr="0" compatLnSpc="1">
        <a:prstTxWarp prst="textNoShape">
          <a:avLst/>
        </a:prstTxWarp>
      </a:bodyPr>
      <a:lstStyle>
        <a:defPPr>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0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1701</TotalTime>
  <Words>4574</Words>
  <Application>Microsoft Office PowerPoint</Application>
  <PresentationFormat>On-screen Show (4:3)</PresentationFormat>
  <Paragraphs>393</Paragraphs>
  <Slides>48</Slides>
  <Notes>11</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48</vt:i4>
      </vt:variant>
    </vt:vector>
  </HeadingPairs>
  <TitlesOfParts>
    <vt:vector size="54" baseType="lpstr">
      <vt:lpstr>Arial</vt:lpstr>
      <vt:lpstr>Calibri</vt:lpstr>
      <vt:lpstr>Engravers MT</vt:lpstr>
      <vt:lpstr>Times New Roman</vt:lpstr>
      <vt:lpstr>Office Theme</vt:lpstr>
      <vt:lpstr>3_Assertion Evidence Design Master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QUESTIONS?</vt:lpstr>
      <vt:lpstr>Integrating mental health care into our practice can be transformative for the perinatal individuals we serve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Brenckle, Linda</dc:creator>
  <cp:lastModifiedBy>Brenckle, Linda</cp:lastModifiedBy>
  <cp:revision>83</cp:revision>
  <dcterms:created xsi:type="dcterms:W3CDTF">2020-08-19T21:02:19Z</dcterms:created>
  <dcterms:modified xsi:type="dcterms:W3CDTF">2023-01-06T22:44:38Z</dcterms:modified>
</cp:coreProperties>
</file>