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5" r:id="rId1"/>
  </p:sldMasterIdLst>
  <p:notesMasterIdLst>
    <p:notesMasterId r:id="rId32"/>
  </p:notesMasterIdLst>
  <p:handoutMasterIdLst>
    <p:handoutMasterId r:id="rId33"/>
  </p:handoutMasterIdLst>
  <p:sldIdLst>
    <p:sldId id="314" r:id="rId2"/>
    <p:sldId id="370" r:id="rId3"/>
    <p:sldId id="360" r:id="rId4"/>
    <p:sldId id="389" r:id="rId5"/>
    <p:sldId id="361" r:id="rId6"/>
    <p:sldId id="362" r:id="rId7"/>
    <p:sldId id="363" r:id="rId8"/>
    <p:sldId id="364" r:id="rId9"/>
    <p:sldId id="371" r:id="rId10"/>
    <p:sldId id="365" r:id="rId11"/>
    <p:sldId id="366" r:id="rId12"/>
    <p:sldId id="367" r:id="rId13"/>
    <p:sldId id="372" r:id="rId14"/>
    <p:sldId id="384" r:id="rId15"/>
    <p:sldId id="374" r:id="rId16"/>
    <p:sldId id="375" r:id="rId17"/>
    <p:sldId id="376" r:id="rId18"/>
    <p:sldId id="377" r:id="rId19"/>
    <p:sldId id="385" r:id="rId20"/>
    <p:sldId id="387" r:id="rId21"/>
    <p:sldId id="378" r:id="rId22"/>
    <p:sldId id="379" r:id="rId23"/>
    <p:sldId id="380" r:id="rId24"/>
    <p:sldId id="381" r:id="rId25"/>
    <p:sldId id="386" r:id="rId26"/>
    <p:sldId id="382" r:id="rId27"/>
    <p:sldId id="388" r:id="rId28"/>
    <p:sldId id="383" r:id="rId29"/>
    <p:sldId id="390" r:id="rId30"/>
    <p:sldId id="391" r:id="rId31"/>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6134" autoAdjust="0"/>
    <p:restoredTop sz="86796" autoAdjust="0"/>
  </p:normalViewPr>
  <p:slideViewPr>
    <p:cSldViewPr>
      <p:cViewPr varScale="1">
        <p:scale>
          <a:sx n="75" d="100"/>
          <a:sy n="75" d="100"/>
        </p:scale>
        <p:origin x="1352" y="1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6" d="100"/>
          <a:sy n="56" d="100"/>
        </p:scale>
        <p:origin x="-2580"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584CBFAA-0323-4B50-92EC-477D9E07B287}" type="datetimeFigureOut">
              <a:rPr lang="en-US"/>
              <a:pPr>
                <a:defRPr/>
              </a:pPr>
              <a:t>9/13/18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A9784ED7-7F8F-4D12-B443-E5E6057C5A8C}" type="slidenum">
              <a:rPr lang="en-US"/>
              <a:pPr>
                <a:defRPr/>
              </a:pPr>
              <a:t>‹#›</a:t>
            </a:fld>
            <a:endParaRPr lang="en-US"/>
          </a:p>
        </p:txBody>
      </p:sp>
    </p:spTree>
    <p:extLst>
      <p:ext uri="{BB962C8B-B14F-4D97-AF65-F5344CB8AC3E}">
        <p14:creationId xmlns:p14="http://schemas.microsoft.com/office/powerpoint/2010/main" val="36075617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10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p>
        </p:txBody>
      </p:sp>
      <p:sp>
        <p:nvSpPr>
          <p:cNvPr id="4710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US"/>
          </a:p>
        </p:txBody>
      </p:sp>
      <p:sp>
        <p:nvSpPr>
          <p:cNvPr id="2560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4710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711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p>
        </p:txBody>
      </p:sp>
      <p:sp>
        <p:nvSpPr>
          <p:cNvPr id="4711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C3732F4B-8F40-4C06-9AD2-BE4B205ABCAC}" type="slidenum">
              <a:rPr lang="en-US"/>
              <a:pPr>
                <a:defRPr/>
              </a:pPr>
              <a:t>‹#›</a:t>
            </a:fld>
            <a:endParaRPr lang="en-US"/>
          </a:p>
        </p:txBody>
      </p:sp>
    </p:spTree>
    <p:extLst>
      <p:ext uri="{BB962C8B-B14F-4D97-AF65-F5344CB8AC3E}">
        <p14:creationId xmlns:p14="http://schemas.microsoft.com/office/powerpoint/2010/main" val="96850907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C3732F4B-8F40-4C06-9AD2-BE4B205ABCAC}" type="slidenum">
              <a:rPr lang="en-US" smtClean="0">
                <a:solidFill>
                  <a:prstClr val="black"/>
                </a:solidFill>
              </a:rPr>
              <a:pPr>
                <a:defRPr/>
              </a:pPr>
              <a:t>16</a:t>
            </a:fld>
            <a:endParaRPr lang="en-US">
              <a:solidFill>
                <a:prstClr val="black"/>
              </a:solidFill>
            </a:endParaRPr>
          </a:p>
        </p:txBody>
      </p:sp>
    </p:spTree>
    <p:extLst>
      <p:ext uri="{BB962C8B-B14F-4D97-AF65-F5344CB8AC3E}">
        <p14:creationId xmlns:p14="http://schemas.microsoft.com/office/powerpoint/2010/main" val="16218478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Didn’t convert date of MI</a:t>
            </a:r>
          </a:p>
        </p:txBody>
      </p:sp>
      <p:sp>
        <p:nvSpPr>
          <p:cNvPr id="4" name="Slide Number Placeholder 3"/>
          <p:cNvSpPr>
            <a:spLocks noGrp="1"/>
          </p:cNvSpPr>
          <p:nvPr>
            <p:ph type="sldNum" sz="quarter" idx="10"/>
          </p:nvPr>
        </p:nvSpPr>
        <p:spPr/>
        <p:txBody>
          <a:bodyPr/>
          <a:lstStyle/>
          <a:p>
            <a:pPr>
              <a:defRPr/>
            </a:pPr>
            <a:fld id="{C3732F4B-8F40-4C06-9AD2-BE4B205ABCAC}" type="slidenum">
              <a:rPr lang="en-US" smtClean="0">
                <a:solidFill>
                  <a:prstClr val="black"/>
                </a:solidFill>
              </a:rPr>
              <a:pPr>
                <a:defRPr/>
              </a:pPr>
              <a:t>18</a:t>
            </a:fld>
            <a:endParaRPr lang="en-US">
              <a:solidFill>
                <a:prstClr val="black"/>
              </a:solidFill>
            </a:endParaRPr>
          </a:p>
        </p:txBody>
      </p:sp>
    </p:spTree>
    <p:extLst>
      <p:ext uri="{BB962C8B-B14F-4D97-AF65-F5344CB8AC3E}">
        <p14:creationId xmlns:p14="http://schemas.microsoft.com/office/powerpoint/2010/main" val="3633636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Didn’t convert date of MI</a:t>
            </a:r>
          </a:p>
        </p:txBody>
      </p:sp>
      <p:sp>
        <p:nvSpPr>
          <p:cNvPr id="4" name="Slide Number Placeholder 3"/>
          <p:cNvSpPr>
            <a:spLocks noGrp="1"/>
          </p:cNvSpPr>
          <p:nvPr>
            <p:ph type="sldNum" sz="quarter" idx="10"/>
          </p:nvPr>
        </p:nvSpPr>
        <p:spPr/>
        <p:txBody>
          <a:bodyPr/>
          <a:lstStyle/>
          <a:p>
            <a:pPr>
              <a:defRPr/>
            </a:pPr>
            <a:fld id="{C3732F4B-8F40-4C06-9AD2-BE4B205ABCAC}" type="slidenum">
              <a:rPr lang="en-US" smtClean="0">
                <a:solidFill>
                  <a:prstClr val="black"/>
                </a:solidFill>
              </a:rPr>
              <a:pPr>
                <a:defRPr/>
              </a:pPr>
              <a:t>19</a:t>
            </a:fld>
            <a:endParaRPr lang="en-US">
              <a:solidFill>
                <a:prstClr val="black"/>
              </a:solidFill>
            </a:endParaRPr>
          </a:p>
        </p:txBody>
      </p:sp>
    </p:spTree>
    <p:extLst>
      <p:ext uri="{BB962C8B-B14F-4D97-AF65-F5344CB8AC3E}">
        <p14:creationId xmlns:p14="http://schemas.microsoft.com/office/powerpoint/2010/main" val="3633636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Didn’t convert date of MI</a:t>
            </a:r>
          </a:p>
        </p:txBody>
      </p:sp>
      <p:sp>
        <p:nvSpPr>
          <p:cNvPr id="4" name="Slide Number Placeholder 3"/>
          <p:cNvSpPr>
            <a:spLocks noGrp="1"/>
          </p:cNvSpPr>
          <p:nvPr>
            <p:ph type="sldNum" sz="quarter" idx="10"/>
          </p:nvPr>
        </p:nvSpPr>
        <p:spPr/>
        <p:txBody>
          <a:bodyPr/>
          <a:lstStyle/>
          <a:p>
            <a:pPr>
              <a:defRPr/>
            </a:pPr>
            <a:fld id="{C3732F4B-8F40-4C06-9AD2-BE4B205ABCAC}" type="slidenum">
              <a:rPr lang="en-US" smtClean="0">
                <a:solidFill>
                  <a:prstClr val="black"/>
                </a:solidFill>
              </a:rPr>
              <a:pPr>
                <a:defRPr/>
              </a:pPr>
              <a:t>20</a:t>
            </a:fld>
            <a:endParaRPr lang="en-US">
              <a:solidFill>
                <a:prstClr val="black"/>
              </a:solidFill>
            </a:endParaRPr>
          </a:p>
        </p:txBody>
      </p:sp>
    </p:spTree>
    <p:extLst>
      <p:ext uri="{BB962C8B-B14F-4D97-AF65-F5344CB8AC3E}">
        <p14:creationId xmlns:p14="http://schemas.microsoft.com/office/powerpoint/2010/main" val="3633636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C3732F4B-8F40-4C06-9AD2-BE4B205ABCAC}" type="slidenum">
              <a:rPr lang="en-US" smtClean="0">
                <a:solidFill>
                  <a:prstClr val="black"/>
                </a:solidFill>
              </a:rPr>
              <a:pPr>
                <a:defRPr/>
              </a:pPr>
              <a:t>23</a:t>
            </a:fld>
            <a:endParaRPr lang="en-US">
              <a:solidFill>
                <a:prstClr val="black"/>
              </a:solidFill>
            </a:endParaRPr>
          </a:p>
        </p:txBody>
      </p:sp>
    </p:spTree>
    <p:extLst>
      <p:ext uri="{BB962C8B-B14F-4D97-AF65-F5344CB8AC3E}">
        <p14:creationId xmlns:p14="http://schemas.microsoft.com/office/powerpoint/2010/main" val="16218478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Didn’t convert date of MI</a:t>
            </a:r>
          </a:p>
        </p:txBody>
      </p:sp>
      <p:sp>
        <p:nvSpPr>
          <p:cNvPr id="4" name="Slide Number Placeholder 3"/>
          <p:cNvSpPr>
            <a:spLocks noGrp="1"/>
          </p:cNvSpPr>
          <p:nvPr>
            <p:ph type="sldNum" sz="quarter" idx="10"/>
          </p:nvPr>
        </p:nvSpPr>
        <p:spPr/>
        <p:txBody>
          <a:bodyPr/>
          <a:lstStyle/>
          <a:p>
            <a:pPr>
              <a:defRPr/>
            </a:pPr>
            <a:fld id="{C3732F4B-8F40-4C06-9AD2-BE4B205ABCAC}" type="slidenum">
              <a:rPr lang="en-US" smtClean="0">
                <a:solidFill>
                  <a:prstClr val="black"/>
                </a:solidFill>
              </a:rPr>
              <a:pPr>
                <a:defRPr/>
              </a:pPr>
              <a:t>25</a:t>
            </a:fld>
            <a:endParaRPr lang="en-US">
              <a:solidFill>
                <a:prstClr val="black"/>
              </a:solidFill>
            </a:endParaRPr>
          </a:p>
        </p:txBody>
      </p:sp>
    </p:spTree>
    <p:extLst>
      <p:ext uri="{BB962C8B-B14F-4D97-AF65-F5344CB8AC3E}">
        <p14:creationId xmlns:p14="http://schemas.microsoft.com/office/powerpoint/2010/main" val="3633636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Didn’t convert date of MI</a:t>
            </a:r>
          </a:p>
        </p:txBody>
      </p:sp>
      <p:sp>
        <p:nvSpPr>
          <p:cNvPr id="4" name="Slide Number Placeholder 3"/>
          <p:cNvSpPr>
            <a:spLocks noGrp="1"/>
          </p:cNvSpPr>
          <p:nvPr>
            <p:ph type="sldNum" sz="quarter" idx="10"/>
          </p:nvPr>
        </p:nvSpPr>
        <p:spPr/>
        <p:txBody>
          <a:bodyPr/>
          <a:lstStyle/>
          <a:p>
            <a:pPr>
              <a:defRPr/>
            </a:pPr>
            <a:fld id="{C3732F4B-8F40-4C06-9AD2-BE4B205ABCAC}" type="slidenum">
              <a:rPr lang="en-US" smtClean="0">
                <a:solidFill>
                  <a:prstClr val="black"/>
                </a:solidFill>
              </a:rPr>
              <a:pPr>
                <a:defRPr/>
              </a:pPr>
              <a:t>26</a:t>
            </a:fld>
            <a:endParaRPr lang="en-US">
              <a:solidFill>
                <a:prstClr val="black"/>
              </a:solidFill>
            </a:endParaRPr>
          </a:p>
        </p:txBody>
      </p:sp>
    </p:spTree>
    <p:extLst>
      <p:ext uri="{BB962C8B-B14F-4D97-AF65-F5344CB8AC3E}">
        <p14:creationId xmlns:p14="http://schemas.microsoft.com/office/powerpoint/2010/main" val="3633636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Didn’t convert date of MI</a:t>
            </a:r>
          </a:p>
        </p:txBody>
      </p:sp>
      <p:sp>
        <p:nvSpPr>
          <p:cNvPr id="4" name="Slide Number Placeholder 3"/>
          <p:cNvSpPr>
            <a:spLocks noGrp="1"/>
          </p:cNvSpPr>
          <p:nvPr>
            <p:ph type="sldNum" sz="quarter" idx="10"/>
          </p:nvPr>
        </p:nvSpPr>
        <p:spPr/>
        <p:txBody>
          <a:bodyPr/>
          <a:lstStyle/>
          <a:p>
            <a:pPr>
              <a:defRPr/>
            </a:pPr>
            <a:fld id="{C3732F4B-8F40-4C06-9AD2-BE4B205ABCAC}" type="slidenum">
              <a:rPr lang="en-US" smtClean="0">
                <a:solidFill>
                  <a:prstClr val="black"/>
                </a:solidFill>
              </a:rPr>
              <a:pPr>
                <a:defRPr/>
              </a:pPr>
              <a:t>27</a:t>
            </a:fld>
            <a:endParaRPr lang="en-US">
              <a:solidFill>
                <a:prstClr val="black"/>
              </a:solidFill>
            </a:endParaRPr>
          </a:p>
        </p:txBody>
      </p:sp>
    </p:spTree>
    <p:extLst>
      <p:ext uri="{BB962C8B-B14F-4D97-AF65-F5344CB8AC3E}">
        <p14:creationId xmlns:p14="http://schemas.microsoft.com/office/powerpoint/2010/main" val="3633636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436346" y="1788454"/>
            <a:ext cx="6270922" cy="2098226"/>
          </a:xfrm>
        </p:spPr>
        <p:txBody>
          <a:bodyPr anchor="b">
            <a:noAutofit/>
          </a:bodyPr>
          <a:lstStyle>
            <a:lvl1pPr algn="ctr">
              <a:defRPr sz="60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009930" y="3956280"/>
            <a:ext cx="5123755" cy="1086237"/>
          </a:xfrm>
        </p:spPr>
        <p:txBody>
          <a:bodyPr>
            <a:normAutofit/>
          </a:bodyPr>
          <a:lstStyle>
            <a:lvl1pPr marL="0" indent="0" algn="ctr">
              <a:lnSpc>
                <a:spcPct val="112000"/>
              </a:lnSpc>
              <a:spcBef>
                <a:spcPts val="0"/>
              </a:spcBef>
              <a:spcAft>
                <a:spcPts val="0"/>
              </a:spcAft>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tx2"/>
                </a:solidFill>
              </a:defRPr>
            </a:lvl1pPr>
          </a:lstStyle>
          <a:p>
            <a:pPr>
              <a:defRPr/>
            </a:pPr>
            <a:endParaRPr lang="en-US"/>
          </a:p>
        </p:txBody>
      </p:sp>
      <p:sp>
        <p:nvSpPr>
          <p:cNvPr id="5" name="Footer Placeholder 4"/>
          <p:cNvSpPr>
            <a:spLocks noGrp="1"/>
          </p:cNvSpPr>
          <p:nvPr>
            <p:ph type="ftr" sz="quarter" idx="11"/>
          </p:nvPr>
        </p:nvSpPr>
        <p:spPr>
          <a:xfrm>
            <a:off x="1938041" y="6453386"/>
            <a:ext cx="5267533" cy="404614"/>
          </a:xfrm>
        </p:spPr>
        <p:txBody>
          <a:bodyPr/>
          <a:lstStyle>
            <a:lvl1pPr algn="ctr">
              <a:defRPr baseline="0">
                <a:solidFill>
                  <a:schemeClr val="tx2"/>
                </a:solidFill>
              </a:defRPr>
            </a:lvl1pPr>
          </a:lstStyle>
          <a:p>
            <a:pPr>
              <a:defRPr/>
            </a:pPr>
            <a:endParaRPr lang="en-US"/>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tx2"/>
                </a:solidFill>
              </a:defRPr>
            </a:lvl1pPr>
          </a:lstStyle>
          <a:p>
            <a:pPr>
              <a:defRPr/>
            </a:pPr>
            <a:fld id="{7DADA826-DB73-464E-BD6D-0CF4E208C89A}" type="slidenum">
              <a:rPr lang="en-US" smtClean="0"/>
              <a:pPr>
                <a:defRPr/>
              </a:pPr>
              <a:t>‹#›</a:t>
            </a:fld>
            <a:endParaRPr lang="en-US"/>
          </a:p>
        </p:txBody>
      </p:sp>
      <p:grpSp>
        <p:nvGrpSpPr>
          <p:cNvPr id="8" name="Group 7"/>
          <p:cNvGrpSpPr/>
          <p:nvPr/>
        </p:nvGrpSpPr>
        <p:grpSpPr>
          <a:xfrm>
            <a:off x="564643" y="744469"/>
            <a:ext cx="8005589" cy="5349671"/>
            <a:chOff x="564643" y="744469"/>
            <a:chExt cx="8005589" cy="5349671"/>
          </a:xfrm>
        </p:grpSpPr>
        <p:sp>
          <p:nvSpPr>
            <p:cNvPr id="11" name="Freeform 6"/>
            <p:cNvSpPr/>
            <p:nvPr/>
          </p:nvSpPr>
          <p:spPr bwMode="auto">
            <a:xfrm>
              <a:off x="6113972" y="1685652"/>
              <a:ext cx="2456260" cy="4408488"/>
            </a:xfrm>
            <a:custGeom>
              <a:avLst/>
              <a:gdLst/>
              <a:ahLst/>
              <a:cxnLst/>
              <a:rect l="l" t="t" r="r" b="b"/>
              <a:pathLst>
                <a:path w="10000" h="10000">
                  <a:moveTo>
                    <a:pt x="8761" y="0"/>
                  </a:moveTo>
                  <a:lnTo>
                    <a:pt x="10000" y="0"/>
                  </a:lnTo>
                  <a:lnTo>
                    <a:pt x="10000" y="10000"/>
                  </a:lnTo>
                  <a:lnTo>
                    <a:pt x="0" y="10000"/>
                  </a:lnTo>
                  <a:lnTo>
                    <a:pt x="0" y="9357"/>
                  </a:lnTo>
                  <a:lnTo>
                    <a:pt x="8761" y="935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564643" y="744469"/>
              <a:ext cx="2456505" cy="4408488"/>
            </a:xfrm>
            <a:custGeom>
              <a:avLst/>
              <a:gdLst/>
              <a:ahLst/>
              <a:cxnLst/>
              <a:rect l="l" t="t" r="r" b="b"/>
              <a:pathLst>
                <a:path w="10001" h="10000">
                  <a:moveTo>
                    <a:pt x="8762" y="0"/>
                  </a:moveTo>
                  <a:lnTo>
                    <a:pt x="10001" y="0"/>
                  </a:lnTo>
                  <a:lnTo>
                    <a:pt x="10001" y="10000"/>
                  </a:lnTo>
                  <a:lnTo>
                    <a:pt x="1" y="10000"/>
                  </a:lnTo>
                  <a:cubicBezTo>
                    <a:pt x="-2" y="9766"/>
                    <a:pt x="4" y="9586"/>
                    <a:pt x="1" y="9352"/>
                  </a:cubicBezTo>
                  <a:lnTo>
                    <a:pt x="8762" y="9346"/>
                  </a:lnTo>
                  <a:lnTo>
                    <a:pt x="8762"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37150135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028700" y="2295526"/>
            <a:ext cx="7200900" cy="357187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CDFBA50A-9CFD-4C41-B675-15C6E72C66C2}" type="slidenum">
              <a:rPr lang="en-US" smtClean="0"/>
              <a:pPr>
                <a:defRPr/>
              </a:pPr>
              <a:t>‹#›</a:t>
            </a:fld>
            <a:endParaRPr lang="en-US"/>
          </a:p>
        </p:txBody>
      </p:sp>
    </p:spTree>
    <p:extLst>
      <p:ext uri="{BB962C8B-B14F-4D97-AF65-F5344CB8AC3E}">
        <p14:creationId xmlns:p14="http://schemas.microsoft.com/office/powerpoint/2010/main" val="26507772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80797" y="624156"/>
            <a:ext cx="1490950"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28700" y="624156"/>
            <a:ext cx="5724525" cy="524324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E11BFEA1-5238-4A8B-B581-5ECC15A73DF8}" type="slidenum">
              <a:rPr lang="en-US" smtClean="0"/>
              <a:pPr>
                <a:defRPr/>
              </a:pPr>
              <a:t>‹#›</a:t>
            </a:fld>
            <a:endParaRPr lang="en-US"/>
          </a:p>
        </p:txBody>
      </p:sp>
    </p:spTree>
    <p:extLst>
      <p:ext uri="{BB962C8B-B14F-4D97-AF65-F5344CB8AC3E}">
        <p14:creationId xmlns:p14="http://schemas.microsoft.com/office/powerpoint/2010/main" val="37353467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E2BAC15E-348A-4B48-8607-84F83F562DD8}" type="slidenum">
              <a:rPr lang="en-US" smtClean="0"/>
              <a:pPr>
                <a:defRPr/>
              </a:pPr>
              <a:t>‹#›</a:t>
            </a:fld>
            <a:endParaRPr lang="en-US"/>
          </a:p>
        </p:txBody>
      </p:sp>
    </p:spTree>
    <p:extLst>
      <p:ext uri="{BB962C8B-B14F-4D97-AF65-F5344CB8AC3E}">
        <p14:creationId xmlns:p14="http://schemas.microsoft.com/office/powerpoint/2010/main" val="6378734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73769" y="1301361"/>
            <a:ext cx="7209728" cy="2852737"/>
          </a:xfrm>
        </p:spPr>
        <p:txBody>
          <a:bodyPr anchor="b">
            <a:normAutofit/>
          </a:bodyPr>
          <a:lstStyle>
            <a:lvl1pPr algn="r">
              <a:defRPr sz="60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573769" y="4216328"/>
            <a:ext cx="7209728" cy="1143324"/>
          </a:xfrm>
        </p:spPr>
        <p:txBody>
          <a:bodyPr/>
          <a:lstStyle>
            <a:lvl1pPr marL="0" indent="0" algn="r">
              <a:lnSpc>
                <a:spcPct val="112000"/>
              </a:lnSpc>
              <a:spcBef>
                <a:spcPts val="0"/>
              </a:spcBef>
              <a:spcAft>
                <a:spcPts val="0"/>
              </a:spcAft>
              <a:buNone/>
              <a:defRPr sz="1800">
                <a:solidFill>
                  <a:schemeClr val="tx2"/>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54181" y="6453386"/>
            <a:ext cx="1216807" cy="404614"/>
          </a:xfrm>
        </p:spPr>
        <p:txBody>
          <a:bodyPr/>
          <a:lstStyle>
            <a:lvl1pPr>
              <a:defRPr>
                <a:solidFill>
                  <a:schemeClr val="tx2"/>
                </a:solidFill>
              </a:defRPr>
            </a:lvl1pPr>
          </a:lstStyle>
          <a:p>
            <a:pPr>
              <a:defRPr/>
            </a:pPr>
            <a:endParaRPr lang="en-US"/>
          </a:p>
        </p:txBody>
      </p:sp>
      <p:sp>
        <p:nvSpPr>
          <p:cNvPr id="5" name="Footer Placeholder 4"/>
          <p:cNvSpPr>
            <a:spLocks noGrp="1"/>
          </p:cNvSpPr>
          <p:nvPr>
            <p:ph type="ftr" sz="quarter" idx="11"/>
          </p:nvPr>
        </p:nvSpPr>
        <p:spPr>
          <a:xfrm>
            <a:off x="1938234" y="6453386"/>
            <a:ext cx="5267533" cy="404614"/>
          </a:xfrm>
        </p:spPr>
        <p:txBody>
          <a:bodyPr/>
          <a:lstStyle>
            <a:lvl1pPr algn="ctr">
              <a:defRPr>
                <a:solidFill>
                  <a:schemeClr val="tx2"/>
                </a:solidFill>
              </a:defRPr>
            </a:lvl1pPr>
          </a:lstStyle>
          <a:p>
            <a:pPr>
              <a:defRPr/>
            </a:pPr>
            <a:endParaRPr lang="en-US"/>
          </a:p>
        </p:txBody>
      </p:sp>
      <p:sp>
        <p:nvSpPr>
          <p:cNvPr id="6" name="Slide Number Placeholder 5"/>
          <p:cNvSpPr>
            <a:spLocks noGrp="1"/>
          </p:cNvSpPr>
          <p:nvPr>
            <p:ph type="sldNum" sz="quarter" idx="12"/>
          </p:nvPr>
        </p:nvSpPr>
        <p:spPr>
          <a:xfrm>
            <a:off x="7373012" y="6453386"/>
            <a:ext cx="1197219" cy="404614"/>
          </a:xfrm>
        </p:spPr>
        <p:txBody>
          <a:bodyPr/>
          <a:lstStyle>
            <a:lvl1pPr>
              <a:defRPr>
                <a:solidFill>
                  <a:schemeClr val="tx2"/>
                </a:solidFill>
              </a:defRPr>
            </a:lvl1pPr>
          </a:lstStyle>
          <a:p>
            <a:pPr>
              <a:defRPr/>
            </a:pPr>
            <a:fld id="{76024289-3556-4FDA-A6E5-44DC92A522D8}" type="slidenum">
              <a:rPr lang="en-US" smtClean="0"/>
              <a:pPr>
                <a:defRPr/>
              </a:pPr>
              <a:t>‹#›</a:t>
            </a:fld>
            <a:endParaRPr lang="en-US"/>
          </a:p>
        </p:txBody>
      </p:sp>
      <p:sp>
        <p:nvSpPr>
          <p:cNvPr id="7" name="Freeform 6"/>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bg2"/>
          </a:solidFill>
          <a:ln w="0">
            <a:noFill/>
            <a:prstDash val="solid"/>
            <a:round/>
            <a:headEnd/>
            <a:tailEnd/>
          </a:ln>
        </p:spPr>
      </p:sp>
      <p:sp>
        <p:nvSpPr>
          <p:cNvPr id="8" name="Freeform 7" title="Crop Mark"/>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905584600"/>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028700" y="2286000"/>
            <a:ext cx="3335840"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94052" y="2286000"/>
            <a:ext cx="3335840"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39B68FD1-AB3F-487A-8A42-F397AF707A64}" type="slidenum">
              <a:rPr lang="en-US" smtClean="0"/>
              <a:pPr>
                <a:defRPr/>
              </a:pPr>
              <a:t>‹#›</a:t>
            </a:fld>
            <a:endParaRPr lang="en-US"/>
          </a:p>
        </p:txBody>
      </p:sp>
    </p:spTree>
    <p:extLst>
      <p:ext uri="{BB962C8B-B14F-4D97-AF65-F5344CB8AC3E}">
        <p14:creationId xmlns:p14="http://schemas.microsoft.com/office/powerpoint/2010/main" val="41619073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28700" y="685800"/>
            <a:ext cx="72009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28700" y="2340230"/>
            <a:ext cx="3335840" cy="823912"/>
          </a:xfrm>
        </p:spPr>
        <p:txBody>
          <a:bodyPr anchor="b">
            <a:noAutofit/>
          </a:bodyPr>
          <a:lstStyle>
            <a:lvl1pPr marL="0" indent="0">
              <a:lnSpc>
                <a:spcPct val="84000"/>
              </a:lnSpc>
              <a:spcBef>
                <a:spcPts val="0"/>
              </a:spcBef>
              <a:spcAft>
                <a:spcPts val="0"/>
              </a:spcAft>
              <a:buNone/>
              <a:defRPr sz="240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1028700" y="3305208"/>
            <a:ext cx="3335839"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93760" y="2349754"/>
            <a:ext cx="3335840" cy="823912"/>
          </a:xfrm>
        </p:spPr>
        <p:txBody>
          <a:bodyPr anchor="b">
            <a:noAutofit/>
          </a:bodyPr>
          <a:lstStyle>
            <a:lvl1pPr marL="0" indent="0">
              <a:lnSpc>
                <a:spcPct val="84000"/>
              </a:lnSpc>
              <a:spcBef>
                <a:spcPts val="0"/>
              </a:spcBef>
              <a:spcAft>
                <a:spcPts val="0"/>
              </a:spcAft>
              <a:buNone/>
              <a:defRPr sz="240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893760" y="3305208"/>
            <a:ext cx="3335840"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0BCB4335-F991-4A6E-AF16-371A8F30605F}" type="slidenum">
              <a:rPr lang="en-US" smtClean="0"/>
              <a:pPr>
                <a:defRPr/>
              </a:pPr>
              <a:t>‹#›</a:t>
            </a:fld>
            <a:endParaRPr lang="en-US"/>
          </a:p>
        </p:txBody>
      </p:sp>
    </p:spTree>
    <p:extLst>
      <p:ext uri="{BB962C8B-B14F-4D97-AF65-F5344CB8AC3E}">
        <p14:creationId xmlns:p14="http://schemas.microsoft.com/office/powerpoint/2010/main" val="4186157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C2DE1A4E-CEB9-4E39-93A7-CC0376CA2462}" type="slidenum">
              <a:rPr lang="en-US" smtClean="0"/>
              <a:pPr>
                <a:defRPr/>
              </a:pPr>
              <a:t>‹#›</a:t>
            </a:fld>
            <a:endParaRPr lang="en-US"/>
          </a:p>
        </p:txBody>
      </p:sp>
    </p:spTree>
    <p:extLst>
      <p:ext uri="{BB962C8B-B14F-4D97-AF65-F5344CB8AC3E}">
        <p14:creationId xmlns:p14="http://schemas.microsoft.com/office/powerpoint/2010/main" val="16160136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ECB5B3B8-F6E0-4604-90E9-DAF72BB3F425}" type="slidenum">
              <a:rPr lang="en-US" smtClean="0"/>
              <a:pPr>
                <a:defRPr/>
              </a:pPr>
              <a:t>‹#›</a:t>
            </a:fld>
            <a:endParaRPr lang="en-US"/>
          </a:p>
        </p:txBody>
      </p:sp>
    </p:spTree>
    <p:extLst>
      <p:ext uri="{BB962C8B-B14F-4D97-AF65-F5344CB8AC3E}">
        <p14:creationId xmlns:p14="http://schemas.microsoft.com/office/powerpoint/2010/main" val="15725902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Autofit/>
          </a:bodyPr>
          <a:lstStyle>
            <a:lvl1pPr>
              <a:lnSpc>
                <a:spcPct val="84000"/>
              </a:lnSpc>
              <a:defRPr sz="44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4692015" y="685801"/>
            <a:ext cx="3909060" cy="5175250"/>
          </a:xfrm>
        </p:spPr>
        <p:txBody>
          <a:bodyPr/>
          <a:lstStyle>
            <a:lvl1pPr>
              <a:defRPr sz="1500"/>
            </a:lvl1pPr>
            <a:lvl2pPr>
              <a:defRPr sz="1500"/>
            </a:lvl2pPr>
            <a:lvl3pPr>
              <a:defRPr sz="1350"/>
            </a:lvl3pPr>
            <a:lvl4pPr>
              <a:defRPr sz="135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42925" y="2856344"/>
            <a:ext cx="2891790" cy="3011056"/>
          </a:xfrm>
        </p:spPr>
        <p:txBody>
          <a:bodyPr>
            <a:normAutofit/>
          </a:bodyPr>
          <a:lstStyle>
            <a:lvl1pPr marL="0" indent="0">
              <a:lnSpc>
                <a:spcPct val="113000"/>
              </a:lnSpc>
              <a:spcBef>
                <a:spcPts val="0"/>
              </a:spcBef>
              <a:spcAft>
                <a:spcPts val="1500"/>
              </a:spcAft>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pPr>
              <a:defRPr/>
            </a:pPr>
            <a:endParaRPr lang="en-US"/>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pPr>
              <a:defRPr/>
            </a:pPr>
            <a:endParaRPr lang="en-US"/>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pPr>
              <a:defRPr/>
            </a:pPr>
            <a:fld id="{652D9A09-1FF1-4EA0-86EA-539431ECDC1F}" type="slidenum">
              <a:rPr lang="en-US" smtClean="0"/>
              <a:pPr>
                <a:defRPr/>
              </a:pPr>
              <a:t>‹#›</a:t>
            </a:fld>
            <a:endParaRPr lang="en-US"/>
          </a:p>
        </p:txBody>
      </p:sp>
      <p:sp>
        <p:nvSpPr>
          <p:cNvPr id="9" name="Rectangle 8"/>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1541002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rmAutofit/>
          </a:bodyPr>
          <a:lstStyle>
            <a:lvl1pPr>
              <a:lnSpc>
                <a:spcPct val="84000"/>
              </a:lnSpc>
              <a:defRPr sz="44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4149090" y="1"/>
            <a:ext cx="4994910" cy="6857999"/>
          </a:xfrm>
        </p:spPr>
        <p:txBody>
          <a:bodyPr anchor="t">
            <a:normAutofit/>
          </a:bodyPr>
          <a:lstStyle>
            <a:lvl1pPr marL="0" indent="0">
              <a:buNone/>
              <a:defRPr sz="1500"/>
            </a:lvl1pPr>
            <a:lvl2pPr marL="342900" indent="0">
              <a:buNone/>
              <a:defRPr sz="1500"/>
            </a:lvl2pPr>
            <a:lvl3pPr marL="685800" indent="0">
              <a:buNone/>
              <a:defRPr sz="15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542925" y="2855968"/>
            <a:ext cx="2891790" cy="3011432"/>
          </a:xfrm>
        </p:spPr>
        <p:txBody>
          <a:bodyPr>
            <a:normAutofit/>
          </a:bodyPr>
          <a:lstStyle>
            <a:lvl1pPr marL="0" indent="0">
              <a:lnSpc>
                <a:spcPct val="113000"/>
              </a:lnSpc>
              <a:spcBef>
                <a:spcPts val="0"/>
              </a:spcBef>
              <a:spcAft>
                <a:spcPts val="1500"/>
              </a:spcAft>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pPr>
              <a:defRPr/>
            </a:pPr>
            <a:endParaRPr lang="en-US"/>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pPr>
              <a:defRPr/>
            </a:pPr>
            <a:endParaRPr lang="en-US"/>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pPr>
              <a:defRPr/>
            </a:pPr>
            <a:fld id="{27C55873-5C44-420B-A079-5C7699A357EC}" type="slidenum">
              <a:rPr lang="en-US" smtClean="0"/>
              <a:pPr>
                <a:defRPr/>
              </a:pPr>
              <a:t>‹#›</a:t>
            </a:fld>
            <a:endParaRPr lang="en-US"/>
          </a:p>
        </p:txBody>
      </p:sp>
      <p:sp>
        <p:nvSpPr>
          <p:cNvPr id="9" name="Rectangle 8"/>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467821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8700" y="685800"/>
            <a:ext cx="72009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028700" y="2286000"/>
            <a:ext cx="7200900" cy="35814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42987" y="6453386"/>
            <a:ext cx="903429" cy="404614"/>
          </a:xfrm>
          <a:prstGeom prst="rect">
            <a:avLst/>
          </a:prstGeom>
        </p:spPr>
        <p:txBody>
          <a:bodyPr vert="horz" lIns="91440" tIns="45720" rIns="91440" bIns="45720" rtlCol="0" anchor="ctr"/>
          <a:lstStyle>
            <a:lvl1pPr algn="l">
              <a:defRPr sz="1000" baseline="0">
                <a:solidFill>
                  <a:schemeClr val="tx2"/>
                </a:solidFill>
              </a:defRPr>
            </a:lvl1pPr>
          </a:lstStyle>
          <a:p>
            <a:pPr>
              <a:defRPr/>
            </a:pPr>
            <a:endParaRPr lang="en-US"/>
          </a:p>
        </p:txBody>
      </p:sp>
      <p:sp>
        <p:nvSpPr>
          <p:cNvPr id="5" name="Footer Placeholder 4"/>
          <p:cNvSpPr>
            <a:spLocks noGrp="1"/>
          </p:cNvSpPr>
          <p:nvPr>
            <p:ph type="ftr" sz="quarter" idx="3"/>
          </p:nvPr>
        </p:nvSpPr>
        <p:spPr>
          <a:xfrm>
            <a:off x="2170173" y="6453386"/>
            <a:ext cx="4710623" cy="404614"/>
          </a:xfrm>
          <a:prstGeom prst="rect">
            <a:avLst/>
          </a:prstGeom>
        </p:spPr>
        <p:txBody>
          <a:bodyPr vert="horz" lIns="91440" tIns="45720" rIns="91440" bIns="45720" rtlCol="0" anchor="ctr"/>
          <a:lstStyle>
            <a:lvl1pPr algn="l">
              <a:defRPr sz="1000" baseline="0">
                <a:solidFill>
                  <a:schemeClr val="tx2"/>
                </a:solidFill>
              </a:defRPr>
            </a:lvl1pPr>
          </a:lstStyle>
          <a:p>
            <a:pPr>
              <a:defRPr/>
            </a:pPr>
            <a:endParaRPr lang="en-US"/>
          </a:p>
        </p:txBody>
      </p:sp>
      <p:sp>
        <p:nvSpPr>
          <p:cNvPr id="6" name="Slide Number Placeholder 5"/>
          <p:cNvSpPr>
            <a:spLocks noGrp="1"/>
          </p:cNvSpPr>
          <p:nvPr>
            <p:ph type="sldNum" sz="quarter" idx="4"/>
          </p:nvPr>
        </p:nvSpPr>
        <p:spPr>
          <a:xfrm>
            <a:off x="7104552" y="6453386"/>
            <a:ext cx="1197219" cy="404614"/>
          </a:xfrm>
          <a:prstGeom prst="rect">
            <a:avLst/>
          </a:prstGeom>
        </p:spPr>
        <p:txBody>
          <a:bodyPr vert="horz" lIns="91440" tIns="45720" rIns="91440" bIns="45720" rtlCol="0" anchor="ctr"/>
          <a:lstStyle>
            <a:lvl1pPr algn="r">
              <a:defRPr sz="1000" baseline="0">
                <a:solidFill>
                  <a:schemeClr val="tx2"/>
                </a:solidFill>
              </a:defRPr>
            </a:lvl1pPr>
          </a:lstStyle>
          <a:p>
            <a:pPr>
              <a:defRPr/>
            </a:pPr>
            <a:fld id="{9FCA6DB3-7319-438E-AB1C-C5A37E6F853A}" type="slidenum">
              <a:rPr lang="en-US" smtClean="0"/>
              <a:pPr>
                <a:defRPr/>
              </a:pPr>
              <a:t>‹#›</a:t>
            </a:fld>
            <a:endParaRPr lang="en-US"/>
          </a:p>
        </p:txBody>
      </p:sp>
      <p:sp>
        <p:nvSpPr>
          <p:cNvPr id="9" name="Rectangle 8"/>
          <p:cNvSpPr/>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title="Side bar"/>
          <p:cNvSpPr/>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068211242"/>
      </p:ext>
    </p:extLst>
  </p:cSld>
  <p:clrMap bg1="lt1" tx1="dk1" bg2="lt2" tx2="dk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Lst>
  <p:hf hdr="0" ftr="0" dt="0"/>
  <p:txStyles>
    <p:titleStyle>
      <a:lvl1pPr algn="l" defTabSz="6858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6858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6912">
          <p15:clr>
            <a:srgbClr val="F26B43"/>
          </p15:clr>
        </p15:guide>
        <p15:guide id="2" pos="936">
          <p15:clr>
            <a:srgbClr val="F26B43"/>
          </p15:clr>
        </p15:guide>
        <p15:guide id="3" pos="864">
          <p15:clr>
            <a:srgbClr val="F26B43"/>
          </p15:clr>
        </p15:guide>
        <p15:guide id="0" orient="horz" pos="1368">
          <p15:clr>
            <a:srgbClr val="F26B43"/>
          </p15:clr>
        </p15:guide>
        <p15:guide id="4" orient="horz" pos="1440">
          <p15:clr>
            <a:srgbClr val="F26B43"/>
          </p15:clr>
        </p15:guide>
        <p15:guide id="5" orient="horz" pos="3696">
          <p15:clr>
            <a:srgbClr val="F26B43"/>
          </p15:clr>
        </p15:guide>
        <p15:guide id="6" orient="horz" pos="432">
          <p15:clr>
            <a:srgbClr val="F26B43"/>
          </p15:clr>
        </p15:guide>
        <p15:guide id="7" orient="horz" pos="1512">
          <p15:clr>
            <a:srgbClr val="F26B43"/>
          </p15:clr>
        </p15:guide>
        <p15:guide id="8" pos="5184">
          <p15:clr>
            <a:srgbClr val="F26B43"/>
          </p15:clr>
        </p15:guide>
        <p15:guide id="9" pos="702">
          <p15:clr>
            <a:srgbClr val="F26B43"/>
          </p15:clr>
        </p15:guide>
        <p15:guide id="10" pos="648">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umassmed.edu/ccts/irb/investigator-guidance/"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hyperlink" Target="http://www.umassmed.edu/it/security/Encryption/"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umassmed.edu/it/services/research-computing/red-cap/" TargetMode="External"/><Relationship Id="rId2" Type="http://schemas.openxmlformats.org/officeDocument/2006/relationships/hyperlink" Target="http://umassmed.edu/it/how-do-i/get-connected/r-drives/"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057400"/>
            <a:ext cx="6270922" cy="2098226"/>
          </a:xfrm>
        </p:spPr>
        <p:txBody>
          <a:bodyPr/>
          <a:lstStyle/>
          <a:p>
            <a:r>
              <a:rPr lang="en-US" sz="4800" dirty="0"/>
              <a:t>HIPAA and Data Storage, Handling, and Destruction</a:t>
            </a:r>
          </a:p>
        </p:txBody>
      </p:sp>
      <p:sp>
        <p:nvSpPr>
          <p:cNvPr id="5" name="Slide Number Placeholder 4"/>
          <p:cNvSpPr>
            <a:spLocks noGrp="1"/>
          </p:cNvSpPr>
          <p:nvPr>
            <p:ph type="sldNum" sz="quarter" idx="12"/>
          </p:nvPr>
        </p:nvSpPr>
        <p:spPr/>
        <p:txBody>
          <a:bodyPr/>
          <a:lstStyle/>
          <a:p>
            <a:pPr>
              <a:defRPr/>
            </a:pPr>
            <a:fld id="{7DADA826-DB73-464E-BD6D-0CF4E208C89A}" type="slidenum">
              <a:rPr lang="en-US" smtClean="0"/>
              <a:pPr>
                <a:defRPr/>
              </a:pPr>
              <a:t>1</a:t>
            </a:fld>
            <a:endParaRPr lang="en-US"/>
          </a:p>
        </p:txBody>
      </p:sp>
      <p:sp>
        <p:nvSpPr>
          <p:cNvPr id="6" name="Title 1">
            <a:extLst>
              <a:ext uri="{FF2B5EF4-FFF2-40B4-BE49-F238E27FC236}">
                <a16:creationId xmlns:a16="http://schemas.microsoft.com/office/drawing/2014/main" id="{197679AB-4CEA-1E4F-AE6B-99E127BB32E0}"/>
              </a:ext>
            </a:extLst>
          </p:cNvPr>
          <p:cNvSpPr txBox="1">
            <a:spLocks/>
          </p:cNvSpPr>
          <p:nvPr/>
        </p:nvSpPr>
        <p:spPr>
          <a:xfrm>
            <a:off x="381000" y="5485261"/>
            <a:ext cx="2743200" cy="1143000"/>
          </a:xfrm>
          <a:prstGeom prst="rect">
            <a:avLst/>
          </a:prstGeom>
        </p:spPr>
        <p:txBody>
          <a:bodyPr vert="horz" lIns="91440" tIns="45720" rIns="91440" bIns="45720" rtlCol="0" anchor="b">
            <a:normAutofit fontScale="97500"/>
          </a:bodyPr>
          <a:lstStyle>
            <a:lvl1pPr algn="ctr" defTabSz="685800" rtl="0" eaLnBrk="1" latinLnBrk="0" hangingPunct="1">
              <a:lnSpc>
                <a:spcPct val="89000"/>
              </a:lnSpc>
              <a:spcBef>
                <a:spcPct val="0"/>
              </a:spcBef>
              <a:buNone/>
              <a:defRPr sz="6000" kern="1200" cap="all" baseline="0">
                <a:solidFill>
                  <a:schemeClr val="tx2"/>
                </a:solidFill>
                <a:latin typeface="+mj-lt"/>
                <a:ea typeface="+mj-ea"/>
                <a:cs typeface="+mj-cs"/>
              </a:defRPr>
            </a:lvl1pPr>
          </a:lstStyle>
          <a:p>
            <a:pPr algn="l" fontAlgn="auto">
              <a:spcAft>
                <a:spcPts val="0"/>
              </a:spcAft>
            </a:pPr>
            <a:r>
              <a:rPr lang="en-US" sz="1050" dirty="0">
                <a:latin typeface="Al Nile" pitchFamily="2" charset="-78"/>
                <a:cs typeface="Al Nile" pitchFamily="2" charset="-78"/>
              </a:rPr>
              <a:t>Developed By UMMS Information Security, Privacy and IRB</a:t>
            </a:r>
          </a:p>
        </p:txBody>
      </p:sp>
    </p:spTree>
    <p:extLst>
      <p:ext uri="{BB962C8B-B14F-4D97-AF65-F5344CB8AC3E}">
        <p14:creationId xmlns:p14="http://schemas.microsoft.com/office/powerpoint/2010/main" val="20518738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685800"/>
            <a:ext cx="8229600" cy="1143000"/>
          </a:xfrm>
        </p:spPr>
        <p:txBody>
          <a:bodyPr>
            <a:normAutofit/>
          </a:bodyPr>
          <a:lstStyle/>
          <a:p>
            <a:r>
              <a:rPr lang="en-US" sz="3200" dirty="0"/>
              <a:t>What is de-identification?</a:t>
            </a:r>
          </a:p>
        </p:txBody>
      </p:sp>
      <p:sp>
        <p:nvSpPr>
          <p:cNvPr id="4" name="Slide Number Placeholder 3"/>
          <p:cNvSpPr>
            <a:spLocks noGrp="1"/>
          </p:cNvSpPr>
          <p:nvPr>
            <p:ph type="sldNum" sz="quarter" idx="12"/>
          </p:nvPr>
        </p:nvSpPr>
        <p:spPr/>
        <p:txBody>
          <a:bodyPr/>
          <a:lstStyle/>
          <a:p>
            <a:pPr>
              <a:defRPr/>
            </a:pPr>
            <a:fld id="{E2BAC15E-348A-4B48-8607-84F83F562DD8}" type="slidenum">
              <a:rPr lang="en-US" smtClean="0"/>
              <a:pPr>
                <a:defRPr/>
              </a:pPr>
              <a:t>10</a:t>
            </a:fld>
            <a:endParaRPr lang="en-US"/>
          </a:p>
        </p:txBody>
      </p:sp>
      <p:sp>
        <p:nvSpPr>
          <p:cNvPr id="3" name="Rectangle 2"/>
          <p:cNvSpPr/>
          <p:nvPr/>
        </p:nvSpPr>
        <p:spPr bwMode="auto">
          <a:xfrm>
            <a:off x="1676400" y="2514600"/>
            <a:ext cx="5943600" cy="13716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Arial" charset="0"/>
              </a:rPr>
              <a:t>All of the identifiers as defined by HIPAA must be removed or de-identified.</a:t>
            </a:r>
          </a:p>
        </p:txBody>
      </p:sp>
    </p:spTree>
    <p:extLst>
      <p:ext uri="{BB962C8B-B14F-4D97-AF65-F5344CB8AC3E}">
        <p14:creationId xmlns:p14="http://schemas.microsoft.com/office/powerpoint/2010/main" val="29334012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762000"/>
            <a:ext cx="8229600" cy="1143000"/>
          </a:xfrm>
        </p:spPr>
        <p:txBody>
          <a:bodyPr>
            <a:normAutofit/>
          </a:bodyPr>
          <a:lstStyle/>
          <a:p>
            <a:r>
              <a:rPr lang="en-US" sz="3200" dirty="0"/>
              <a:t>What is a limited data set?</a:t>
            </a:r>
          </a:p>
        </p:txBody>
      </p:sp>
      <p:sp>
        <p:nvSpPr>
          <p:cNvPr id="4" name="Slide Number Placeholder 3"/>
          <p:cNvSpPr>
            <a:spLocks noGrp="1"/>
          </p:cNvSpPr>
          <p:nvPr>
            <p:ph type="sldNum" sz="quarter" idx="12"/>
          </p:nvPr>
        </p:nvSpPr>
        <p:spPr/>
        <p:txBody>
          <a:bodyPr/>
          <a:lstStyle/>
          <a:p>
            <a:pPr>
              <a:defRPr/>
            </a:pPr>
            <a:fld id="{E2BAC15E-348A-4B48-8607-84F83F562DD8}" type="slidenum">
              <a:rPr lang="en-US" smtClean="0"/>
              <a:pPr>
                <a:defRPr/>
              </a:pPr>
              <a:t>11</a:t>
            </a:fld>
            <a:endParaRPr lang="en-US"/>
          </a:p>
        </p:txBody>
      </p:sp>
      <p:sp>
        <p:nvSpPr>
          <p:cNvPr id="5" name="Rectangle 4"/>
          <p:cNvSpPr/>
          <p:nvPr/>
        </p:nvSpPr>
        <p:spPr bwMode="auto">
          <a:xfrm>
            <a:off x="1371599" y="2286000"/>
            <a:ext cx="6930171" cy="24384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Arial" charset="0"/>
              </a:rPr>
              <a:t>PHI from which certain specified direct identifiers have been removed</a:t>
            </a:r>
          </a:p>
          <a:p>
            <a:pPr marL="0" marR="0" indent="0" algn="l" defTabSz="914400" rtl="0" eaLnBrk="0" fontAlgn="base" latinLnBrk="0" hangingPunct="0">
              <a:lnSpc>
                <a:spcPct val="100000"/>
              </a:lnSpc>
              <a:spcBef>
                <a:spcPct val="0"/>
              </a:spcBef>
              <a:spcAft>
                <a:spcPct val="0"/>
              </a:spcAft>
              <a:buClrTx/>
              <a:buSzTx/>
              <a:buFontTx/>
              <a:buNone/>
              <a:tabLst/>
            </a:pPr>
            <a:endParaRPr lang="en-US" sz="2400" dirty="0"/>
          </a:p>
          <a:p>
            <a:pPr marL="0" marR="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Arial" charset="0"/>
              </a:rPr>
              <a:t>Used</a:t>
            </a:r>
            <a:r>
              <a:rPr kumimoji="0" lang="en-US" sz="2400" b="0" i="0" u="none" strike="noStrike" cap="none" normalizeH="0" dirty="0">
                <a:ln>
                  <a:noFill/>
                </a:ln>
                <a:solidFill>
                  <a:schemeClr val="tx1"/>
                </a:solidFill>
                <a:effectLst/>
                <a:latin typeface="Arial" charset="0"/>
              </a:rPr>
              <a:t> in conjunction with a data use agreement</a:t>
            </a:r>
            <a:endParaRPr kumimoji="0" lang="en-US" sz="2400" b="0" i="0" u="none" strike="noStrike" cap="none" normalizeH="0" baseline="0" dirty="0">
              <a:ln>
                <a:noFill/>
              </a:ln>
              <a:solidFill>
                <a:schemeClr val="tx1"/>
              </a:solidFill>
              <a:effectLst/>
              <a:latin typeface="Arial" charset="0"/>
            </a:endParaRPr>
          </a:p>
        </p:txBody>
      </p:sp>
    </p:spTree>
    <p:extLst>
      <p:ext uri="{BB962C8B-B14F-4D97-AF65-F5344CB8AC3E}">
        <p14:creationId xmlns:p14="http://schemas.microsoft.com/office/powerpoint/2010/main" val="29334012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533400"/>
            <a:ext cx="8229600" cy="1143000"/>
          </a:xfrm>
        </p:spPr>
        <p:txBody>
          <a:bodyPr>
            <a:normAutofit/>
          </a:bodyPr>
          <a:lstStyle/>
          <a:p>
            <a:r>
              <a:rPr lang="en-US" sz="3200" dirty="0"/>
              <a:t>How can investigators de-identify data?</a:t>
            </a:r>
          </a:p>
        </p:txBody>
      </p:sp>
      <p:sp>
        <p:nvSpPr>
          <p:cNvPr id="4" name="Slide Number Placeholder 3"/>
          <p:cNvSpPr>
            <a:spLocks noGrp="1"/>
          </p:cNvSpPr>
          <p:nvPr>
            <p:ph type="sldNum" sz="quarter" idx="12"/>
          </p:nvPr>
        </p:nvSpPr>
        <p:spPr/>
        <p:txBody>
          <a:bodyPr/>
          <a:lstStyle/>
          <a:p>
            <a:pPr>
              <a:defRPr/>
            </a:pPr>
            <a:fld id="{E2BAC15E-348A-4B48-8607-84F83F562DD8}" type="slidenum">
              <a:rPr lang="en-US" smtClean="0"/>
              <a:pPr>
                <a:defRPr/>
              </a:pPr>
              <a:t>12</a:t>
            </a:fld>
            <a:endParaRPr lang="en-US"/>
          </a:p>
        </p:txBody>
      </p:sp>
      <p:sp>
        <p:nvSpPr>
          <p:cNvPr id="3" name="Rectangle 2"/>
          <p:cNvSpPr/>
          <p:nvPr/>
        </p:nvSpPr>
        <p:spPr bwMode="auto">
          <a:xfrm>
            <a:off x="914400" y="1524000"/>
            <a:ext cx="7696200" cy="46482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285750" marR="0" indent="-285750" algn="l" defTabSz="914400" rtl="0" eaLnBrk="0" fontAlgn="base" latinLnBrk="0" hangingPunct="0">
              <a:lnSpc>
                <a:spcPct val="100000"/>
              </a:lnSpc>
              <a:spcBef>
                <a:spcPct val="0"/>
              </a:spcBef>
              <a:spcAft>
                <a:spcPts val="1200"/>
              </a:spcAft>
              <a:buClrTx/>
              <a:buSzTx/>
              <a:buFont typeface="Arial" panose="020B0604020202020204" pitchFamily="34" charset="0"/>
              <a:buChar char="•"/>
              <a:tabLst/>
            </a:pPr>
            <a:r>
              <a:rPr lang="en-US" sz="2400" dirty="0"/>
              <a:t>Take only what you need</a:t>
            </a:r>
          </a:p>
          <a:p>
            <a:pPr marL="285750" marR="0" indent="-285750" algn="l" defTabSz="914400" rtl="0" eaLnBrk="0" fontAlgn="base" latinLnBrk="0" hangingPunct="0">
              <a:lnSpc>
                <a:spcPct val="100000"/>
              </a:lnSpc>
              <a:spcBef>
                <a:spcPct val="0"/>
              </a:spcBef>
              <a:spcAft>
                <a:spcPts val="1200"/>
              </a:spcAft>
              <a:buClrTx/>
              <a:buSzTx/>
              <a:buFont typeface="Arial" panose="020B0604020202020204" pitchFamily="34" charset="0"/>
              <a:buChar char="•"/>
              <a:tabLst/>
            </a:pPr>
            <a:r>
              <a:rPr lang="en-US" sz="2400" dirty="0"/>
              <a:t>Convert identifiers to non-identifiers (DOB </a:t>
            </a:r>
            <a:r>
              <a:rPr lang="en-US" sz="2400" dirty="0">
                <a:sym typeface="Wingdings" panose="05000000000000000000" pitchFamily="2" charset="2"/>
              </a:rPr>
              <a:t> age, MRN &amp; name  Subject ID)</a:t>
            </a:r>
            <a:endParaRPr lang="en-US" sz="2400" dirty="0"/>
          </a:p>
          <a:p>
            <a:pPr marL="285750" marR="0" indent="-285750" algn="l" defTabSz="914400" rtl="0" eaLnBrk="0" fontAlgn="base" latinLnBrk="0" hangingPunct="0">
              <a:lnSpc>
                <a:spcPct val="100000"/>
              </a:lnSpc>
              <a:spcBef>
                <a:spcPct val="0"/>
              </a:spcBef>
              <a:spcAft>
                <a:spcPts val="1200"/>
              </a:spcAft>
              <a:buClrTx/>
              <a:buSzTx/>
              <a:buFont typeface="Arial" panose="020B0604020202020204" pitchFamily="34" charset="0"/>
              <a:buChar char="•"/>
              <a:tabLst/>
            </a:pPr>
            <a:r>
              <a:rPr lang="en-US" sz="2400" dirty="0"/>
              <a:t>Paper: Redact, shred, or discard in HIPAA bin</a:t>
            </a:r>
          </a:p>
          <a:p>
            <a:pPr marL="285750" marR="0" indent="-285750" algn="l" defTabSz="914400" rtl="0" eaLnBrk="0" fontAlgn="base" latinLnBrk="0" hangingPunct="0">
              <a:lnSpc>
                <a:spcPct val="100000"/>
              </a:lnSpc>
              <a:spcBef>
                <a:spcPct val="0"/>
              </a:spcBef>
              <a:spcAft>
                <a:spcPts val="1200"/>
              </a:spcAft>
              <a:buClrTx/>
              <a:buSzTx/>
              <a:buFont typeface="Arial" panose="020B0604020202020204" pitchFamily="34" charset="0"/>
              <a:buChar char="•"/>
              <a:tabLst/>
            </a:pPr>
            <a:r>
              <a:rPr lang="en-US" sz="2400" dirty="0" err="1"/>
              <a:t>REDCap</a:t>
            </a:r>
            <a:r>
              <a:rPr lang="en-US" sz="2400" dirty="0"/>
              <a:t>: Export fields appropriately marked as non-HIPAA identifiers and then delete the project</a:t>
            </a:r>
          </a:p>
          <a:p>
            <a:pPr marL="285750" marR="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US" sz="2400" dirty="0"/>
              <a:t>Excel, Word, etc.: Delete the identifiers, or delete the document and empty the trash</a:t>
            </a:r>
          </a:p>
          <a:p>
            <a:pPr marL="285750" marR="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US" sz="2400" dirty="0"/>
              <a:t>UMMS IT is making available a tool, Data Masker, for Oracle and SQL database data de-identification.</a:t>
            </a:r>
          </a:p>
        </p:txBody>
      </p:sp>
    </p:spTree>
    <p:extLst>
      <p:ext uri="{BB962C8B-B14F-4D97-AF65-F5344CB8AC3E}">
        <p14:creationId xmlns:p14="http://schemas.microsoft.com/office/powerpoint/2010/main" val="29334012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8388" y="747514"/>
            <a:ext cx="8229600" cy="1143000"/>
          </a:xfrm>
        </p:spPr>
        <p:txBody>
          <a:bodyPr>
            <a:normAutofit/>
          </a:bodyPr>
          <a:lstStyle/>
          <a:p>
            <a:r>
              <a:rPr lang="en-US" sz="3200" dirty="0"/>
              <a:t>How can investigators destroy their research records?</a:t>
            </a:r>
          </a:p>
        </p:txBody>
      </p:sp>
      <p:sp>
        <p:nvSpPr>
          <p:cNvPr id="4" name="Slide Number Placeholder 3"/>
          <p:cNvSpPr>
            <a:spLocks noGrp="1"/>
          </p:cNvSpPr>
          <p:nvPr>
            <p:ph type="sldNum" sz="quarter" idx="12"/>
          </p:nvPr>
        </p:nvSpPr>
        <p:spPr/>
        <p:txBody>
          <a:bodyPr/>
          <a:lstStyle/>
          <a:p>
            <a:pPr>
              <a:defRPr/>
            </a:pPr>
            <a:fld id="{E2BAC15E-348A-4B48-8607-84F83F562DD8}" type="slidenum">
              <a:rPr lang="en-US" smtClean="0"/>
              <a:pPr>
                <a:defRPr/>
              </a:pPr>
              <a:t>13</a:t>
            </a:fld>
            <a:endParaRPr lang="en-US"/>
          </a:p>
        </p:txBody>
      </p:sp>
      <p:sp>
        <p:nvSpPr>
          <p:cNvPr id="3" name="Rectangle 2"/>
          <p:cNvSpPr/>
          <p:nvPr/>
        </p:nvSpPr>
        <p:spPr bwMode="auto">
          <a:xfrm>
            <a:off x="818388" y="2209800"/>
            <a:ext cx="7696200" cy="19050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285750" marR="0" indent="-285750" algn="l" defTabSz="914400" rtl="0" eaLnBrk="0" fontAlgn="base" latinLnBrk="0" hangingPunct="0">
              <a:lnSpc>
                <a:spcPct val="100000"/>
              </a:lnSpc>
              <a:spcBef>
                <a:spcPct val="0"/>
              </a:spcBef>
              <a:spcAft>
                <a:spcPts val="1200"/>
              </a:spcAft>
              <a:buClrTx/>
              <a:buSzTx/>
              <a:buFont typeface="Arial" panose="020B0604020202020204" pitchFamily="34" charset="0"/>
              <a:buChar char="•"/>
              <a:tabLst/>
            </a:pPr>
            <a:r>
              <a:rPr lang="en-US" sz="2400" dirty="0"/>
              <a:t>Paper: Redact, shred, or discard in HIPAA bin</a:t>
            </a:r>
          </a:p>
          <a:p>
            <a:pPr marL="285750" marR="0" indent="-285750" algn="l" defTabSz="914400" rtl="0" eaLnBrk="0" fontAlgn="base" latinLnBrk="0" hangingPunct="0">
              <a:lnSpc>
                <a:spcPct val="100000"/>
              </a:lnSpc>
              <a:spcBef>
                <a:spcPct val="0"/>
              </a:spcBef>
              <a:spcAft>
                <a:spcPts val="1200"/>
              </a:spcAft>
              <a:buClrTx/>
              <a:buSzTx/>
              <a:buFont typeface="Arial" panose="020B0604020202020204" pitchFamily="34" charset="0"/>
              <a:buChar char="•"/>
              <a:tabLst/>
            </a:pPr>
            <a:r>
              <a:rPr lang="en-US" sz="2400" dirty="0" err="1"/>
              <a:t>REDCap</a:t>
            </a:r>
            <a:r>
              <a:rPr lang="en-US" sz="2400" dirty="0"/>
              <a:t>: Delete the project</a:t>
            </a:r>
          </a:p>
          <a:p>
            <a:pPr marL="285750" marR="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US" sz="2400" dirty="0"/>
              <a:t>Excel, Word, etc.: Delete the document and empty the trash; Contact IT for overwrite tools</a:t>
            </a:r>
          </a:p>
        </p:txBody>
      </p:sp>
      <p:sp>
        <p:nvSpPr>
          <p:cNvPr id="5" name="Rectangle 4"/>
          <p:cNvSpPr/>
          <p:nvPr/>
        </p:nvSpPr>
        <p:spPr>
          <a:xfrm>
            <a:off x="533400" y="4362271"/>
            <a:ext cx="8305800" cy="1569660"/>
          </a:xfrm>
          <a:prstGeom prst="rect">
            <a:avLst/>
          </a:prstGeom>
        </p:spPr>
        <p:txBody>
          <a:bodyPr wrap="square">
            <a:spAutoFit/>
          </a:bodyPr>
          <a:lstStyle/>
          <a:p>
            <a:r>
              <a:rPr lang="en-US" sz="2400" dirty="0"/>
              <a:t>See </a:t>
            </a:r>
            <a:r>
              <a:rPr lang="en-US" sz="2400" i="1" dirty="0"/>
              <a:t>HRP-800 INVESTIGATOR GUIDANCE: Investigator Obligations</a:t>
            </a:r>
            <a:r>
              <a:rPr lang="en-US" sz="2400" dirty="0"/>
              <a:t> for data retention requirements: </a:t>
            </a:r>
            <a:r>
              <a:rPr lang="en-US" sz="2400" b="1" dirty="0">
                <a:hlinkClick r:id="rId2"/>
              </a:rPr>
              <a:t>http://www.umassmed.edu/ccts/irb/investigator-guidance/</a:t>
            </a:r>
            <a:endParaRPr lang="en-US" sz="2400" b="1" dirty="0"/>
          </a:p>
        </p:txBody>
      </p:sp>
    </p:spTree>
    <p:extLst>
      <p:ext uri="{BB962C8B-B14F-4D97-AF65-F5344CB8AC3E}">
        <p14:creationId xmlns:p14="http://schemas.microsoft.com/office/powerpoint/2010/main" val="8298793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HIPAA waiver instructions</a:t>
            </a:r>
          </a:p>
        </p:txBody>
      </p:sp>
      <p:sp>
        <p:nvSpPr>
          <p:cNvPr id="4" name="Slide Number Placeholder 3"/>
          <p:cNvSpPr>
            <a:spLocks noGrp="1"/>
          </p:cNvSpPr>
          <p:nvPr>
            <p:ph type="sldNum" sz="quarter" idx="12"/>
          </p:nvPr>
        </p:nvSpPr>
        <p:spPr/>
        <p:txBody>
          <a:bodyPr/>
          <a:lstStyle/>
          <a:p>
            <a:pPr>
              <a:defRPr/>
            </a:pPr>
            <a:fld id="{E2BAC15E-348A-4B48-8607-84F83F562DD8}" type="slidenum">
              <a:rPr lang="en-US" smtClean="0"/>
              <a:pPr>
                <a:defRPr/>
              </a:pPr>
              <a:t>14</a:t>
            </a:fld>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 y="1600200"/>
            <a:ext cx="8305800" cy="1730926"/>
          </a:xfrm>
          <a:prstGeom prst="rect">
            <a:avLst/>
          </a:prstGeom>
        </p:spPr>
      </p:pic>
      <p:sp>
        <p:nvSpPr>
          <p:cNvPr id="6" name="Rectangle 5"/>
          <p:cNvSpPr/>
          <p:nvPr/>
        </p:nvSpPr>
        <p:spPr bwMode="auto">
          <a:xfrm>
            <a:off x="1371600" y="3810000"/>
            <a:ext cx="6629400" cy="9906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Arial" charset="0"/>
              </a:rPr>
              <a:t>Let’s look</a:t>
            </a:r>
            <a:r>
              <a:rPr kumimoji="0" lang="en-US" sz="2400" b="0" i="0" u="none" strike="noStrike" cap="none" normalizeH="0" dirty="0">
                <a:ln>
                  <a:noFill/>
                </a:ln>
                <a:solidFill>
                  <a:schemeClr val="tx1"/>
                </a:solidFill>
                <a:effectLst/>
                <a:latin typeface="Arial" charset="0"/>
              </a:rPr>
              <a:t> again at the samples from the Basics of HIPAA and Research slides </a:t>
            </a:r>
            <a:endParaRPr kumimoji="0" lang="en-US" sz="2400" b="0" i="0" u="none" strike="noStrike" cap="none" normalizeH="0" baseline="0" dirty="0">
              <a:ln>
                <a:noFill/>
              </a:ln>
              <a:solidFill>
                <a:schemeClr val="tx1"/>
              </a:solidFill>
              <a:effectLst/>
              <a:latin typeface="Arial" charset="0"/>
            </a:endParaRPr>
          </a:p>
        </p:txBody>
      </p:sp>
    </p:spTree>
    <p:extLst>
      <p:ext uri="{BB962C8B-B14F-4D97-AF65-F5344CB8AC3E}">
        <p14:creationId xmlns:p14="http://schemas.microsoft.com/office/powerpoint/2010/main" val="8407696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800" y="144819"/>
            <a:ext cx="8382000" cy="2625072"/>
          </a:xfrm>
          <a:prstGeom prst="rect">
            <a:avLst/>
          </a:prstGeom>
        </p:spPr>
      </p:pic>
      <p:sp>
        <p:nvSpPr>
          <p:cNvPr id="7" name="Oval 6"/>
          <p:cNvSpPr/>
          <p:nvPr/>
        </p:nvSpPr>
        <p:spPr bwMode="auto">
          <a:xfrm>
            <a:off x="1219200" y="962055"/>
            <a:ext cx="2368296" cy="990600"/>
          </a:xfrm>
          <a:prstGeom prst="ellipse">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a:solidFill>
                <a:srgbClr val="FFFFFF"/>
              </a:solidFill>
            </a:endParaRPr>
          </a:p>
        </p:txBody>
      </p:sp>
      <p:cxnSp>
        <p:nvCxnSpPr>
          <p:cNvPr id="9" name="Straight Arrow Connector 8"/>
          <p:cNvCxnSpPr/>
          <p:nvPr/>
        </p:nvCxnSpPr>
        <p:spPr bwMode="auto">
          <a:xfrm flipH="1">
            <a:off x="3587496" y="1312536"/>
            <a:ext cx="679704" cy="144819"/>
          </a:xfrm>
          <a:prstGeom prst="straightConnector1">
            <a:avLst/>
          </a:prstGeom>
          <a:solidFill>
            <a:schemeClr val="accent1"/>
          </a:solidFill>
          <a:ln w="38100" cap="flat" cmpd="sng" algn="ctr">
            <a:solidFill>
              <a:srgbClr val="FF0000"/>
            </a:solidFill>
            <a:prstDash val="solid"/>
            <a:round/>
            <a:headEnd type="none" w="med" len="med"/>
            <a:tailEnd type="arrow"/>
          </a:ln>
          <a:effectLst/>
        </p:spPr>
      </p:cxnSp>
      <p:sp>
        <p:nvSpPr>
          <p:cNvPr id="10" name="TextBox 9"/>
          <p:cNvSpPr txBox="1"/>
          <p:nvPr/>
        </p:nvSpPr>
        <p:spPr>
          <a:xfrm>
            <a:off x="4267200" y="1112481"/>
            <a:ext cx="4142481" cy="400110"/>
          </a:xfrm>
          <a:prstGeom prst="rect">
            <a:avLst/>
          </a:prstGeom>
          <a:noFill/>
        </p:spPr>
        <p:txBody>
          <a:bodyPr wrap="none" rtlCol="0">
            <a:spAutoFit/>
          </a:bodyPr>
          <a:lstStyle/>
          <a:p>
            <a:r>
              <a:rPr lang="en-US" sz="2000" dirty="0">
                <a:solidFill>
                  <a:srgbClr val="FF0000"/>
                </a:solidFill>
              </a:rPr>
              <a:t>Remember to complete the header</a:t>
            </a:r>
          </a:p>
        </p:txBody>
      </p:sp>
      <p:sp>
        <p:nvSpPr>
          <p:cNvPr id="11" name="Rectangle 10"/>
          <p:cNvSpPr/>
          <p:nvPr/>
        </p:nvSpPr>
        <p:spPr bwMode="auto">
          <a:xfrm>
            <a:off x="2667000" y="3200400"/>
            <a:ext cx="3581400" cy="4572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bodyPr>
          <a:lstStyle/>
          <a:p>
            <a:r>
              <a:rPr lang="en-US" sz="2400" dirty="0">
                <a:solidFill>
                  <a:srgbClr val="FFFFFF"/>
                </a:solidFill>
              </a:rPr>
              <a:t>To find potential subjects</a:t>
            </a:r>
          </a:p>
        </p:txBody>
      </p:sp>
      <p:sp>
        <p:nvSpPr>
          <p:cNvPr id="14" name="Slide Number Placeholder 13"/>
          <p:cNvSpPr>
            <a:spLocks noGrp="1"/>
          </p:cNvSpPr>
          <p:nvPr>
            <p:ph type="sldNum" sz="quarter" idx="12"/>
          </p:nvPr>
        </p:nvSpPr>
        <p:spPr/>
        <p:txBody>
          <a:bodyPr/>
          <a:lstStyle/>
          <a:p>
            <a:pPr>
              <a:defRPr/>
            </a:pPr>
            <a:fld id="{E2BAC15E-348A-4B48-8607-84F83F562DD8}" type="slidenum">
              <a:rPr lang="en-US" smtClean="0">
                <a:solidFill>
                  <a:srgbClr val="FFFFFF"/>
                </a:solidFill>
              </a:rPr>
              <a:pPr>
                <a:defRPr/>
              </a:pPr>
              <a:t>15</a:t>
            </a:fld>
            <a:endParaRPr lang="en-US">
              <a:solidFill>
                <a:srgbClr val="FFFFFF"/>
              </a:solidFill>
            </a:endParaRPr>
          </a:p>
        </p:txBody>
      </p:sp>
    </p:spTree>
    <p:extLst>
      <p:ext uri="{BB962C8B-B14F-4D97-AF65-F5344CB8AC3E}">
        <p14:creationId xmlns:p14="http://schemas.microsoft.com/office/powerpoint/2010/main" val="20301776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0600" y="990600"/>
            <a:ext cx="7772400" cy="1074711"/>
          </a:xfrm>
          <a:prstGeom prst="rect">
            <a:avLst/>
          </a:prstGeom>
        </p:spPr>
      </p:pic>
      <p:sp>
        <p:nvSpPr>
          <p:cNvPr id="3" name="Slide Number Placeholder 2"/>
          <p:cNvSpPr>
            <a:spLocks noGrp="1"/>
          </p:cNvSpPr>
          <p:nvPr>
            <p:ph type="sldNum" sz="quarter" idx="12"/>
          </p:nvPr>
        </p:nvSpPr>
        <p:spPr/>
        <p:txBody>
          <a:bodyPr/>
          <a:lstStyle/>
          <a:p>
            <a:pPr>
              <a:defRPr/>
            </a:pPr>
            <a:fld id="{E2BAC15E-348A-4B48-8607-84F83F562DD8}" type="slidenum">
              <a:rPr lang="en-US" smtClean="0">
                <a:solidFill>
                  <a:srgbClr val="FFFFFF"/>
                </a:solidFill>
              </a:rPr>
              <a:pPr>
                <a:defRPr/>
              </a:pPr>
              <a:t>16</a:t>
            </a:fld>
            <a:endParaRPr lang="en-US">
              <a:solidFill>
                <a:srgbClr val="FFFFFF"/>
              </a:solidFill>
            </a:endParaRPr>
          </a:p>
        </p:txBody>
      </p:sp>
      <p:sp>
        <p:nvSpPr>
          <p:cNvPr id="14" name="Rectangle 13"/>
          <p:cNvSpPr/>
          <p:nvPr/>
        </p:nvSpPr>
        <p:spPr bwMode="auto">
          <a:xfrm>
            <a:off x="1219200" y="3733800"/>
            <a:ext cx="7315200" cy="18288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r>
              <a:rPr lang="en-US" sz="2400" dirty="0">
                <a:solidFill>
                  <a:srgbClr val="FFFFFF"/>
                </a:solidFill>
              </a:rPr>
              <a:t>Sample 1:</a:t>
            </a:r>
          </a:p>
          <a:p>
            <a:r>
              <a:rPr lang="en-US" sz="2400" dirty="0">
                <a:solidFill>
                  <a:srgbClr val="FFFFFF"/>
                </a:solidFill>
              </a:rPr>
              <a:t>Weekly OR schedule: Name, DOB, gender, surgery type, date of surgery</a:t>
            </a:r>
          </a:p>
          <a:p>
            <a:endParaRPr lang="en-US" sz="2400" dirty="0">
              <a:solidFill>
                <a:srgbClr val="FFFFFF"/>
              </a:solidFill>
            </a:endParaRPr>
          </a:p>
          <a:p>
            <a:r>
              <a:rPr lang="en-US" sz="2400" dirty="0">
                <a:solidFill>
                  <a:srgbClr val="FFFFFF"/>
                </a:solidFill>
              </a:rPr>
              <a:t>Allscripts/</a:t>
            </a:r>
            <a:r>
              <a:rPr lang="en-US" sz="2400" dirty="0" err="1">
                <a:solidFill>
                  <a:srgbClr val="FFFFFF"/>
                </a:solidFill>
              </a:rPr>
              <a:t>Meditech</a:t>
            </a:r>
            <a:r>
              <a:rPr lang="en-US" sz="2400" dirty="0">
                <a:solidFill>
                  <a:srgbClr val="FFFFFF"/>
                </a:solidFill>
              </a:rPr>
              <a:t>: Address, phone number</a:t>
            </a:r>
          </a:p>
        </p:txBody>
      </p:sp>
    </p:spTree>
    <p:extLst>
      <p:ext uri="{BB962C8B-B14F-4D97-AF65-F5344CB8AC3E}">
        <p14:creationId xmlns:p14="http://schemas.microsoft.com/office/powerpoint/2010/main" val="29188341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ECB5B3B8-F6E0-4604-90E9-DAF72BB3F425}" type="slidenum">
              <a:rPr lang="en-US" smtClean="0">
                <a:solidFill>
                  <a:srgbClr val="FFFFFF"/>
                </a:solidFill>
              </a:rPr>
              <a:pPr>
                <a:defRPr/>
              </a:pPr>
              <a:t>17</a:t>
            </a:fld>
            <a:endParaRPr lang="en-US">
              <a:solidFill>
                <a:srgbClr val="FFFFFF"/>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2771" y="533145"/>
            <a:ext cx="7239000" cy="809738"/>
          </a:xfrm>
          <a:prstGeom prst="rect">
            <a:avLst/>
          </a:prstGeom>
        </p:spPr>
      </p:pic>
      <p:sp>
        <p:nvSpPr>
          <p:cNvPr id="10" name="Rectangle 9"/>
          <p:cNvSpPr/>
          <p:nvPr/>
        </p:nvSpPr>
        <p:spPr bwMode="auto">
          <a:xfrm>
            <a:off x="990600" y="2286000"/>
            <a:ext cx="7772400" cy="28194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r>
              <a:rPr lang="en-US" sz="2400" dirty="0">
                <a:solidFill>
                  <a:srgbClr val="FFFFFF"/>
                </a:solidFill>
              </a:rPr>
              <a:t>Sample 1:</a:t>
            </a:r>
          </a:p>
          <a:p>
            <a:r>
              <a:rPr lang="en-US" sz="2400" dirty="0">
                <a:solidFill>
                  <a:srgbClr val="FFFFFF"/>
                </a:solidFill>
              </a:rPr>
              <a:t>We are conducting a study of adult men undergoing surgical removal of belly buttons. The inclusion and exclusion criteria depend on age, gender, surgery type, and date of surgery. Name, address, and phone number are required to contact potential subjects.</a:t>
            </a:r>
          </a:p>
        </p:txBody>
      </p:sp>
    </p:spTree>
    <p:extLst>
      <p:ext uri="{BB962C8B-B14F-4D97-AF65-F5344CB8AC3E}">
        <p14:creationId xmlns:p14="http://schemas.microsoft.com/office/powerpoint/2010/main" val="25544819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ECB5B3B8-F6E0-4604-90E9-DAF72BB3F425}" type="slidenum">
              <a:rPr lang="en-US" smtClean="0">
                <a:solidFill>
                  <a:srgbClr val="FFFFFF"/>
                </a:solidFill>
              </a:rPr>
              <a:pPr>
                <a:defRPr/>
              </a:pPr>
              <a:t>18</a:t>
            </a:fld>
            <a:endParaRPr lang="en-US">
              <a:solidFill>
                <a:srgbClr val="FFFFFF"/>
              </a:solidFill>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6800" y="1219200"/>
            <a:ext cx="7311171" cy="1730926"/>
          </a:xfrm>
          <a:prstGeom prst="rect">
            <a:avLst/>
          </a:prstGeom>
        </p:spPr>
      </p:pic>
      <p:sp>
        <p:nvSpPr>
          <p:cNvPr id="5" name="Rectangle 4"/>
          <p:cNvSpPr/>
          <p:nvPr/>
        </p:nvSpPr>
        <p:spPr bwMode="auto">
          <a:xfrm>
            <a:off x="2438400" y="3581400"/>
            <a:ext cx="3962400" cy="12954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285750" marR="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sz="2400" b="0" i="0" u="none" strike="noStrike" cap="none" normalizeH="0" baseline="0" dirty="0">
                <a:ln>
                  <a:noFill/>
                </a:ln>
                <a:solidFill>
                  <a:schemeClr val="tx1"/>
                </a:solidFill>
                <a:effectLst/>
              </a:rPr>
              <a:t>Where is PHI stored</a:t>
            </a:r>
          </a:p>
          <a:p>
            <a:pPr marL="285750" marR="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US" sz="2400" dirty="0"/>
              <a:t>Who will have access</a:t>
            </a:r>
          </a:p>
          <a:p>
            <a:pPr marL="285750" marR="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sz="2400" b="0" i="0" u="none" strike="noStrike" cap="none" normalizeH="0" baseline="0" dirty="0">
                <a:ln>
                  <a:noFill/>
                </a:ln>
                <a:solidFill>
                  <a:schemeClr val="tx1"/>
                </a:solidFill>
                <a:effectLst/>
              </a:rPr>
              <a:t>How and when destroyed</a:t>
            </a:r>
          </a:p>
        </p:txBody>
      </p:sp>
    </p:spTree>
    <p:extLst>
      <p:ext uri="{BB962C8B-B14F-4D97-AF65-F5344CB8AC3E}">
        <p14:creationId xmlns:p14="http://schemas.microsoft.com/office/powerpoint/2010/main" val="4566370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ECB5B3B8-F6E0-4604-90E9-DAF72BB3F425}" type="slidenum">
              <a:rPr lang="en-US" smtClean="0">
                <a:solidFill>
                  <a:srgbClr val="FFFFFF"/>
                </a:solidFill>
              </a:rPr>
              <a:pPr>
                <a:defRPr/>
              </a:pPr>
              <a:t>19</a:t>
            </a:fld>
            <a:endParaRPr lang="en-US">
              <a:solidFill>
                <a:srgbClr val="FFFFFF"/>
              </a:solidFill>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2000" y="0"/>
            <a:ext cx="7848600" cy="1730926"/>
          </a:xfrm>
          <a:prstGeom prst="rect">
            <a:avLst/>
          </a:prstGeom>
        </p:spPr>
      </p:pic>
      <p:sp>
        <p:nvSpPr>
          <p:cNvPr id="9" name="Rectangle 8"/>
          <p:cNvSpPr/>
          <p:nvPr/>
        </p:nvSpPr>
        <p:spPr bwMode="auto">
          <a:xfrm>
            <a:off x="1295400" y="2362200"/>
            <a:ext cx="7086600" cy="4056888"/>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lang="en-US" sz="2400" dirty="0"/>
              <a:t>Sample 1: We will keep an Excel log with the PHI listed in Question 2 in a secure university share drive in a folder dedicated to the research study. </a:t>
            </a:r>
          </a:p>
          <a:p>
            <a:pPr marL="0" marR="0" indent="0" defTabSz="914400" rtl="0" eaLnBrk="0" fontAlgn="base" latinLnBrk="0" hangingPunct="0">
              <a:lnSpc>
                <a:spcPct val="100000"/>
              </a:lnSpc>
              <a:spcBef>
                <a:spcPct val="0"/>
              </a:spcBef>
              <a:spcAft>
                <a:spcPct val="0"/>
              </a:spcAft>
              <a:buClrTx/>
              <a:buSzTx/>
              <a:buFontTx/>
              <a:buNone/>
              <a:tabLst/>
            </a:pPr>
            <a:endParaRPr lang="en-US" sz="2400" dirty="0"/>
          </a:p>
          <a:p>
            <a:pPr marL="0" marR="0" indent="0" defTabSz="914400" rtl="0" eaLnBrk="0" fontAlgn="base" latinLnBrk="0" hangingPunct="0">
              <a:lnSpc>
                <a:spcPct val="100000"/>
              </a:lnSpc>
              <a:spcBef>
                <a:spcPct val="0"/>
              </a:spcBef>
              <a:spcAft>
                <a:spcPct val="0"/>
              </a:spcAft>
              <a:buClrTx/>
              <a:buSzTx/>
              <a:buFontTx/>
              <a:buNone/>
              <a:tabLst/>
            </a:pPr>
            <a:r>
              <a:rPr lang="en-US" sz="2400" dirty="0"/>
              <a:t>The PI controls access to the folder such that only the study team, Save the Bellybuttons Foundation, and appropriate representatives of UMass Worcester will have access.</a:t>
            </a:r>
          </a:p>
          <a:p>
            <a:pPr marL="0" marR="0" indent="0" defTabSz="914400" rtl="0" eaLnBrk="0" fontAlgn="base" latinLnBrk="0" hangingPunct="0">
              <a:lnSpc>
                <a:spcPct val="100000"/>
              </a:lnSpc>
              <a:spcBef>
                <a:spcPct val="0"/>
              </a:spcBef>
              <a:spcAft>
                <a:spcPct val="0"/>
              </a:spcAft>
              <a:buClrTx/>
              <a:buSzTx/>
              <a:buFontTx/>
              <a:buNone/>
              <a:tabLst/>
            </a:pPr>
            <a:endParaRPr lang="en-US" sz="2400" dirty="0"/>
          </a:p>
          <a:p>
            <a:pPr marL="0" marR="0" indent="0" defTabSz="914400" rtl="0" eaLnBrk="0" fontAlgn="base" latinLnBrk="0" hangingPunct="0">
              <a:lnSpc>
                <a:spcPct val="100000"/>
              </a:lnSpc>
              <a:spcBef>
                <a:spcPct val="0"/>
              </a:spcBef>
              <a:spcAft>
                <a:spcPct val="0"/>
              </a:spcAft>
              <a:buClrTx/>
              <a:buSzTx/>
              <a:buFontTx/>
              <a:buNone/>
              <a:tabLst/>
            </a:pPr>
            <a:r>
              <a:rPr lang="en-US" sz="2400" dirty="0"/>
              <a:t>…</a:t>
            </a:r>
          </a:p>
        </p:txBody>
      </p:sp>
    </p:spTree>
    <p:extLst>
      <p:ext uri="{BB962C8B-B14F-4D97-AF65-F5344CB8AC3E}">
        <p14:creationId xmlns:p14="http://schemas.microsoft.com/office/powerpoint/2010/main" val="15930056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5256" y="495300"/>
            <a:ext cx="8229600" cy="1143000"/>
          </a:xfrm>
        </p:spPr>
        <p:txBody>
          <a:bodyPr>
            <a:normAutofit/>
          </a:bodyPr>
          <a:lstStyle/>
          <a:p>
            <a:r>
              <a:rPr lang="en-US" sz="3600" dirty="0"/>
              <a:t>Why is data storage, handling, and destruction important?</a:t>
            </a:r>
          </a:p>
        </p:txBody>
      </p:sp>
      <p:sp>
        <p:nvSpPr>
          <p:cNvPr id="4" name="Slide Number Placeholder 3"/>
          <p:cNvSpPr>
            <a:spLocks noGrp="1"/>
          </p:cNvSpPr>
          <p:nvPr>
            <p:ph type="sldNum" sz="quarter" idx="12"/>
          </p:nvPr>
        </p:nvSpPr>
        <p:spPr/>
        <p:txBody>
          <a:bodyPr/>
          <a:lstStyle/>
          <a:p>
            <a:pPr>
              <a:defRPr/>
            </a:pPr>
            <a:fld id="{E2BAC15E-348A-4B48-8607-84F83F562DD8}" type="slidenum">
              <a:rPr lang="en-US" smtClean="0"/>
              <a:pPr>
                <a:defRPr/>
              </a:pPr>
              <a:t>2</a:t>
            </a:fld>
            <a:endParaRPr lang="en-US"/>
          </a:p>
        </p:txBody>
      </p:sp>
      <p:sp>
        <p:nvSpPr>
          <p:cNvPr id="6" name="Rectangle 5"/>
          <p:cNvSpPr/>
          <p:nvPr/>
        </p:nvSpPr>
        <p:spPr bwMode="auto">
          <a:xfrm>
            <a:off x="1781556" y="3276600"/>
            <a:ext cx="6477000" cy="9144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Arial" charset="0"/>
              </a:rPr>
              <a:t>Ensure compliance with HIPAA and human subjects research regulations</a:t>
            </a:r>
          </a:p>
        </p:txBody>
      </p:sp>
      <p:sp>
        <p:nvSpPr>
          <p:cNvPr id="7" name="Rectangle 6"/>
          <p:cNvSpPr/>
          <p:nvPr/>
        </p:nvSpPr>
        <p:spPr bwMode="auto">
          <a:xfrm>
            <a:off x="1781556" y="2286000"/>
            <a:ext cx="6477000" cy="8382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2400" dirty="0"/>
              <a:t>Protect </a:t>
            </a:r>
            <a:r>
              <a:rPr kumimoji="0" lang="en-US" sz="2400" b="0" i="0" u="none" strike="noStrike" cap="none" normalizeH="0" dirty="0">
                <a:ln>
                  <a:noFill/>
                </a:ln>
                <a:solidFill>
                  <a:schemeClr val="tx1"/>
                </a:solidFill>
                <a:effectLst/>
                <a:latin typeface="Arial" charset="0"/>
              </a:rPr>
              <a:t>people’s privacy and the confidentiality of their data</a:t>
            </a:r>
            <a:endParaRPr kumimoji="0" lang="en-US" sz="2400" b="0" i="0" u="none" strike="noStrike" cap="none" normalizeH="0" baseline="0" dirty="0">
              <a:ln>
                <a:noFill/>
              </a:ln>
              <a:solidFill>
                <a:schemeClr val="tx1"/>
              </a:solidFill>
              <a:effectLst/>
              <a:latin typeface="Arial" charset="0"/>
            </a:endParaRPr>
          </a:p>
        </p:txBody>
      </p:sp>
      <p:sp>
        <p:nvSpPr>
          <p:cNvPr id="8" name="Rectangle 7"/>
          <p:cNvSpPr/>
          <p:nvPr/>
        </p:nvSpPr>
        <p:spPr bwMode="auto">
          <a:xfrm>
            <a:off x="1799844" y="4331593"/>
            <a:ext cx="6477000" cy="9144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Arial" charset="0"/>
              </a:rPr>
              <a:t>Respond to changing technology and threats to data security</a:t>
            </a:r>
          </a:p>
        </p:txBody>
      </p:sp>
    </p:spTree>
    <p:extLst>
      <p:ext uri="{BB962C8B-B14F-4D97-AF65-F5344CB8AC3E}">
        <p14:creationId xmlns:p14="http://schemas.microsoft.com/office/powerpoint/2010/main" val="38442873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ECB5B3B8-F6E0-4604-90E9-DAF72BB3F425}" type="slidenum">
              <a:rPr lang="en-US" smtClean="0">
                <a:solidFill>
                  <a:srgbClr val="FFFFFF"/>
                </a:solidFill>
              </a:rPr>
              <a:pPr>
                <a:defRPr/>
              </a:pPr>
              <a:t>20</a:t>
            </a:fld>
            <a:endParaRPr lang="en-US">
              <a:solidFill>
                <a:srgbClr val="FFFFFF"/>
              </a:solidFill>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2000" y="0"/>
            <a:ext cx="7848600" cy="1730926"/>
          </a:xfrm>
          <a:prstGeom prst="rect">
            <a:avLst/>
          </a:prstGeom>
        </p:spPr>
      </p:pic>
      <p:sp>
        <p:nvSpPr>
          <p:cNvPr id="9" name="Rectangle 8"/>
          <p:cNvSpPr/>
          <p:nvPr/>
        </p:nvSpPr>
        <p:spPr bwMode="auto">
          <a:xfrm>
            <a:off x="1219200" y="1810512"/>
            <a:ext cx="7010400" cy="4895088"/>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lang="en-US" sz="2400" dirty="0"/>
              <a:t>…</a:t>
            </a:r>
          </a:p>
          <a:p>
            <a:pPr marL="0" marR="0" indent="0" defTabSz="914400" rtl="0" eaLnBrk="0" fontAlgn="base" latinLnBrk="0" hangingPunct="0">
              <a:lnSpc>
                <a:spcPct val="100000"/>
              </a:lnSpc>
              <a:spcBef>
                <a:spcPct val="0"/>
              </a:spcBef>
              <a:spcAft>
                <a:spcPct val="0"/>
              </a:spcAft>
              <a:buClrTx/>
              <a:buSzTx/>
              <a:buFontTx/>
              <a:buNone/>
              <a:tabLst/>
            </a:pPr>
            <a:endParaRPr lang="en-US" sz="2400" dirty="0"/>
          </a:p>
          <a:p>
            <a:pPr marL="0" marR="0" indent="0" defTabSz="914400" rtl="0" eaLnBrk="0" fontAlgn="base" latinLnBrk="0" hangingPunct="0">
              <a:lnSpc>
                <a:spcPct val="100000"/>
              </a:lnSpc>
              <a:spcBef>
                <a:spcPct val="0"/>
              </a:spcBef>
              <a:spcAft>
                <a:spcPct val="0"/>
              </a:spcAft>
              <a:buClrTx/>
              <a:buSzTx/>
              <a:buFontTx/>
              <a:buNone/>
              <a:tabLst/>
            </a:pPr>
            <a:r>
              <a:rPr lang="en-US" sz="2400" dirty="0"/>
              <a:t>If someone declines to enroll, we will record their age, gender, surgery type, and their reason for declining in a separate file so that we can describe the population that was approached. Within one business day of when someone declines, we will delete their information from the screening log except for name and DOB to keep from re-approaching patients who may be rescheduled. Once the study closes to enrollment, we will delete the file that has the identifiers and empty the trash.</a:t>
            </a:r>
          </a:p>
        </p:txBody>
      </p:sp>
    </p:spTree>
    <p:extLst>
      <p:ext uri="{BB962C8B-B14F-4D97-AF65-F5344CB8AC3E}">
        <p14:creationId xmlns:p14="http://schemas.microsoft.com/office/powerpoint/2010/main" val="27812867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ECB5B3B8-F6E0-4604-90E9-DAF72BB3F425}" type="slidenum">
              <a:rPr lang="en-US" smtClean="0">
                <a:solidFill>
                  <a:srgbClr val="FFFFFF"/>
                </a:solidFill>
              </a:rPr>
              <a:pPr>
                <a:defRPr/>
              </a:pPr>
              <a:t>21</a:t>
            </a:fld>
            <a:endParaRPr lang="en-US">
              <a:solidFill>
                <a:srgbClr val="FFFFFF"/>
              </a:solidFill>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993" y="37978"/>
            <a:ext cx="9050014" cy="876422"/>
          </a:xfrm>
          <a:prstGeom prst="rect">
            <a:avLst/>
          </a:prstGeom>
        </p:spPr>
      </p:pic>
      <p:sp>
        <p:nvSpPr>
          <p:cNvPr id="6" name="Rectangle 5"/>
          <p:cNvSpPr/>
          <p:nvPr/>
        </p:nvSpPr>
        <p:spPr bwMode="auto">
          <a:xfrm>
            <a:off x="152400" y="1066800"/>
            <a:ext cx="8839200" cy="16764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r>
              <a:rPr lang="en-US" sz="2400" dirty="0">
                <a:solidFill>
                  <a:srgbClr val="FFFFFF"/>
                </a:solidFill>
              </a:rPr>
              <a:t>Because belly button removals are rare, we may miss eligible subjects and be unable to complete the research if we rely on them to self-identify. Prior attempts to recruit with flyers have failed.</a:t>
            </a:r>
          </a:p>
        </p:txBody>
      </p:sp>
      <p:sp>
        <p:nvSpPr>
          <p:cNvPr id="9" name="Explosion 1 8"/>
          <p:cNvSpPr/>
          <p:nvPr/>
        </p:nvSpPr>
        <p:spPr bwMode="auto">
          <a:xfrm>
            <a:off x="4495800" y="3124200"/>
            <a:ext cx="4114800" cy="2667000"/>
          </a:xfrm>
          <a:prstGeom prst="irregularSeal1">
            <a:avLst/>
          </a:prstGeom>
          <a:solidFill>
            <a:schemeClr val="accent1"/>
          </a:solid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1" compatLnSpc="1">
            <a:prstTxWarp prst="textNoShape">
              <a:avLst/>
            </a:prstTxWarp>
          </a:bodyPr>
          <a:lstStyle/>
          <a:p>
            <a:pPr algn="ctr"/>
            <a:r>
              <a:rPr lang="en-US" sz="2000" dirty="0">
                <a:solidFill>
                  <a:srgbClr val="FFFFFF"/>
                </a:solidFill>
              </a:rPr>
              <a:t>Convenience is not an appropriate justification</a:t>
            </a:r>
          </a:p>
        </p:txBody>
      </p:sp>
    </p:spTree>
    <p:extLst>
      <p:ext uri="{BB962C8B-B14F-4D97-AF65-F5344CB8AC3E}">
        <p14:creationId xmlns:p14="http://schemas.microsoft.com/office/powerpoint/2010/main" val="2864074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3000" y="457200"/>
            <a:ext cx="7620000" cy="2625072"/>
          </a:xfrm>
          <a:prstGeom prst="rect">
            <a:avLst/>
          </a:prstGeom>
        </p:spPr>
      </p:pic>
      <p:sp>
        <p:nvSpPr>
          <p:cNvPr id="7" name="Oval 6"/>
          <p:cNvSpPr/>
          <p:nvPr/>
        </p:nvSpPr>
        <p:spPr bwMode="auto">
          <a:xfrm>
            <a:off x="1673352" y="1274436"/>
            <a:ext cx="2063496" cy="990600"/>
          </a:xfrm>
          <a:prstGeom prst="ellipse">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a:solidFill>
                <a:srgbClr val="FFFFFF"/>
              </a:solidFill>
            </a:endParaRPr>
          </a:p>
        </p:txBody>
      </p:sp>
      <p:cxnSp>
        <p:nvCxnSpPr>
          <p:cNvPr id="9" name="Straight Arrow Connector 8"/>
          <p:cNvCxnSpPr/>
          <p:nvPr/>
        </p:nvCxnSpPr>
        <p:spPr bwMode="auto">
          <a:xfrm flipH="1">
            <a:off x="3587496" y="1487836"/>
            <a:ext cx="679704" cy="144819"/>
          </a:xfrm>
          <a:prstGeom prst="straightConnector1">
            <a:avLst/>
          </a:prstGeom>
          <a:solidFill>
            <a:schemeClr val="accent1"/>
          </a:solidFill>
          <a:ln w="38100" cap="flat" cmpd="sng" algn="ctr">
            <a:solidFill>
              <a:srgbClr val="FF0000"/>
            </a:solidFill>
            <a:prstDash val="solid"/>
            <a:round/>
            <a:headEnd type="none" w="med" len="med"/>
            <a:tailEnd type="arrow"/>
          </a:ln>
          <a:effectLst/>
        </p:spPr>
      </p:cxnSp>
      <p:sp>
        <p:nvSpPr>
          <p:cNvPr id="10" name="TextBox 9"/>
          <p:cNvSpPr txBox="1"/>
          <p:nvPr/>
        </p:nvSpPr>
        <p:spPr>
          <a:xfrm>
            <a:off x="4209163" y="1274436"/>
            <a:ext cx="4142481" cy="400110"/>
          </a:xfrm>
          <a:prstGeom prst="rect">
            <a:avLst/>
          </a:prstGeom>
          <a:noFill/>
        </p:spPr>
        <p:txBody>
          <a:bodyPr wrap="none" rtlCol="0">
            <a:spAutoFit/>
          </a:bodyPr>
          <a:lstStyle/>
          <a:p>
            <a:r>
              <a:rPr lang="en-US" sz="2000" dirty="0">
                <a:solidFill>
                  <a:srgbClr val="FF0000"/>
                </a:solidFill>
              </a:rPr>
              <a:t>Remember to complete the header</a:t>
            </a:r>
          </a:p>
        </p:txBody>
      </p:sp>
      <p:sp>
        <p:nvSpPr>
          <p:cNvPr id="12" name="Rectangle 11"/>
          <p:cNvSpPr/>
          <p:nvPr/>
        </p:nvSpPr>
        <p:spPr bwMode="auto">
          <a:xfrm>
            <a:off x="2552700" y="4572000"/>
            <a:ext cx="4038600" cy="4572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bodyPr>
          <a:lstStyle/>
          <a:p>
            <a:r>
              <a:rPr lang="en-US" sz="2400" dirty="0">
                <a:solidFill>
                  <a:srgbClr val="FFFFFF"/>
                </a:solidFill>
              </a:rPr>
              <a:t>To conduct the entire study</a:t>
            </a:r>
          </a:p>
        </p:txBody>
      </p:sp>
      <p:sp>
        <p:nvSpPr>
          <p:cNvPr id="14" name="Slide Number Placeholder 13"/>
          <p:cNvSpPr>
            <a:spLocks noGrp="1"/>
          </p:cNvSpPr>
          <p:nvPr>
            <p:ph type="sldNum" sz="quarter" idx="12"/>
          </p:nvPr>
        </p:nvSpPr>
        <p:spPr/>
        <p:txBody>
          <a:bodyPr/>
          <a:lstStyle/>
          <a:p>
            <a:pPr>
              <a:defRPr/>
            </a:pPr>
            <a:fld id="{E2BAC15E-348A-4B48-8607-84F83F562DD8}" type="slidenum">
              <a:rPr lang="en-US" smtClean="0">
                <a:solidFill>
                  <a:srgbClr val="FFFFFF"/>
                </a:solidFill>
              </a:rPr>
              <a:pPr>
                <a:defRPr/>
              </a:pPr>
              <a:t>22</a:t>
            </a:fld>
            <a:endParaRPr lang="en-US">
              <a:solidFill>
                <a:srgbClr val="FFFFFF"/>
              </a:solidFill>
            </a:endParaRPr>
          </a:p>
        </p:txBody>
      </p:sp>
    </p:spTree>
    <p:extLst>
      <p:ext uri="{BB962C8B-B14F-4D97-AF65-F5344CB8AC3E}">
        <p14:creationId xmlns:p14="http://schemas.microsoft.com/office/powerpoint/2010/main" val="37839279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bwMode="auto">
          <a:xfrm>
            <a:off x="1181100" y="2438400"/>
            <a:ext cx="6781800" cy="1929384"/>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r>
              <a:rPr lang="en-US" sz="2400" dirty="0">
                <a:solidFill>
                  <a:srgbClr val="FFFFFF"/>
                </a:solidFill>
              </a:rPr>
              <a:t>Sample 2:</a:t>
            </a:r>
          </a:p>
          <a:p>
            <a:r>
              <a:rPr lang="en-US" sz="2400" dirty="0">
                <a:solidFill>
                  <a:srgbClr val="FFFFFF"/>
                </a:solidFill>
              </a:rPr>
              <a:t>Clinical Data Portal*: MRN, DOB, date of myocardial infarction, STEMI or Non-STEMI, date of admission, date of discharge, LV ejection fraction, medications at time of MI… </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81100" y="771688"/>
            <a:ext cx="7353300" cy="1074711"/>
          </a:xfrm>
          <a:prstGeom prst="rect">
            <a:avLst/>
          </a:prstGeom>
        </p:spPr>
      </p:pic>
      <p:sp>
        <p:nvSpPr>
          <p:cNvPr id="3" name="Slide Number Placeholder 2"/>
          <p:cNvSpPr>
            <a:spLocks noGrp="1"/>
          </p:cNvSpPr>
          <p:nvPr>
            <p:ph type="sldNum" sz="quarter" idx="12"/>
          </p:nvPr>
        </p:nvSpPr>
        <p:spPr/>
        <p:txBody>
          <a:bodyPr/>
          <a:lstStyle/>
          <a:p>
            <a:pPr>
              <a:defRPr/>
            </a:pPr>
            <a:fld id="{E2BAC15E-348A-4B48-8607-84F83F562DD8}" type="slidenum">
              <a:rPr lang="en-US" smtClean="0">
                <a:solidFill>
                  <a:srgbClr val="FFFFFF"/>
                </a:solidFill>
              </a:rPr>
              <a:pPr>
                <a:defRPr/>
              </a:pPr>
              <a:t>23</a:t>
            </a:fld>
            <a:endParaRPr lang="en-US">
              <a:solidFill>
                <a:srgbClr val="FFFFFF"/>
              </a:solidFill>
            </a:endParaRPr>
          </a:p>
        </p:txBody>
      </p:sp>
      <p:sp>
        <p:nvSpPr>
          <p:cNvPr id="4" name="TextBox 3"/>
          <p:cNvSpPr txBox="1"/>
          <p:nvPr/>
        </p:nvSpPr>
        <p:spPr>
          <a:xfrm>
            <a:off x="1524000" y="4477075"/>
            <a:ext cx="4041747" cy="400110"/>
          </a:xfrm>
          <a:prstGeom prst="rect">
            <a:avLst/>
          </a:prstGeom>
          <a:solidFill>
            <a:schemeClr val="bg2"/>
          </a:solidFill>
        </p:spPr>
        <p:txBody>
          <a:bodyPr wrap="none" rtlCol="0">
            <a:spAutoFit/>
          </a:bodyPr>
          <a:lstStyle/>
          <a:p>
            <a:r>
              <a:rPr lang="en-US" sz="2000" dirty="0">
                <a:solidFill>
                  <a:srgbClr val="FF0000"/>
                </a:solidFill>
              </a:rPr>
              <a:t>*http://www.umassmed.edu/it/cdp/</a:t>
            </a:r>
          </a:p>
        </p:txBody>
      </p:sp>
    </p:spTree>
    <p:extLst>
      <p:ext uri="{BB962C8B-B14F-4D97-AF65-F5344CB8AC3E}">
        <p14:creationId xmlns:p14="http://schemas.microsoft.com/office/powerpoint/2010/main" val="21602160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ECB5B3B8-F6E0-4604-90E9-DAF72BB3F425}" type="slidenum">
              <a:rPr lang="en-US" smtClean="0">
                <a:solidFill>
                  <a:srgbClr val="FFFFFF"/>
                </a:solidFill>
              </a:rPr>
              <a:pPr>
                <a:defRPr/>
              </a:pPr>
              <a:t>24</a:t>
            </a:fld>
            <a:endParaRPr lang="en-US">
              <a:solidFill>
                <a:srgbClr val="FFFFFF"/>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95400" y="762000"/>
            <a:ext cx="6858000" cy="809738"/>
          </a:xfrm>
          <a:prstGeom prst="rect">
            <a:avLst/>
          </a:prstGeom>
        </p:spPr>
      </p:pic>
      <p:sp>
        <p:nvSpPr>
          <p:cNvPr id="9" name="Rectangle 8"/>
          <p:cNvSpPr/>
          <p:nvPr/>
        </p:nvSpPr>
        <p:spPr bwMode="auto">
          <a:xfrm>
            <a:off x="789432" y="2514600"/>
            <a:ext cx="7869936" cy="33528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r>
              <a:rPr lang="en-US" sz="2400" dirty="0">
                <a:solidFill>
                  <a:srgbClr val="FFFFFF"/>
                </a:solidFill>
              </a:rPr>
              <a:t>Sample 2:</a:t>
            </a:r>
          </a:p>
          <a:p>
            <a:r>
              <a:rPr lang="en-US" sz="2400" dirty="0">
                <a:solidFill>
                  <a:srgbClr val="FFFFFF"/>
                </a:solidFill>
              </a:rPr>
              <a:t>We are conducting a retrospective chart review of the relationship between prior medication (recorded as meds at time of MI) and MI severity using adult patients seen prior to January 1, 2016. We require MRN, DOB, and date of MI to identify unique adult patients prior to 1/1/16. We require type of MI, length of stay, and LV ejection fraction as measures of severity…</a:t>
            </a:r>
          </a:p>
        </p:txBody>
      </p:sp>
    </p:spTree>
    <p:extLst>
      <p:ext uri="{BB962C8B-B14F-4D97-AF65-F5344CB8AC3E}">
        <p14:creationId xmlns:p14="http://schemas.microsoft.com/office/powerpoint/2010/main" val="24220991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ECB5B3B8-F6E0-4604-90E9-DAF72BB3F425}" type="slidenum">
              <a:rPr lang="en-US" smtClean="0">
                <a:solidFill>
                  <a:srgbClr val="FFFFFF"/>
                </a:solidFill>
              </a:rPr>
              <a:pPr>
                <a:defRPr/>
              </a:pPr>
              <a:t>25</a:t>
            </a:fld>
            <a:endParaRPr lang="en-US">
              <a:solidFill>
                <a:srgbClr val="FFFFFF"/>
              </a:solidFill>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0600" y="1066800"/>
            <a:ext cx="7696200" cy="1600200"/>
          </a:xfrm>
          <a:prstGeom prst="rect">
            <a:avLst/>
          </a:prstGeom>
        </p:spPr>
      </p:pic>
      <p:sp>
        <p:nvSpPr>
          <p:cNvPr id="5" name="Rectangle 4"/>
          <p:cNvSpPr/>
          <p:nvPr/>
        </p:nvSpPr>
        <p:spPr bwMode="auto">
          <a:xfrm>
            <a:off x="2514600" y="3581400"/>
            <a:ext cx="3962400" cy="12954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285750" marR="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sz="2400" b="0" i="0" u="none" strike="noStrike" cap="none" normalizeH="0" baseline="0" dirty="0">
                <a:ln>
                  <a:noFill/>
                </a:ln>
                <a:solidFill>
                  <a:schemeClr val="tx1"/>
                </a:solidFill>
                <a:effectLst/>
              </a:rPr>
              <a:t>Where is PHI stored</a:t>
            </a:r>
          </a:p>
          <a:p>
            <a:pPr marL="285750" marR="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US" sz="2400" dirty="0"/>
              <a:t>Who will have access</a:t>
            </a:r>
          </a:p>
          <a:p>
            <a:pPr marL="285750" marR="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sz="2400" b="0" i="0" u="none" strike="noStrike" cap="none" normalizeH="0" baseline="0" dirty="0">
                <a:ln>
                  <a:noFill/>
                </a:ln>
                <a:solidFill>
                  <a:schemeClr val="tx1"/>
                </a:solidFill>
                <a:effectLst/>
              </a:rPr>
              <a:t>How and when destroyed</a:t>
            </a:r>
          </a:p>
        </p:txBody>
      </p:sp>
    </p:spTree>
    <p:extLst>
      <p:ext uri="{BB962C8B-B14F-4D97-AF65-F5344CB8AC3E}">
        <p14:creationId xmlns:p14="http://schemas.microsoft.com/office/powerpoint/2010/main" val="40288479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ECB5B3B8-F6E0-4604-90E9-DAF72BB3F425}" type="slidenum">
              <a:rPr lang="en-US" smtClean="0">
                <a:solidFill>
                  <a:srgbClr val="FFFFFF"/>
                </a:solidFill>
              </a:rPr>
              <a:pPr>
                <a:defRPr/>
              </a:pPr>
              <a:t>26</a:t>
            </a:fld>
            <a:endParaRPr lang="en-US">
              <a:solidFill>
                <a:srgbClr val="FFFFFF"/>
              </a:solidFill>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2000" y="0"/>
            <a:ext cx="7924800" cy="1730926"/>
          </a:xfrm>
          <a:prstGeom prst="rect">
            <a:avLst/>
          </a:prstGeom>
        </p:spPr>
      </p:pic>
      <p:sp>
        <p:nvSpPr>
          <p:cNvPr id="5" name="Rectangle 4"/>
          <p:cNvSpPr/>
          <p:nvPr/>
        </p:nvSpPr>
        <p:spPr bwMode="auto">
          <a:xfrm>
            <a:off x="1066800" y="2083693"/>
            <a:ext cx="7315200" cy="45720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lang="en-US" sz="2200" dirty="0"/>
              <a:t>Sample 2: All data will be recorded in </a:t>
            </a:r>
            <a:r>
              <a:rPr lang="en-US" sz="2200" dirty="0" err="1"/>
              <a:t>REDCap</a:t>
            </a:r>
            <a:r>
              <a:rPr lang="en-US" sz="2200" dirty="0"/>
              <a:t>, and Name, MRN, DOB, and all other dates will be marked as identifiers. DOB will also be recorded as age. Admission and discharge dates will also be recorded as length of stay. </a:t>
            </a:r>
          </a:p>
          <a:p>
            <a:pPr marL="0" marR="0" indent="0" defTabSz="914400" rtl="0" eaLnBrk="0" fontAlgn="base" latinLnBrk="0" hangingPunct="0">
              <a:lnSpc>
                <a:spcPct val="100000"/>
              </a:lnSpc>
              <a:spcBef>
                <a:spcPct val="0"/>
              </a:spcBef>
              <a:spcAft>
                <a:spcPct val="0"/>
              </a:spcAft>
              <a:buClrTx/>
              <a:buSzTx/>
              <a:buFontTx/>
              <a:buNone/>
              <a:tabLst/>
            </a:pPr>
            <a:endParaRPr lang="en-US" sz="2200" dirty="0"/>
          </a:p>
          <a:p>
            <a:r>
              <a:rPr lang="en-US" sz="2200" dirty="0"/>
              <a:t>The PI controls access to </a:t>
            </a:r>
            <a:r>
              <a:rPr lang="en-US" sz="2200" dirty="0" err="1"/>
              <a:t>REDCap</a:t>
            </a:r>
            <a:r>
              <a:rPr lang="en-US" sz="2200" dirty="0"/>
              <a:t> such that only the study team, NIH, and appropriate representatives of UMass Worcester will have access. </a:t>
            </a:r>
          </a:p>
          <a:p>
            <a:pPr marL="0" marR="0" indent="0" defTabSz="914400" rtl="0" eaLnBrk="0" fontAlgn="base" latinLnBrk="0" hangingPunct="0">
              <a:lnSpc>
                <a:spcPct val="100000"/>
              </a:lnSpc>
              <a:spcBef>
                <a:spcPct val="0"/>
              </a:spcBef>
              <a:spcAft>
                <a:spcPct val="0"/>
              </a:spcAft>
              <a:buClrTx/>
              <a:buSzTx/>
              <a:buFontTx/>
              <a:buNone/>
              <a:tabLst/>
            </a:pPr>
            <a:endParaRPr lang="en-US" sz="2200" dirty="0"/>
          </a:p>
          <a:p>
            <a:pPr marL="0" marR="0" indent="0" defTabSz="914400" rtl="0" eaLnBrk="0" fontAlgn="base" latinLnBrk="0" hangingPunct="0">
              <a:lnSpc>
                <a:spcPct val="100000"/>
              </a:lnSpc>
              <a:spcBef>
                <a:spcPct val="0"/>
              </a:spcBef>
              <a:spcAft>
                <a:spcPct val="0"/>
              </a:spcAft>
              <a:buClrTx/>
              <a:buSzTx/>
              <a:buFontTx/>
              <a:buNone/>
              <a:tabLst/>
            </a:pPr>
            <a:r>
              <a:rPr lang="en-US" sz="2200" dirty="0"/>
              <a:t>…</a:t>
            </a:r>
          </a:p>
          <a:p>
            <a:pPr marL="0" marR="0" indent="0" defTabSz="914400" rtl="0" eaLnBrk="0" fontAlgn="base" latinLnBrk="0" hangingPunct="0">
              <a:lnSpc>
                <a:spcPct val="100000"/>
              </a:lnSpc>
              <a:spcBef>
                <a:spcPct val="0"/>
              </a:spcBef>
              <a:spcAft>
                <a:spcPct val="0"/>
              </a:spcAft>
              <a:buClrTx/>
              <a:buSzTx/>
              <a:buFontTx/>
              <a:buNone/>
              <a:tabLst/>
            </a:pPr>
            <a:endParaRPr lang="en-US" sz="2200" dirty="0"/>
          </a:p>
          <a:p>
            <a:pPr marL="0" marR="0" indent="0" defTabSz="914400" rtl="0" eaLnBrk="0" fontAlgn="base" latinLnBrk="0" hangingPunct="0">
              <a:lnSpc>
                <a:spcPct val="100000"/>
              </a:lnSpc>
              <a:spcBef>
                <a:spcPct val="0"/>
              </a:spcBef>
              <a:spcAft>
                <a:spcPct val="0"/>
              </a:spcAft>
              <a:buClrTx/>
              <a:buSzTx/>
              <a:buFontTx/>
              <a:buNone/>
              <a:tabLst/>
            </a:pPr>
            <a:endParaRPr lang="en-US" sz="2200" dirty="0"/>
          </a:p>
        </p:txBody>
      </p:sp>
    </p:spTree>
    <p:extLst>
      <p:ext uri="{BB962C8B-B14F-4D97-AF65-F5344CB8AC3E}">
        <p14:creationId xmlns:p14="http://schemas.microsoft.com/office/powerpoint/2010/main" val="104363664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ECB5B3B8-F6E0-4604-90E9-DAF72BB3F425}" type="slidenum">
              <a:rPr lang="en-US" smtClean="0">
                <a:solidFill>
                  <a:srgbClr val="FFFFFF"/>
                </a:solidFill>
              </a:rPr>
              <a:pPr>
                <a:defRPr/>
              </a:pPr>
              <a:t>27</a:t>
            </a:fld>
            <a:endParaRPr lang="en-US">
              <a:solidFill>
                <a:srgbClr val="FFFFFF"/>
              </a:solidFill>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4400" y="0"/>
            <a:ext cx="7848600" cy="1730926"/>
          </a:xfrm>
          <a:prstGeom prst="rect">
            <a:avLst/>
          </a:prstGeom>
        </p:spPr>
      </p:pic>
      <p:sp>
        <p:nvSpPr>
          <p:cNvPr id="5" name="Rectangle 4"/>
          <p:cNvSpPr/>
          <p:nvPr/>
        </p:nvSpPr>
        <p:spPr bwMode="auto">
          <a:xfrm>
            <a:off x="1443771" y="2895600"/>
            <a:ext cx="6858000" cy="1621874"/>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lang="en-US" sz="2200" dirty="0"/>
              <a:t>…</a:t>
            </a:r>
          </a:p>
          <a:p>
            <a:pPr marL="0" marR="0" indent="0" defTabSz="914400" rtl="0" eaLnBrk="0" fontAlgn="base" latinLnBrk="0" hangingPunct="0">
              <a:lnSpc>
                <a:spcPct val="100000"/>
              </a:lnSpc>
              <a:spcBef>
                <a:spcPct val="0"/>
              </a:spcBef>
              <a:spcAft>
                <a:spcPct val="0"/>
              </a:spcAft>
              <a:buClrTx/>
              <a:buSzTx/>
              <a:buFontTx/>
              <a:buNone/>
              <a:tabLst/>
            </a:pPr>
            <a:endParaRPr lang="en-US" sz="2200" dirty="0"/>
          </a:p>
          <a:p>
            <a:pPr marL="0" marR="0" indent="0" defTabSz="914400" rtl="0" eaLnBrk="0" fontAlgn="base" latinLnBrk="0" hangingPunct="0">
              <a:lnSpc>
                <a:spcPct val="100000"/>
              </a:lnSpc>
              <a:spcBef>
                <a:spcPct val="0"/>
              </a:spcBef>
              <a:spcAft>
                <a:spcPct val="0"/>
              </a:spcAft>
              <a:buClrTx/>
              <a:buSzTx/>
              <a:buFontTx/>
              <a:buNone/>
              <a:tabLst/>
            </a:pPr>
            <a:r>
              <a:rPr lang="en-US" sz="2200" dirty="0"/>
              <a:t>Once data cleaning is complete, a data set that excludes all HIPAA identifiers will be exported and the project deleted from </a:t>
            </a:r>
            <a:r>
              <a:rPr lang="en-US" sz="2200" dirty="0" err="1"/>
              <a:t>REDCap</a:t>
            </a:r>
            <a:r>
              <a:rPr lang="en-US" sz="2200" dirty="0"/>
              <a:t>. </a:t>
            </a:r>
          </a:p>
        </p:txBody>
      </p:sp>
    </p:spTree>
    <p:extLst>
      <p:ext uri="{BB962C8B-B14F-4D97-AF65-F5344CB8AC3E}">
        <p14:creationId xmlns:p14="http://schemas.microsoft.com/office/powerpoint/2010/main" val="302116563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ECB5B3B8-F6E0-4604-90E9-DAF72BB3F425}" type="slidenum">
              <a:rPr lang="en-US" smtClean="0">
                <a:solidFill>
                  <a:srgbClr val="FFFFFF"/>
                </a:solidFill>
              </a:rPr>
              <a:pPr>
                <a:defRPr/>
              </a:pPr>
              <a:t>28</a:t>
            </a:fld>
            <a:endParaRPr lang="en-US">
              <a:solidFill>
                <a:srgbClr val="FFFFFF"/>
              </a:solidFill>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4399" y="594939"/>
            <a:ext cx="7772401" cy="876422"/>
          </a:xfrm>
          <a:prstGeom prst="rect">
            <a:avLst/>
          </a:prstGeom>
        </p:spPr>
      </p:pic>
      <p:sp>
        <p:nvSpPr>
          <p:cNvPr id="5" name="Rectangle 4"/>
          <p:cNvSpPr/>
          <p:nvPr/>
        </p:nvSpPr>
        <p:spPr bwMode="auto">
          <a:xfrm>
            <a:off x="1219200" y="2106168"/>
            <a:ext cx="7162800" cy="14478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r>
              <a:rPr lang="en-US" sz="2400" dirty="0">
                <a:solidFill>
                  <a:srgbClr val="FFFFFF"/>
                </a:solidFill>
              </a:rPr>
              <a:t>Sample 2: The research requires a large sample size extending back several years. Subjects may have moved or died, and contact information will be incomplete.</a:t>
            </a:r>
          </a:p>
        </p:txBody>
      </p:sp>
      <p:sp>
        <p:nvSpPr>
          <p:cNvPr id="9" name="Explosion 1 8"/>
          <p:cNvSpPr/>
          <p:nvPr/>
        </p:nvSpPr>
        <p:spPr bwMode="auto">
          <a:xfrm>
            <a:off x="4572000" y="3886200"/>
            <a:ext cx="4114800" cy="2667000"/>
          </a:xfrm>
          <a:prstGeom prst="irregularSeal1">
            <a:avLst/>
          </a:prstGeom>
          <a:solidFill>
            <a:schemeClr val="accent1"/>
          </a:solid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1" compatLnSpc="1">
            <a:prstTxWarp prst="textNoShape">
              <a:avLst/>
            </a:prstTxWarp>
          </a:bodyPr>
          <a:lstStyle/>
          <a:p>
            <a:pPr algn="ctr"/>
            <a:r>
              <a:rPr lang="en-US" sz="2000" dirty="0">
                <a:solidFill>
                  <a:srgbClr val="FFFFFF"/>
                </a:solidFill>
              </a:rPr>
              <a:t>Convenience is not an appropriate justification</a:t>
            </a:r>
          </a:p>
        </p:txBody>
      </p:sp>
    </p:spTree>
    <p:extLst>
      <p:ext uri="{BB962C8B-B14F-4D97-AF65-F5344CB8AC3E}">
        <p14:creationId xmlns:p14="http://schemas.microsoft.com/office/powerpoint/2010/main" val="19486804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7700"/>
            <a:ext cx="8229600" cy="1143000"/>
          </a:xfrm>
        </p:spPr>
        <p:txBody>
          <a:bodyPr>
            <a:normAutofit/>
          </a:bodyPr>
          <a:lstStyle/>
          <a:p>
            <a:r>
              <a:rPr lang="en-US" sz="3200" dirty="0"/>
              <a:t>Is there any homework for investigators?</a:t>
            </a:r>
          </a:p>
        </p:txBody>
      </p:sp>
      <p:sp>
        <p:nvSpPr>
          <p:cNvPr id="4" name="Slide Number Placeholder 3"/>
          <p:cNvSpPr>
            <a:spLocks noGrp="1"/>
          </p:cNvSpPr>
          <p:nvPr>
            <p:ph type="sldNum" sz="quarter" idx="12"/>
          </p:nvPr>
        </p:nvSpPr>
        <p:spPr/>
        <p:txBody>
          <a:bodyPr/>
          <a:lstStyle/>
          <a:p>
            <a:pPr>
              <a:defRPr/>
            </a:pPr>
            <a:fld id="{E2BAC15E-348A-4B48-8607-84F83F562DD8}" type="slidenum">
              <a:rPr lang="en-US" smtClean="0"/>
              <a:pPr>
                <a:defRPr/>
              </a:pPr>
              <a:t>29</a:t>
            </a:fld>
            <a:endParaRPr lang="en-US"/>
          </a:p>
        </p:txBody>
      </p:sp>
      <p:sp>
        <p:nvSpPr>
          <p:cNvPr id="6" name="Rectangle 5"/>
          <p:cNvSpPr/>
          <p:nvPr/>
        </p:nvSpPr>
        <p:spPr bwMode="auto">
          <a:xfrm>
            <a:off x="914400" y="3124200"/>
            <a:ext cx="7933944" cy="844296"/>
          </a:xfrm>
          <a:prstGeom prst="rect">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r>
              <a:rPr lang="en-US" sz="2400" dirty="0"/>
              <a:t>Check to make sure your laptops are encrypted: </a:t>
            </a:r>
            <a:r>
              <a:rPr lang="en-US" sz="2400" b="1" dirty="0">
                <a:noFill/>
                <a:hlinkClick r:id="rId2"/>
              </a:rPr>
              <a:t>http://www.umassmed.edu/it/security/Encryption/</a:t>
            </a:r>
            <a:endParaRPr kumimoji="0" lang="en-US" sz="2400" b="1" i="0" u="none" strike="noStrike" cap="none" normalizeH="0" baseline="0" dirty="0">
              <a:ln>
                <a:noFill/>
              </a:ln>
              <a:noFill/>
              <a:effectLst/>
            </a:endParaRPr>
          </a:p>
        </p:txBody>
      </p:sp>
      <p:sp>
        <p:nvSpPr>
          <p:cNvPr id="7" name="Rectangle 6"/>
          <p:cNvSpPr/>
          <p:nvPr/>
        </p:nvSpPr>
        <p:spPr bwMode="auto">
          <a:xfrm>
            <a:off x="914400" y="2209800"/>
            <a:ext cx="7924800" cy="8382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2400" dirty="0"/>
              <a:t>Make sure all HIPAA identifiers are flagged as identifiers in </a:t>
            </a:r>
            <a:r>
              <a:rPr lang="en-US" sz="2400" dirty="0" err="1"/>
              <a:t>REDCap</a:t>
            </a:r>
            <a:r>
              <a:rPr lang="en-US" sz="2400" dirty="0"/>
              <a:t> projects</a:t>
            </a:r>
            <a:endParaRPr kumimoji="0" lang="en-US" sz="2400" b="0" i="0" u="none" strike="noStrike" cap="none" normalizeH="0" baseline="0" dirty="0">
              <a:ln>
                <a:noFill/>
              </a:ln>
              <a:solidFill>
                <a:schemeClr val="tx1"/>
              </a:solidFill>
              <a:effectLst/>
              <a:latin typeface="Arial" charset="0"/>
            </a:endParaRPr>
          </a:p>
        </p:txBody>
      </p:sp>
      <p:sp>
        <p:nvSpPr>
          <p:cNvPr id="8" name="Rectangle 7"/>
          <p:cNvSpPr/>
          <p:nvPr/>
        </p:nvSpPr>
        <p:spPr bwMode="auto">
          <a:xfrm>
            <a:off x="914400" y="4038600"/>
            <a:ext cx="7924800" cy="9906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2400" dirty="0"/>
              <a:t>Check who has access to research files, restrict access accordingly, and set a date to check again</a:t>
            </a:r>
            <a:endParaRPr kumimoji="0" lang="en-US" sz="2400" b="0" i="0" u="none" strike="noStrike" cap="none" normalizeH="0" baseline="0" dirty="0">
              <a:ln>
                <a:noFill/>
              </a:ln>
              <a:solidFill>
                <a:schemeClr val="tx1"/>
              </a:solidFill>
              <a:effectLst/>
              <a:latin typeface="Arial" charset="0"/>
            </a:endParaRPr>
          </a:p>
        </p:txBody>
      </p:sp>
      <p:sp>
        <p:nvSpPr>
          <p:cNvPr id="9" name="Rectangle 8"/>
          <p:cNvSpPr/>
          <p:nvPr/>
        </p:nvSpPr>
        <p:spPr bwMode="auto">
          <a:xfrm>
            <a:off x="914400" y="5145024"/>
            <a:ext cx="7933944" cy="8382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Arial" charset="0"/>
              </a:rPr>
              <a:t>Get rid of identifiers (other than signed consents and authorizations) that are no longer needed</a:t>
            </a:r>
          </a:p>
        </p:txBody>
      </p:sp>
    </p:spTree>
    <p:extLst>
      <p:ext uri="{BB962C8B-B14F-4D97-AF65-F5344CB8AC3E}">
        <p14:creationId xmlns:p14="http://schemas.microsoft.com/office/powerpoint/2010/main" val="24836545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45563"/>
            <a:ext cx="8229600" cy="1143000"/>
          </a:xfrm>
        </p:spPr>
        <p:txBody>
          <a:bodyPr>
            <a:normAutofit/>
          </a:bodyPr>
          <a:lstStyle/>
          <a:p>
            <a:r>
              <a:rPr lang="en-US" sz="3200" dirty="0"/>
              <a:t>What are PHI and PII (or PI)?</a:t>
            </a:r>
          </a:p>
        </p:txBody>
      </p:sp>
      <p:sp>
        <p:nvSpPr>
          <p:cNvPr id="4" name="Slide Number Placeholder 3"/>
          <p:cNvSpPr>
            <a:spLocks noGrp="1"/>
          </p:cNvSpPr>
          <p:nvPr>
            <p:ph type="sldNum" sz="quarter" idx="12"/>
          </p:nvPr>
        </p:nvSpPr>
        <p:spPr/>
        <p:txBody>
          <a:bodyPr/>
          <a:lstStyle/>
          <a:p>
            <a:pPr>
              <a:defRPr/>
            </a:pPr>
            <a:fld id="{E2BAC15E-348A-4B48-8607-84F83F562DD8}" type="slidenum">
              <a:rPr lang="en-US" smtClean="0"/>
              <a:pPr>
                <a:defRPr/>
              </a:pPr>
              <a:t>3</a:t>
            </a:fld>
            <a:endParaRPr lang="en-US"/>
          </a:p>
        </p:txBody>
      </p:sp>
      <p:sp>
        <p:nvSpPr>
          <p:cNvPr id="6" name="Rectangle 5"/>
          <p:cNvSpPr/>
          <p:nvPr/>
        </p:nvSpPr>
        <p:spPr bwMode="auto">
          <a:xfrm>
            <a:off x="1828800" y="2133600"/>
            <a:ext cx="5562600" cy="6096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Arial" charset="0"/>
              </a:rPr>
              <a:t>PHI = Protected</a:t>
            </a:r>
            <a:r>
              <a:rPr kumimoji="0" lang="en-US" sz="2400" b="0" i="0" u="none" strike="noStrike" cap="none" normalizeH="0" dirty="0">
                <a:ln>
                  <a:noFill/>
                </a:ln>
                <a:solidFill>
                  <a:schemeClr val="tx1"/>
                </a:solidFill>
                <a:effectLst/>
                <a:latin typeface="Arial" charset="0"/>
              </a:rPr>
              <a:t> Health Information</a:t>
            </a:r>
            <a:endParaRPr kumimoji="0" lang="en-US" sz="2400" b="0" i="0" u="none" strike="noStrike" cap="none" normalizeH="0" baseline="0" dirty="0">
              <a:ln>
                <a:noFill/>
              </a:ln>
              <a:solidFill>
                <a:schemeClr val="tx1"/>
              </a:solidFill>
              <a:effectLst/>
              <a:latin typeface="Arial" charset="0"/>
            </a:endParaRPr>
          </a:p>
        </p:txBody>
      </p:sp>
      <p:sp>
        <p:nvSpPr>
          <p:cNvPr id="7" name="Rectangle 6"/>
          <p:cNvSpPr/>
          <p:nvPr/>
        </p:nvSpPr>
        <p:spPr bwMode="auto">
          <a:xfrm>
            <a:off x="1828800" y="3026664"/>
            <a:ext cx="5562600" cy="6096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Arial" charset="0"/>
              </a:rPr>
              <a:t>PII = Personally</a:t>
            </a:r>
            <a:r>
              <a:rPr kumimoji="0" lang="en-US" sz="2400" b="0" i="0" u="none" strike="noStrike" cap="none" normalizeH="0" dirty="0">
                <a:ln>
                  <a:noFill/>
                </a:ln>
                <a:solidFill>
                  <a:schemeClr val="tx1"/>
                </a:solidFill>
                <a:effectLst/>
                <a:latin typeface="Arial" charset="0"/>
              </a:rPr>
              <a:t> Identifiable Information</a:t>
            </a:r>
            <a:endParaRPr kumimoji="0" lang="en-US" sz="2400" b="0" i="0" u="none" strike="noStrike" cap="none" normalizeH="0" baseline="0" dirty="0">
              <a:ln>
                <a:noFill/>
              </a:ln>
              <a:solidFill>
                <a:schemeClr val="tx1"/>
              </a:solidFill>
              <a:effectLst/>
              <a:latin typeface="Arial" charset="0"/>
            </a:endParaRPr>
          </a:p>
        </p:txBody>
      </p:sp>
      <p:sp>
        <p:nvSpPr>
          <p:cNvPr id="8" name="Rectangle 7"/>
          <p:cNvSpPr/>
          <p:nvPr/>
        </p:nvSpPr>
        <p:spPr bwMode="auto">
          <a:xfrm>
            <a:off x="1828800" y="3886200"/>
            <a:ext cx="5562600" cy="6096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Arial" charset="0"/>
              </a:rPr>
              <a:t>PI = Personal</a:t>
            </a:r>
            <a:r>
              <a:rPr kumimoji="0" lang="en-US" sz="2400" b="0" i="0" u="none" strike="noStrike" cap="none" normalizeH="0" dirty="0">
                <a:ln>
                  <a:noFill/>
                </a:ln>
                <a:solidFill>
                  <a:schemeClr val="tx1"/>
                </a:solidFill>
                <a:effectLst/>
                <a:latin typeface="Arial" charset="0"/>
              </a:rPr>
              <a:t> Information</a:t>
            </a:r>
            <a:endParaRPr kumimoji="0" lang="en-US" sz="2400" b="0" i="0" u="none" strike="noStrike" cap="none" normalizeH="0" baseline="0" dirty="0">
              <a:ln>
                <a:noFill/>
              </a:ln>
              <a:solidFill>
                <a:schemeClr val="tx1"/>
              </a:solidFill>
              <a:effectLst/>
              <a:latin typeface="Arial" charset="0"/>
            </a:endParaRPr>
          </a:p>
        </p:txBody>
      </p:sp>
    </p:spTree>
    <p:extLst>
      <p:ext uri="{BB962C8B-B14F-4D97-AF65-F5344CB8AC3E}">
        <p14:creationId xmlns:p14="http://schemas.microsoft.com/office/powerpoint/2010/main" val="21891879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738755"/>
            <a:ext cx="8229600" cy="1143000"/>
          </a:xfrm>
        </p:spPr>
        <p:txBody>
          <a:bodyPr>
            <a:normAutofit/>
          </a:bodyPr>
          <a:lstStyle/>
          <a:p>
            <a:r>
              <a:rPr lang="en-US" sz="3200" dirty="0"/>
              <a:t>Is there any homework for investigators?</a:t>
            </a:r>
          </a:p>
        </p:txBody>
      </p:sp>
      <p:sp>
        <p:nvSpPr>
          <p:cNvPr id="4" name="Slide Number Placeholder 3"/>
          <p:cNvSpPr>
            <a:spLocks noGrp="1"/>
          </p:cNvSpPr>
          <p:nvPr>
            <p:ph type="sldNum" sz="quarter" idx="12"/>
          </p:nvPr>
        </p:nvSpPr>
        <p:spPr/>
        <p:txBody>
          <a:bodyPr/>
          <a:lstStyle/>
          <a:p>
            <a:pPr>
              <a:defRPr/>
            </a:pPr>
            <a:fld id="{E2BAC15E-348A-4B48-8607-84F83F562DD8}" type="slidenum">
              <a:rPr lang="en-US" smtClean="0"/>
              <a:pPr>
                <a:defRPr/>
              </a:pPr>
              <a:t>30</a:t>
            </a:fld>
            <a:endParaRPr lang="en-US"/>
          </a:p>
        </p:txBody>
      </p:sp>
      <p:sp>
        <p:nvSpPr>
          <p:cNvPr id="6" name="Rectangle 5"/>
          <p:cNvSpPr/>
          <p:nvPr/>
        </p:nvSpPr>
        <p:spPr bwMode="auto">
          <a:xfrm>
            <a:off x="1219200" y="3124200"/>
            <a:ext cx="7629144" cy="844296"/>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r>
              <a:rPr lang="en-US" sz="2400" dirty="0"/>
              <a:t>Ask for help: IT, IRB, Privacy Office, Office of Technology Management</a:t>
            </a:r>
            <a:endParaRPr kumimoji="0" lang="en-US" sz="2400" b="0" i="0" u="none" strike="noStrike" cap="none" normalizeH="0" baseline="0" dirty="0">
              <a:ln>
                <a:noFill/>
              </a:ln>
              <a:solidFill>
                <a:schemeClr val="tx1"/>
              </a:solidFill>
              <a:effectLst/>
              <a:latin typeface="Arial" charset="0"/>
            </a:endParaRPr>
          </a:p>
        </p:txBody>
      </p:sp>
      <p:sp>
        <p:nvSpPr>
          <p:cNvPr id="7" name="Rectangle 6"/>
          <p:cNvSpPr/>
          <p:nvPr/>
        </p:nvSpPr>
        <p:spPr bwMode="auto">
          <a:xfrm>
            <a:off x="1219200" y="2209800"/>
            <a:ext cx="7620000" cy="8382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2400" dirty="0"/>
              <a:t>Check for updated information – policies, procedures, technology changes</a:t>
            </a:r>
            <a:endParaRPr kumimoji="0" lang="en-US" sz="2400" b="0" i="0" u="none" strike="noStrike" cap="none" normalizeH="0" baseline="0" dirty="0">
              <a:ln>
                <a:noFill/>
              </a:ln>
              <a:solidFill>
                <a:schemeClr val="tx1"/>
              </a:solidFill>
              <a:effectLst/>
              <a:latin typeface="Arial" charset="0"/>
            </a:endParaRPr>
          </a:p>
        </p:txBody>
      </p:sp>
    </p:spTree>
    <p:extLst>
      <p:ext uri="{BB962C8B-B14F-4D97-AF65-F5344CB8AC3E}">
        <p14:creationId xmlns:p14="http://schemas.microsoft.com/office/powerpoint/2010/main" val="18262170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519299"/>
            <a:ext cx="8229600" cy="1143000"/>
          </a:xfrm>
        </p:spPr>
        <p:txBody>
          <a:bodyPr>
            <a:normAutofit/>
          </a:bodyPr>
          <a:lstStyle/>
          <a:p>
            <a:r>
              <a:rPr lang="en-US" sz="3200" dirty="0"/>
              <a:t>Why are the best ways for investigators to store their research data?</a:t>
            </a:r>
          </a:p>
        </p:txBody>
      </p:sp>
      <p:sp>
        <p:nvSpPr>
          <p:cNvPr id="4" name="Slide Number Placeholder 3"/>
          <p:cNvSpPr>
            <a:spLocks noGrp="1"/>
          </p:cNvSpPr>
          <p:nvPr>
            <p:ph type="sldNum" sz="quarter" idx="12"/>
          </p:nvPr>
        </p:nvSpPr>
        <p:spPr/>
        <p:txBody>
          <a:bodyPr/>
          <a:lstStyle/>
          <a:p>
            <a:pPr>
              <a:defRPr/>
            </a:pPr>
            <a:fld id="{E2BAC15E-348A-4B48-8607-84F83F562DD8}" type="slidenum">
              <a:rPr lang="en-US" smtClean="0"/>
              <a:pPr>
                <a:defRPr/>
              </a:pPr>
              <a:t>4</a:t>
            </a:fld>
            <a:endParaRPr lang="en-US"/>
          </a:p>
        </p:txBody>
      </p:sp>
      <p:sp>
        <p:nvSpPr>
          <p:cNvPr id="5" name="Rectangle 4"/>
          <p:cNvSpPr/>
          <p:nvPr/>
        </p:nvSpPr>
        <p:spPr bwMode="auto">
          <a:xfrm>
            <a:off x="1219200" y="2438400"/>
            <a:ext cx="7467600" cy="18288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2400" dirty="0"/>
              <a:t>The general recommendation is to use a s</a:t>
            </a:r>
            <a:r>
              <a:rPr kumimoji="0" lang="en-US" sz="2400" b="0" i="0" u="none" strike="noStrike" cap="none" normalizeH="0" baseline="0" dirty="0">
                <a:ln>
                  <a:noFill/>
                </a:ln>
                <a:solidFill>
                  <a:schemeClr val="tx1"/>
                </a:solidFill>
                <a:effectLst/>
                <a:latin typeface="Arial" charset="0"/>
              </a:rPr>
              <a:t>ecure</a:t>
            </a:r>
            <a:r>
              <a:rPr kumimoji="0" lang="en-US" sz="2400" b="0" i="0" u="none" strike="noStrike" cap="none" normalizeH="0" dirty="0">
                <a:ln>
                  <a:noFill/>
                </a:ln>
                <a:solidFill>
                  <a:schemeClr val="tx1"/>
                </a:solidFill>
                <a:effectLst/>
                <a:latin typeface="Arial" charset="0"/>
              </a:rPr>
              <a:t> university network drive or </a:t>
            </a:r>
            <a:r>
              <a:rPr lang="en-US" sz="2400" baseline="0" dirty="0" err="1"/>
              <a:t>REDCap</a:t>
            </a:r>
            <a:r>
              <a:rPr lang="en-US" sz="2400" baseline="0" dirty="0"/>
              <a:t>.</a:t>
            </a:r>
            <a:r>
              <a:rPr lang="en-US" sz="2400" dirty="0"/>
              <a:t> This covers many (but not all) projects</a:t>
            </a:r>
            <a:endParaRPr kumimoji="0" lang="en-US" sz="2400" b="0" i="0" u="none" strike="noStrike" cap="none" normalizeH="0" baseline="0" dirty="0">
              <a:ln>
                <a:noFill/>
              </a:ln>
              <a:solidFill>
                <a:schemeClr val="tx1"/>
              </a:solidFill>
              <a:effectLst/>
              <a:latin typeface="Arial" charset="0"/>
            </a:endParaRPr>
          </a:p>
        </p:txBody>
      </p:sp>
      <p:sp>
        <p:nvSpPr>
          <p:cNvPr id="3" name="Rectangle 2"/>
          <p:cNvSpPr/>
          <p:nvPr/>
        </p:nvSpPr>
        <p:spPr bwMode="auto">
          <a:xfrm>
            <a:off x="1219200" y="4419600"/>
            <a:ext cx="7467600" cy="16002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2400" dirty="0"/>
              <a:t>Code data sets with a subject ID instead of name, MRN, etc. and store the key separately from the data set</a:t>
            </a:r>
            <a:endParaRPr kumimoji="0" lang="en-US" sz="2400" b="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37562334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E2BAC15E-348A-4B48-8607-84F83F562DD8}" type="slidenum">
              <a:rPr lang="en-US" smtClean="0"/>
              <a:pPr>
                <a:defRPr/>
              </a:pPr>
              <a:t>5</a:t>
            </a:fld>
            <a:endParaRPr lang="en-US"/>
          </a:p>
        </p:txBody>
      </p:sp>
      <p:sp>
        <p:nvSpPr>
          <p:cNvPr id="7" name="Rectangle 6"/>
          <p:cNvSpPr/>
          <p:nvPr/>
        </p:nvSpPr>
        <p:spPr bwMode="auto">
          <a:xfrm>
            <a:off x="914400" y="2514600"/>
            <a:ext cx="7986438" cy="32766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42900" marR="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sz="2400" b="0" i="0" u="none" strike="noStrike" cap="none" normalizeH="0" baseline="0" dirty="0">
                <a:ln>
                  <a:noFill/>
                </a:ln>
                <a:solidFill>
                  <a:schemeClr val="tx1"/>
                </a:solidFill>
                <a:effectLst/>
                <a:latin typeface="Arial" charset="0"/>
              </a:rPr>
              <a:t>Google</a:t>
            </a:r>
            <a:r>
              <a:rPr kumimoji="0" lang="en-US" sz="2400" b="0" i="0" u="none" strike="noStrike" cap="none" normalizeH="0" dirty="0">
                <a:ln>
                  <a:noFill/>
                </a:ln>
                <a:solidFill>
                  <a:schemeClr val="tx1"/>
                </a:solidFill>
                <a:effectLst/>
                <a:latin typeface="Arial" charset="0"/>
              </a:rPr>
              <a:t> docs</a:t>
            </a:r>
          </a:p>
          <a:p>
            <a:pPr marL="342900" marR="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US" sz="2400" dirty="0"/>
              <a:t>Dropbox </a:t>
            </a:r>
            <a:r>
              <a:rPr lang="en-US" sz="2000" dirty="0"/>
              <a:t>(or other unapproved cloud based storage)</a:t>
            </a:r>
          </a:p>
          <a:p>
            <a:pPr marL="342900" marR="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US" sz="2400" dirty="0"/>
              <a:t>MGHPCC </a:t>
            </a:r>
            <a:r>
              <a:rPr lang="en-US" sz="2000" dirty="0"/>
              <a:t>(Holyoke high-speed computing facility)</a:t>
            </a:r>
          </a:p>
          <a:p>
            <a:pPr marL="342900" marR="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sz="2400" b="0" i="0" u="none" strike="noStrike" cap="none" normalizeH="0" dirty="0" err="1">
                <a:ln>
                  <a:noFill/>
                </a:ln>
                <a:solidFill>
                  <a:schemeClr val="tx1"/>
                </a:solidFill>
                <a:effectLst/>
                <a:latin typeface="Arial" charset="0"/>
              </a:rPr>
              <a:t>Sharepoint</a:t>
            </a:r>
            <a:endParaRPr kumimoji="0" lang="en-US" sz="2400" b="0" i="0" u="none" strike="noStrike" cap="none" normalizeH="0" dirty="0">
              <a:ln>
                <a:noFill/>
              </a:ln>
              <a:solidFill>
                <a:schemeClr val="tx1"/>
              </a:solidFill>
              <a:effectLst/>
              <a:latin typeface="Arial" charset="0"/>
            </a:endParaRPr>
          </a:p>
          <a:p>
            <a:pPr marL="342900" marR="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US" sz="2400" baseline="0" dirty="0"/>
              <a:t>Unencrypted</a:t>
            </a:r>
            <a:r>
              <a:rPr lang="en-US" sz="2400" dirty="0"/>
              <a:t> anything</a:t>
            </a:r>
          </a:p>
          <a:p>
            <a:pPr marL="800100" lvl="1" indent="-342900">
              <a:buFont typeface="Arial" panose="020B0604020202020204" pitchFamily="34" charset="0"/>
              <a:buChar char="•"/>
            </a:pPr>
            <a:r>
              <a:rPr kumimoji="0" lang="en-US" sz="2000" b="0" i="0" u="none" strike="noStrike" cap="none" normalizeH="0" baseline="0" dirty="0">
                <a:ln>
                  <a:noFill/>
                </a:ln>
                <a:solidFill>
                  <a:schemeClr val="tx1"/>
                </a:solidFill>
                <a:effectLst/>
                <a:latin typeface="Arial" charset="0"/>
              </a:rPr>
              <a:t>Email</a:t>
            </a:r>
          </a:p>
          <a:p>
            <a:pPr marL="800100" lvl="1" indent="-342900">
              <a:buFont typeface="Arial" panose="020B0604020202020204" pitchFamily="34" charset="0"/>
              <a:buChar char="•"/>
            </a:pPr>
            <a:r>
              <a:rPr lang="en-US" sz="2000" dirty="0"/>
              <a:t>Laptops</a:t>
            </a:r>
          </a:p>
          <a:p>
            <a:pPr marL="800100" lvl="1" indent="-342900">
              <a:buFont typeface="Arial" panose="020B0604020202020204" pitchFamily="34" charset="0"/>
              <a:buChar char="•"/>
            </a:pPr>
            <a:r>
              <a:rPr kumimoji="0" lang="en-US" sz="2000" b="0" i="0" u="none" strike="noStrike" cap="none" normalizeH="0" baseline="0" dirty="0">
                <a:ln>
                  <a:noFill/>
                </a:ln>
                <a:solidFill>
                  <a:schemeClr val="tx1"/>
                </a:solidFill>
                <a:effectLst/>
                <a:latin typeface="Arial" charset="0"/>
              </a:rPr>
              <a:t>USB</a:t>
            </a:r>
            <a:r>
              <a:rPr kumimoji="0" lang="en-US" sz="2000" b="0" i="0" u="none" strike="noStrike" cap="none" normalizeH="0" dirty="0">
                <a:ln>
                  <a:noFill/>
                </a:ln>
                <a:solidFill>
                  <a:schemeClr val="tx1"/>
                </a:solidFill>
                <a:effectLst/>
                <a:latin typeface="Arial" charset="0"/>
              </a:rPr>
              <a:t> or other portable devices</a:t>
            </a:r>
            <a:endParaRPr kumimoji="0" lang="en-US" sz="2000" b="0" i="0" u="none" strike="noStrike" cap="none" normalizeH="0" baseline="0" dirty="0">
              <a:ln>
                <a:noFill/>
              </a:ln>
              <a:solidFill>
                <a:schemeClr val="tx1"/>
              </a:solidFill>
              <a:effectLst/>
              <a:latin typeface="Arial" charset="0"/>
            </a:endParaRPr>
          </a:p>
        </p:txBody>
      </p:sp>
      <p:sp>
        <p:nvSpPr>
          <p:cNvPr id="8" name="Title 1">
            <a:extLst>
              <a:ext uri="{FF2B5EF4-FFF2-40B4-BE49-F238E27FC236}">
                <a16:creationId xmlns:a16="http://schemas.microsoft.com/office/drawing/2014/main" id="{ACCEE06A-2E75-6D4F-A25B-B6C91CE84B84}"/>
              </a:ext>
            </a:extLst>
          </p:cNvPr>
          <p:cNvSpPr>
            <a:spLocks noGrp="1"/>
          </p:cNvSpPr>
          <p:nvPr>
            <p:ph type="title"/>
          </p:nvPr>
        </p:nvSpPr>
        <p:spPr>
          <a:xfrm>
            <a:off x="990600" y="519299"/>
            <a:ext cx="8229600" cy="1143000"/>
          </a:xfrm>
        </p:spPr>
        <p:txBody>
          <a:bodyPr>
            <a:normAutofit/>
          </a:bodyPr>
          <a:lstStyle/>
          <a:p>
            <a:r>
              <a:rPr lang="en-US" sz="3200" dirty="0"/>
              <a:t>Do </a:t>
            </a:r>
            <a:r>
              <a:rPr lang="en-US" sz="3200" b="1" u="sng" dirty="0"/>
              <a:t>NOT</a:t>
            </a:r>
            <a:r>
              <a:rPr lang="en-US" sz="3200" dirty="0"/>
              <a:t> use the following with identifiable research data.</a:t>
            </a:r>
          </a:p>
        </p:txBody>
      </p:sp>
    </p:spTree>
    <p:extLst>
      <p:ext uri="{BB962C8B-B14F-4D97-AF65-F5344CB8AC3E}">
        <p14:creationId xmlns:p14="http://schemas.microsoft.com/office/powerpoint/2010/main" val="42136483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585053"/>
            <a:ext cx="8534400" cy="1143000"/>
          </a:xfrm>
        </p:spPr>
        <p:txBody>
          <a:bodyPr>
            <a:normAutofit/>
          </a:bodyPr>
          <a:lstStyle/>
          <a:p>
            <a:r>
              <a:rPr lang="en-US" sz="3200" dirty="0"/>
              <a:t>What are university network drives or </a:t>
            </a:r>
            <a:r>
              <a:rPr lang="en-US" sz="3200" dirty="0" err="1"/>
              <a:t>REDCap</a:t>
            </a:r>
            <a:r>
              <a:rPr lang="en-US" sz="3200" dirty="0"/>
              <a:t>, and how do investigators get access to them?</a:t>
            </a:r>
          </a:p>
        </p:txBody>
      </p:sp>
      <p:sp>
        <p:nvSpPr>
          <p:cNvPr id="4" name="Slide Number Placeholder 3"/>
          <p:cNvSpPr>
            <a:spLocks noGrp="1"/>
          </p:cNvSpPr>
          <p:nvPr>
            <p:ph type="sldNum" sz="quarter" idx="12"/>
          </p:nvPr>
        </p:nvSpPr>
        <p:spPr/>
        <p:txBody>
          <a:bodyPr/>
          <a:lstStyle/>
          <a:p>
            <a:pPr>
              <a:defRPr/>
            </a:pPr>
            <a:fld id="{E2BAC15E-348A-4B48-8607-84F83F562DD8}" type="slidenum">
              <a:rPr lang="en-US" smtClean="0"/>
              <a:pPr>
                <a:defRPr/>
              </a:pPr>
              <a:t>6</a:t>
            </a:fld>
            <a:endParaRPr lang="en-US"/>
          </a:p>
        </p:txBody>
      </p:sp>
      <p:sp>
        <p:nvSpPr>
          <p:cNvPr id="6" name="TextBox 5"/>
          <p:cNvSpPr txBox="1"/>
          <p:nvPr/>
        </p:nvSpPr>
        <p:spPr>
          <a:xfrm>
            <a:off x="685800" y="2349926"/>
            <a:ext cx="8345683" cy="1323439"/>
          </a:xfrm>
          <a:prstGeom prst="rect">
            <a:avLst/>
          </a:prstGeom>
          <a:noFill/>
        </p:spPr>
        <p:txBody>
          <a:bodyPr wrap="none" rtlCol="0">
            <a:spAutoFit/>
          </a:bodyPr>
          <a:lstStyle/>
          <a:p>
            <a:r>
              <a:rPr lang="en-US" sz="2000" b="1" dirty="0">
                <a:solidFill>
                  <a:srgbClr val="FF0000"/>
                </a:solidFill>
                <a:hlinkClick r:id="rId2"/>
              </a:rPr>
              <a:t>http://umassmed.edu/it/how-do-i/get-connected/r-drives/</a:t>
            </a:r>
            <a:endParaRPr lang="en-US" sz="2000" b="1" dirty="0">
              <a:solidFill>
                <a:srgbClr val="FF0000"/>
              </a:solidFill>
            </a:endParaRPr>
          </a:p>
          <a:p>
            <a:endParaRPr lang="en-US" sz="2000" b="1" dirty="0">
              <a:solidFill>
                <a:srgbClr val="FF0000"/>
              </a:solidFill>
            </a:endParaRPr>
          </a:p>
          <a:p>
            <a:r>
              <a:rPr lang="en-US" sz="2000" b="1" dirty="0">
                <a:solidFill>
                  <a:srgbClr val="FF0000"/>
                </a:solidFill>
                <a:hlinkClick r:id="rId3"/>
              </a:rPr>
              <a:t>http://www.umassmed.edu/it/services/research-computing/red-cap/</a:t>
            </a:r>
            <a:endParaRPr lang="en-US" sz="2000" b="1" dirty="0">
              <a:solidFill>
                <a:srgbClr val="FF0000"/>
              </a:solidFill>
            </a:endParaRPr>
          </a:p>
          <a:p>
            <a:endParaRPr lang="en-US" sz="2000" dirty="0">
              <a:solidFill>
                <a:srgbClr val="FF0000"/>
              </a:solidFill>
            </a:endParaRPr>
          </a:p>
        </p:txBody>
      </p:sp>
      <p:sp>
        <p:nvSpPr>
          <p:cNvPr id="7" name="Rectangle 6"/>
          <p:cNvSpPr/>
          <p:nvPr/>
        </p:nvSpPr>
        <p:spPr bwMode="auto">
          <a:xfrm>
            <a:off x="1600200" y="4295239"/>
            <a:ext cx="6019800" cy="11430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Arial" charset="0"/>
              </a:rPr>
              <a:t>Technology</a:t>
            </a:r>
            <a:r>
              <a:rPr kumimoji="0" lang="en-US" sz="2400" b="0" i="0" u="none" strike="noStrike" cap="none" normalizeH="0" dirty="0">
                <a:ln>
                  <a:noFill/>
                </a:ln>
                <a:solidFill>
                  <a:schemeClr val="tx1"/>
                </a:solidFill>
                <a:effectLst/>
                <a:latin typeface="Arial" charset="0"/>
              </a:rPr>
              <a:t> is always changing. Check the IT website frequently for new resources.</a:t>
            </a:r>
            <a:endParaRPr kumimoji="0" lang="en-US" sz="2400" b="0" i="0" u="none" strike="noStrike" cap="none" normalizeH="0" baseline="0" dirty="0">
              <a:ln>
                <a:noFill/>
              </a:ln>
              <a:solidFill>
                <a:schemeClr val="tx1"/>
              </a:solidFill>
              <a:effectLst/>
              <a:latin typeface="Arial" charset="0"/>
            </a:endParaRPr>
          </a:p>
        </p:txBody>
      </p:sp>
    </p:spTree>
    <p:extLst>
      <p:ext uri="{BB962C8B-B14F-4D97-AF65-F5344CB8AC3E}">
        <p14:creationId xmlns:p14="http://schemas.microsoft.com/office/powerpoint/2010/main" val="42136483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507107"/>
            <a:ext cx="8229600" cy="1143000"/>
          </a:xfrm>
        </p:spPr>
        <p:txBody>
          <a:bodyPr>
            <a:normAutofit/>
          </a:bodyPr>
          <a:lstStyle/>
          <a:p>
            <a:r>
              <a:rPr lang="en-US" sz="3200" dirty="0"/>
              <a:t>Are there any cases where </a:t>
            </a:r>
            <a:r>
              <a:rPr lang="en-US" sz="3200" dirty="0" err="1"/>
              <a:t>REDCap</a:t>
            </a:r>
            <a:r>
              <a:rPr lang="en-US" sz="3200" dirty="0"/>
              <a:t> may not be the best choice for data management?</a:t>
            </a:r>
          </a:p>
        </p:txBody>
      </p:sp>
      <p:sp>
        <p:nvSpPr>
          <p:cNvPr id="4" name="Slide Number Placeholder 3"/>
          <p:cNvSpPr>
            <a:spLocks noGrp="1"/>
          </p:cNvSpPr>
          <p:nvPr>
            <p:ph type="sldNum" sz="quarter" idx="12"/>
          </p:nvPr>
        </p:nvSpPr>
        <p:spPr/>
        <p:txBody>
          <a:bodyPr/>
          <a:lstStyle/>
          <a:p>
            <a:pPr>
              <a:defRPr/>
            </a:pPr>
            <a:fld id="{E2BAC15E-348A-4B48-8607-84F83F562DD8}" type="slidenum">
              <a:rPr lang="en-US" smtClean="0"/>
              <a:pPr>
                <a:defRPr/>
              </a:pPr>
              <a:t>7</a:t>
            </a:fld>
            <a:endParaRPr lang="en-US"/>
          </a:p>
        </p:txBody>
      </p:sp>
      <p:sp>
        <p:nvSpPr>
          <p:cNvPr id="3" name="Rectangle 2"/>
          <p:cNvSpPr/>
          <p:nvPr/>
        </p:nvSpPr>
        <p:spPr bwMode="auto">
          <a:xfrm>
            <a:off x="990600" y="2819400"/>
            <a:ext cx="7543800" cy="24384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Arial" charset="0"/>
              </a:rPr>
              <a:t>Screening Logs</a:t>
            </a:r>
          </a:p>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Arial" charset="0"/>
              </a:rPr>
              <a:t>Screening logs are better handled as paper or e-docs so that you can more easily </a:t>
            </a:r>
            <a:r>
              <a:rPr kumimoji="0" lang="en-US" sz="2400" b="0" i="0" u="none" strike="noStrike" cap="none" normalizeH="0" dirty="0">
                <a:ln>
                  <a:noFill/>
                </a:ln>
                <a:solidFill>
                  <a:schemeClr val="tx1"/>
                </a:solidFill>
                <a:effectLst/>
                <a:latin typeface="Arial" charset="0"/>
              </a:rPr>
              <a:t>delete identifiers for anyone who declines to enroll.</a:t>
            </a:r>
            <a:endParaRPr kumimoji="0" lang="en-US" sz="2400" b="0" i="0" u="none" strike="noStrike" cap="none" normalizeH="0" baseline="0" dirty="0">
              <a:ln>
                <a:noFill/>
              </a:ln>
              <a:solidFill>
                <a:schemeClr val="tx1"/>
              </a:solidFill>
              <a:effectLst/>
              <a:latin typeface="Arial" charset="0"/>
            </a:endParaRPr>
          </a:p>
        </p:txBody>
      </p:sp>
    </p:spTree>
    <p:extLst>
      <p:ext uri="{BB962C8B-B14F-4D97-AF65-F5344CB8AC3E}">
        <p14:creationId xmlns:p14="http://schemas.microsoft.com/office/powerpoint/2010/main" val="42136483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609600"/>
            <a:ext cx="8229600" cy="1143000"/>
          </a:xfrm>
        </p:spPr>
        <p:txBody>
          <a:bodyPr>
            <a:normAutofit/>
          </a:bodyPr>
          <a:lstStyle/>
          <a:p>
            <a:r>
              <a:rPr lang="en-US" sz="3200" dirty="0"/>
              <a:t>Are there any cloud options for investigators?</a:t>
            </a:r>
          </a:p>
        </p:txBody>
      </p:sp>
      <p:sp>
        <p:nvSpPr>
          <p:cNvPr id="4" name="Slide Number Placeholder 3"/>
          <p:cNvSpPr>
            <a:spLocks noGrp="1"/>
          </p:cNvSpPr>
          <p:nvPr>
            <p:ph type="sldNum" sz="quarter" idx="12"/>
          </p:nvPr>
        </p:nvSpPr>
        <p:spPr/>
        <p:txBody>
          <a:bodyPr/>
          <a:lstStyle/>
          <a:p>
            <a:pPr>
              <a:defRPr/>
            </a:pPr>
            <a:fld id="{E2BAC15E-348A-4B48-8607-84F83F562DD8}" type="slidenum">
              <a:rPr lang="en-US" smtClean="0"/>
              <a:pPr>
                <a:defRPr/>
              </a:pPr>
              <a:t>8</a:t>
            </a:fld>
            <a:endParaRPr lang="en-US"/>
          </a:p>
        </p:txBody>
      </p:sp>
      <p:sp>
        <p:nvSpPr>
          <p:cNvPr id="5" name="Rectangle 4"/>
          <p:cNvSpPr/>
          <p:nvPr/>
        </p:nvSpPr>
        <p:spPr bwMode="auto">
          <a:xfrm>
            <a:off x="1524000" y="2438400"/>
            <a:ext cx="6629400" cy="24384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r>
              <a:rPr lang="en-US" sz="2400" dirty="0"/>
              <a:t>UMMS has vetted Microsoft One Drive for the storage of all manner of sensitive information. It is not in production quite yet but more information will be coming soon. </a:t>
            </a:r>
          </a:p>
          <a:p>
            <a:endParaRPr lang="en-US" sz="2400" dirty="0"/>
          </a:p>
          <a:p>
            <a:r>
              <a:rPr lang="en-US" sz="2400" dirty="0" err="1"/>
              <a:t>REDCap</a:t>
            </a:r>
            <a:r>
              <a:rPr lang="en-US" sz="2400" dirty="0"/>
              <a:t> is accessible from anywhere it is often the best choice.</a:t>
            </a:r>
          </a:p>
        </p:txBody>
      </p:sp>
    </p:spTree>
    <p:extLst>
      <p:ext uri="{BB962C8B-B14F-4D97-AF65-F5344CB8AC3E}">
        <p14:creationId xmlns:p14="http://schemas.microsoft.com/office/powerpoint/2010/main" val="42136483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45207"/>
            <a:ext cx="8229600" cy="1143000"/>
          </a:xfrm>
        </p:spPr>
        <p:txBody>
          <a:bodyPr>
            <a:normAutofit/>
          </a:bodyPr>
          <a:lstStyle/>
          <a:p>
            <a:r>
              <a:rPr lang="en-US" sz="3200" dirty="0"/>
              <a:t>What should investigators consider before sharing data?</a:t>
            </a:r>
          </a:p>
        </p:txBody>
      </p:sp>
      <p:sp>
        <p:nvSpPr>
          <p:cNvPr id="4" name="Slide Number Placeholder 3"/>
          <p:cNvSpPr>
            <a:spLocks noGrp="1"/>
          </p:cNvSpPr>
          <p:nvPr>
            <p:ph type="sldNum" sz="quarter" idx="12"/>
          </p:nvPr>
        </p:nvSpPr>
        <p:spPr/>
        <p:txBody>
          <a:bodyPr/>
          <a:lstStyle/>
          <a:p>
            <a:pPr>
              <a:defRPr/>
            </a:pPr>
            <a:fld id="{E2BAC15E-348A-4B48-8607-84F83F562DD8}" type="slidenum">
              <a:rPr lang="en-US" smtClean="0"/>
              <a:pPr>
                <a:defRPr/>
              </a:pPr>
              <a:t>9</a:t>
            </a:fld>
            <a:endParaRPr lang="en-US"/>
          </a:p>
        </p:txBody>
      </p:sp>
      <p:sp>
        <p:nvSpPr>
          <p:cNvPr id="3" name="Rectangle 2"/>
          <p:cNvSpPr/>
          <p:nvPr/>
        </p:nvSpPr>
        <p:spPr bwMode="auto">
          <a:xfrm>
            <a:off x="685800" y="2057400"/>
            <a:ext cx="8305800" cy="36576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42900" marR="0" indent="-342900" algn="l" defTabSz="914400" rtl="0" eaLnBrk="0" fontAlgn="base" latinLnBrk="0" hangingPunct="0">
              <a:lnSpc>
                <a:spcPct val="100000"/>
              </a:lnSpc>
              <a:spcBef>
                <a:spcPct val="0"/>
              </a:spcBef>
              <a:spcAft>
                <a:spcPts val="600"/>
              </a:spcAft>
              <a:buClrTx/>
              <a:buSzTx/>
              <a:buFont typeface="Arial" panose="020B0604020202020204" pitchFamily="34" charset="0"/>
              <a:buChar char="•"/>
              <a:tabLst/>
            </a:pPr>
            <a:r>
              <a:rPr lang="en-US" sz="2400" dirty="0"/>
              <a:t>Do I have IRB approval? Did subjects consent?</a:t>
            </a:r>
          </a:p>
          <a:p>
            <a:pPr marL="342900" marR="0" indent="-342900" algn="l" defTabSz="914400" rtl="0" eaLnBrk="0" fontAlgn="base" latinLnBrk="0" hangingPunct="0">
              <a:lnSpc>
                <a:spcPct val="100000"/>
              </a:lnSpc>
              <a:spcBef>
                <a:spcPct val="0"/>
              </a:spcBef>
              <a:spcAft>
                <a:spcPts val="600"/>
              </a:spcAft>
              <a:buClrTx/>
              <a:buSzTx/>
              <a:buFont typeface="Arial" panose="020B0604020202020204" pitchFamily="34" charset="0"/>
              <a:buChar char="•"/>
              <a:tabLst/>
            </a:pPr>
            <a:r>
              <a:rPr lang="en-US" sz="2400" dirty="0"/>
              <a:t>Am I violating my HIPAA waiver in which I agreed that I would not </a:t>
            </a:r>
            <a:r>
              <a:rPr lang="en-US" sz="2400" dirty="0" err="1"/>
              <a:t>redisclose</a:t>
            </a:r>
            <a:r>
              <a:rPr lang="en-US" sz="2400" dirty="0"/>
              <a:t> PHI?</a:t>
            </a:r>
          </a:p>
          <a:p>
            <a:pPr marL="342900" marR="0" indent="-342900" algn="l" defTabSz="914400" rtl="0" eaLnBrk="0" fontAlgn="base" latinLnBrk="0" hangingPunct="0">
              <a:lnSpc>
                <a:spcPct val="100000"/>
              </a:lnSpc>
              <a:spcBef>
                <a:spcPct val="0"/>
              </a:spcBef>
              <a:spcAft>
                <a:spcPts val="600"/>
              </a:spcAft>
              <a:buClrTx/>
              <a:buSzTx/>
              <a:buFont typeface="Arial" panose="020B0604020202020204" pitchFamily="34" charset="0"/>
              <a:buChar char="•"/>
              <a:tabLst/>
            </a:pPr>
            <a:r>
              <a:rPr lang="en-US" sz="2400" dirty="0"/>
              <a:t>Am I using a vetted technology that is appropriate to the type of data I want to share?</a:t>
            </a:r>
          </a:p>
          <a:p>
            <a:pPr marL="342900" marR="0" indent="-342900" algn="l" defTabSz="914400" rtl="0" eaLnBrk="0" fontAlgn="base" latinLnBrk="0" hangingPunct="0">
              <a:lnSpc>
                <a:spcPct val="100000"/>
              </a:lnSpc>
              <a:spcBef>
                <a:spcPct val="0"/>
              </a:spcBef>
              <a:spcAft>
                <a:spcPts val="600"/>
              </a:spcAft>
              <a:buClrTx/>
              <a:buSzTx/>
              <a:buFont typeface="Arial" panose="020B0604020202020204" pitchFamily="34" charset="0"/>
              <a:buChar char="•"/>
              <a:tabLst/>
            </a:pPr>
            <a:r>
              <a:rPr lang="en-US" sz="2400" dirty="0"/>
              <a:t>Have I consulted with Office of Technology Management for data sharing agreements?</a:t>
            </a:r>
          </a:p>
          <a:p>
            <a:pPr marL="342900" marR="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sz="2400" b="0" i="0" u="none" strike="noStrike" cap="none" normalizeH="0" baseline="0" dirty="0">
                <a:ln>
                  <a:noFill/>
                </a:ln>
                <a:solidFill>
                  <a:schemeClr val="tx1"/>
                </a:solidFill>
                <a:effectLst/>
                <a:latin typeface="Arial" charset="0"/>
              </a:rPr>
              <a:t>Are my data appropriately deidentified?</a:t>
            </a:r>
          </a:p>
        </p:txBody>
      </p:sp>
    </p:spTree>
    <p:extLst>
      <p:ext uri="{BB962C8B-B14F-4D97-AF65-F5344CB8AC3E}">
        <p14:creationId xmlns:p14="http://schemas.microsoft.com/office/powerpoint/2010/main" val="2632285296"/>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{E7DCA3E6-A7FD-AD44-8082-A007F88BD24E}tf10001072</Template>
  <TotalTime>2815</TotalTime>
  <Words>1380</Words>
  <Application>Microsoft Macintosh PowerPoint</Application>
  <PresentationFormat>On-screen Show (4:3)</PresentationFormat>
  <Paragraphs>154</Paragraphs>
  <Slides>30</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Al Nile</vt:lpstr>
      <vt:lpstr>Arial</vt:lpstr>
      <vt:lpstr>Franklin Gothic Book</vt:lpstr>
      <vt:lpstr>Wingdings</vt:lpstr>
      <vt:lpstr>Crop</vt:lpstr>
      <vt:lpstr>HIPAA and Data Storage, Handling, and Destruction</vt:lpstr>
      <vt:lpstr>Why is data storage, handling, and destruction important?</vt:lpstr>
      <vt:lpstr>What are PHI and PII (or PI)?</vt:lpstr>
      <vt:lpstr>Why are the best ways for investigators to store their research data?</vt:lpstr>
      <vt:lpstr>Do NOT use the following with identifiable research data.</vt:lpstr>
      <vt:lpstr>What are university network drives or REDCap, and how do investigators get access to them?</vt:lpstr>
      <vt:lpstr>Are there any cases where REDCap may not be the best choice for data management?</vt:lpstr>
      <vt:lpstr>Are there any cloud options for investigators?</vt:lpstr>
      <vt:lpstr>What should investigators consider before sharing data?</vt:lpstr>
      <vt:lpstr>What is de-identification?</vt:lpstr>
      <vt:lpstr>What is a limited data set?</vt:lpstr>
      <vt:lpstr>How can investigators de-identify data?</vt:lpstr>
      <vt:lpstr>How can investigators destroy their research records?</vt:lpstr>
      <vt:lpstr>HIPAA waiver instructions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Is there any homework for investigators?</vt:lpstr>
      <vt:lpstr>Is there any homework for investigators?</vt:lpstr>
    </vt:vector>
  </TitlesOfParts>
  <Company>VA-CT Healthcare System</Company>
  <LinksUpToDate>false</LinksUpToDate>
  <SharedDoc>false</SharedDoc>
  <HyperlinksChanged>false</HyperlinksChanged>
  <AppVersion>16.0012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Name the proposal/legislation/issue</dc:title>
  <dc:creator>Adminassociate</dc:creator>
  <cp:lastModifiedBy>Coleman, Brian J</cp:lastModifiedBy>
  <cp:revision>321</cp:revision>
  <dcterms:created xsi:type="dcterms:W3CDTF">2003-01-27T14:08:36Z</dcterms:created>
  <dcterms:modified xsi:type="dcterms:W3CDTF">2018-09-13T12:04:21Z</dcterms:modified>
</cp:coreProperties>
</file>