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3"/>
  </p:notesMasterIdLst>
  <p:sldIdLst>
    <p:sldId id="257" r:id="rId2"/>
  </p:sldIdLst>
  <p:sldSz cx="27432000" cy="19202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+mn-cs"/>
      </a:defRPr>
    </a:lvl1pPr>
    <a:lvl2pPr marL="457175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+mn-cs"/>
      </a:defRPr>
    </a:lvl2pPr>
    <a:lvl3pPr marL="914350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+mn-cs"/>
      </a:defRPr>
    </a:lvl3pPr>
    <a:lvl4pPr marL="1371525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+mn-cs"/>
      </a:defRPr>
    </a:lvl4pPr>
    <a:lvl5pPr marL="1828700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+mn-cs"/>
      </a:defRPr>
    </a:lvl5pPr>
    <a:lvl6pPr marL="2285876" algn="l" defTabSz="914350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+mn-cs"/>
      </a:defRPr>
    </a:lvl6pPr>
    <a:lvl7pPr marL="2743051" algn="l" defTabSz="914350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+mn-cs"/>
      </a:defRPr>
    </a:lvl7pPr>
    <a:lvl8pPr marL="3200225" algn="l" defTabSz="914350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+mn-cs"/>
      </a:defRPr>
    </a:lvl8pPr>
    <a:lvl9pPr marL="3657400" algn="l" defTabSz="914350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pugnaire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D50"/>
    <a:srgbClr val="FF352F"/>
    <a:srgbClr val="731C91"/>
    <a:srgbClr val="D2044C"/>
    <a:srgbClr val="CC3300"/>
    <a:srgbClr val="FFFFFF"/>
    <a:srgbClr val="006600"/>
    <a:srgbClr val="003366"/>
    <a:srgbClr val="6600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72" autoAdjust="0"/>
    <p:restoredTop sz="99279" autoAdjust="0"/>
  </p:normalViewPr>
  <p:slideViewPr>
    <p:cSldViewPr>
      <p:cViewPr varScale="1">
        <p:scale>
          <a:sx n="39" d="100"/>
          <a:sy n="39" d="100"/>
        </p:scale>
        <p:origin x="108" y="144"/>
      </p:cViewPr>
      <p:guideLst>
        <p:guide orient="horz" pos="6048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628" cy="4643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83" y="0"/>
            <a:ext cx="3037628" cy="4643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9823C-7E0C-46C4-8FBE-59D7CC5035D1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698500"/>
            <a:ext cx="49815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9" y="4416036"/>
            <a:ext cx="5607684" cy="4182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15"/>
            <a:ext cx="3037628" cy="4655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83" y="8829615"/>
            <a:ext cx="3037628" cy="4655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74B22-1EEE-4495-88FE-884CB9F70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1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5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0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25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0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76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51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25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00" algn="l" defTabSz="9143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4413" y="698500"/>
            <a:ext cx="4981575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74B22-1EEE-4495-88FE-884CB9F7081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6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914402" y="921718"/>
            <a:ext cx="25596165" cy="1735109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1255790" y="1215654"/>
            <a:ext cx="24920427" cy="8705088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167128" y="5096577"/>
            <a:ext cx="23317200" cy="5120640"/>
          </a:xfrm>
        </p:spPr>
        <p:txBody>
          <a:bodyPr lIns="133230" rIns="133230" bIns="133230"/>
          <a:lstStyle>
            <a:lvl1pPr algn="r">
              <a:defRPr sz="131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2167128" y="10318090"/>
            <a:ext cx="23317200" cy="2560320"/>
          </a:xfrm>
        </p:spPr>
        <p:txBody>
          <a:bodyPr lIns="532920" tIns="0"/>
          <a:lstStyle>
            <a:lvl1pPr marL="106584" indent="0" algn="r">
              <a:spcBef>
                <a:spcPts val="0"/>
              </a:spcBef>
              <a:buNone/>
              <a:defRPr sz="5800">
                <a:solidFill>
                  <a:schemeClr val="bg2">
                    <a:shade val="25000"/>
                  </a:schemeClr>
                </a:solidFill>
              </a:defRPr>
            </a:lvl1pPr>
            <a:lvl2pPr marL="1332299" indent="0" algn="ctr">
              <a:buNone/>
            </a:lvl2pPr>
            <a:lvl3pPr marL="2664598" indent="0" algn="ctr">
              <a:buNone/>
            </a:lvl3pPr>
            <a:lvl4pPr marL="3996899" indent="0" algn="ctr">
              <a:buNone/>
            </a:lvl4pPr>
            <a:lvl5pPr marL="5329198" indent="0" algn="ctr">
              <a:buNone/>
            </a:lvl5pPr>
            <a:lvl6pPr marL="6661498" indent="0" algn="ctr">
              <a:buNone/>
            </a:lvl6pPr>
            <a:lvl7pPr marL="7993797" indent="0" algn="ctr">
              <a:buNone/>
            </a:lvl7pPr>
            <a:lvl8pPr marL="9326097" indent="0" algn="ctr">
              <a:buNone/>
            </a:lvl8pPr>
            <a:lvl9pPr marL="10658396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F3EE06-714D-4805-B60B-EFCDAFBD6F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3953744"/>
            <a:ext cx="24551640" cy="294436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0" y="1484985"/>
            <a:ext cx="24551640" cy="1172626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035ADA-936C-4212-ABCD-634FB7AB47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1493534"/>
            <a:ext cx="5943600" cy="14721837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1493527"/>
            <a:ext cx="17830800" cy="1472184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AA94796-C943-454D-955E-D79F148A7A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3953744"/>
            <a:ext cx="24551640" cy="294436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1484985"/>
            <a:ext cx="24551640" cy="1172626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AAE0C4-D4A0-43AB-9D73-15431662CC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914402" y="921718"/>
            <a:ext cx="25596165" cy="1735109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1255790" y="1215656"/>
            <a:ext cx="24920427" cy="12155721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5032" y="13800126"/>
            <a:ext cx="24551640" cy="1894637"/>
          </a:xfrm>
        </p:spPr>
        <p:txBody>
          <a:bodyPr lIns="266459" bIns="0" anchor="b"/>
          <a:lstStyle>
            <a:lvl1pPr algn="l">
              <a:buNone/>
              <a:defRPr sz="105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5032" y="15748556"/>
            <a:ext cx="24551640" cy="1177747"/>
          </a:xfrm>
        </p:spPr>
        <p:txBody>
          <a:bodyPr lIns="346398" tIns="0" anchor="t"/>
          <a:lstStyle>
            <a:lvl1pPr marL="0" marR="106584" indent="0" algn="l">
              <a:spcBef>
                <a:spcPts val="0"/>
              </a:spcBef>
              <a:spcAft>
                <a:spcPts val="0"/>
              </a:spcAft>
              <a:buNone/>
              <a:defRPr sz="52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F688AD-5054-4DED-9DAF-9FB64F68E9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3056" y="1484986"/>
            <a:ext cx="11795760" cy="12289536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66080" y="1484986"/>
            <a:ext cx="11795760" cy="12289536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16E941-B2F8-4E2C-ACFB-524A57291F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3953744"/>
            <a:ext cx="24551640" cy="2944368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1672" y="1622426"/>
            <a:ext cx="11795760" cy="2218054"/>
          </a:xfrm>
        </p:spPr>
        <p:txBody>
          <a:bodyPr lIns="426335" anchor="ctr"/>
          <a:lstStyle>
            <a:lvl1pPr marL="0" indent="0" algn="l">
              <a:buNone/>
              <a:defRPr sz="7000" b="1">
                <a:solidFill>
                  <a:schemeClr val="tx1"/>
                </a:solidFill>
              </a:defRPr>
            </a:lvl1pPr>
            <a:lvl2pPr>
              <a:buNone/>
              <a:defRPr sz="5800" b="1"/>
            </a:lvl2pPr>
            <a:lvl3pPr>
              <a:buNone/>
              <a:defRPr sz="5200" b="1"/>
            </a:lvl3pPr>
            <a:lvl4pPr>
              <a:buNone/>
              <a:defRPr sz="4700" b="1"/>
            </a:lvl4pPr>
            <a:lvl5pPr>
              <a:buNone/>
              <a:defRPr sz="47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956507" y="1622426"/>
            <a:ext cx="11795760" cy="2218054"/>
          </a:xfrm>
        </p:spPr>
        <p:txBody>
          <a:bodyPr lIns="399690" anchor="ctr"/>
          <a:lstStyle>
            <a:lvl1pPr marL="0" indent="0" algn="l">
              <a:buNone/>
              <a:defRPr sz="7000" b="1">
                <a:solidFill>
                  <a:schemeClr val="tx1"/>
                </a:solidFill>
              </a:defRPr>
            </a:lvl1pPr>
            <a:lvl2pPr>
              <a:buNone/>
              <a:defRPr sz="5800" b="1"/>
            </a:lvl2pPr>
            <a:lvl3pPr>
              <a:buNone/>
              <a:defRPr sz="5200" b="1"/>
            </a:lvl3pPr>
            <a:lvl4pPr>
              <a:buNone/>
              <a:defRPr sz="4700" b="1"/>
            </a:lvl4pPr>
            <a:lvl5pPr>
              <a:buNone/>
              <a:defRPr sz="47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821672" y="4053840"/>
            <a:ext cx="11795760" cy="9771888"/>
          </a:xfrm>
        </p:spPr>
        <p:txBody>
          <a:bodyPr anchor="t"/>
          <a:lstStyle>
            <a:lvl1pPr algn="l">
              <a:defRPr sz="7000"/>
            </a:lvl1pPr>
            <a:lvl2pPr algn="l">
              <a:defRPr sz="5800"/>
            </a:lvl2pPr>
            <a:lvl3pPr algn="l">
              <a:defRPr sz="5200"/>
            </a:lvl3pPr>
            <a:lvl4pPr algn="l">
              <a:defRPr sz="4700"/>
            </a:lvl4pPr>
            <a:lvl5pPr algn="l">
              <a:defRPr sz="47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6507" y="4053840"/>
            <a:ext cx="11795760" cy="9771888"/>
          </a:xfrm>
        </p:spPr>
        <p:txBody>
          <a:bodyPr anchor="t"/>
          <a:lstStyle>
            <a:lvl1pPr algn="l">
              <a:defRPr sz="7000"/>
            </a:lvl1pPr>
            <a:lvl2pPr algn="l">
              <a:defRPr sz="5800"/>
            </a:lvl2pPr>
            <a:lvl3pPr algn="l">
              <a:defRPr sz="5200"/>
            </a:lvl3pPr>
            <a:lvl4pPr algn="l">
              <a:defRPr sz="4700"/>
            </a:lvl4pPr>
            <a:lvl5pPr algn="l">
              <a:defRPr sz="47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74BDF8-DF38-4D24-A8C2-3DFCDF28EB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2254AE-145B-4732-958A-FAC2776B3B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914402" y="921718"/>
            <a:ext cx="25596165" cy="1735109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2A90AA7-6D24-4C23-8988-037ED417AD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6352" y="1493520"/>
            <a:ext cx="8915400" cy="2560320"/>
          </a:xfrm>
        </p:spPr>
        <p:txBody>
          <a:bodyPr anchor="b"/>
          <a:lstStyle>
            <a:lvl1pPr algn="l">
              <a:buNone/>
              <a:defRPr sz="64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6616541" y="4053845"/>
            <a:ext cx="8915400" cy="11777114"/>
          </a:xfrm>
        </p:spPr>
        <p:txBody>
          <a:bodyPr lIns="266459"/>
          <a:lstStyle>
            <a:lvl1pPr marL="53292" marR="53292" indent="0">
              <a:spcBef>
                <a:spcPts val="0"/>
              </a:spcBef>
              <a:buNone/>
              <a:defRPr sz="4100">
                <a:solidFill>
                  <a:schemeClr val="tx1"/>
                </a:solidFill>
              </a:defRPr>
            </a:lvl1pPr>
            <a:lvl2pPr>
              <a:buNone/>
              <a:defRPr sz="3500">
                <a:solidFill>
                  <a:schemeClr val="tx1"/>
                </a:solidFill>
              </a:defRPr>
            </a:lvl2pPr>
            <a:lvl3pPr>
              <a:buNone/>
              <a:defRPr sz="2900">
                <a:solidFill>
                  <a:schemeClr val="tx1"/>
                </a:solidFill>
              </a:defRPr>
            </a:lvl3pPr>
            <a:lvl4pPr>
              <a:buNone/>
              <a:defRPr sz="2600">
                <a:solidFill>
                  <a:schemeClr val="tx1"/>
                </a:solidFill>
              </a:defRPr>
            </a:lvl4pPr>
            <a:lvl5pPr>
              <a:buNone/>
              <a:defRPr sz="26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4118" y="2604403"/>
            <a:ext cx="13878477" cy="13228326"/>
          </a:xfrm>
        </p:spPr>
        <p:txBody>
          <a:bodyPr/>
          <a:lstStyle>
            <a:lvl1pPr>
              <a:defRPr sz="8200">
                <a:solidFill>
                  <a:schemeClr val="tx1"/>
                </a:solidFill>
              </a:defRPr>
            </a:lvl1pPr>
            <a:lvl2pPr>
              <a:defRPr sz="7600">
                <a:solidFill>
                  <a:schemeClr val="tx1"/>
                </a:solidFill>
              </a:defRPr>
            </a:lvl2pPr>
            <a:lvl3pPr>
              <a:defRPr sz="7000">
                <a:solidFill>
                  <a:schemeClr val="tx1"/>
                </a:solidFill>
              </a:defRPr>
            </a:lvl3pPr>
            <a:lvl4pPr>
              <a:defRPr sz="5800">
                <a:solidFill>
                  <a:schemeClr val="tx1"/>
                </a:solidFill>
              </a:defRPr>
            </a:lvl4pPr>
            <a:lvl5pPr>
              <a:defRPr sz="58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6F0713-86E7-442D-B2C5-110DF98364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914402" y="921718"/>
            <a:ext cx="25596165" cy="1735109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19202402" y="1215654"/>
            <a:ext cx="6973815" cy="1216152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4033757"/>
            <a:ext cx="24688800" cy="2944368"/>
          </a:xfrm>
        </p:spPr>
        <p:txBody>
          <a:bodyPr anchor="t"/>
          <a:lstStyle>
            <a:lvl1pPr algn="l">
              <a:buNone/>
              <a:defRPr sz="105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9388136" y="1493520"/>
            <a:ext cx="6720840" cy="11792144"/>
          </a:xfrm>
        </p:spPr>
        <p:txBody>
          <a:bodyPr lIns="266459"/>
          <a:lstStyle>
            <a:lvl1pPr marL="133230" indent="0" algn="l">
              <a:spcBef>
                <a:spcPts val="0"/>
              </a:spcBef>
              <a:buNone/>
              <a:defRPr sz="4100">
                <a:solidFill>
                  <a:srgbClr val="FFFFFF"/>
                </a:solidFill>
              </a:defRPr>
            </a:lvl1pPr>
            <a:lvl2pPr>
              <a:defRPr sz="3500">
                <a:solidFill>
                  <a:srgbClr val="FFFFFF"/>
                </a:solidFill>
              </a:defRPr>
            </a:lvl2pPr>
            <a:lvl3pPr>
              <a:defRPr sz="2900">
                <a:solidFill>
                  <a:srgbClr val="FFFFFF"/>
                </a:solidFill>
              </a:defRPr>
            </a:lvl3pPr>
            <a:lvl4pPr>
              <a:defRPr sz="2600">
                <a:solidFill>
                  <a:srgbClr val="FFFFFF"/>
                </a:solidFill>
              </a:defRPr>
            </a:lvl4pPr>
            <a:lvl5pPr>
              <a:defRPr sz="26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2B7217-44D3-4CD8-8EFC-72DED85811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4440" y="1220150"/>
            <a:ext cx="17775936" cy="1216152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93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914402" y="921718"/>
            <a:ext cx="25596165" cy="1735109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1255790" y="1215654"/>
            <a:ext cx="24920427" cy="153619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6459" tIns="133230" rIns="266459" bIns="13323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1508760" y="13959652"/>
            <a:ext cx="24551640" cy="2944368"/>
          </a:xfrm>
          <a:prstGeom prst="rect">
            <a:avLst/>
          </a:prstGeom>
        </p:spPr>
        <p:txBody>
          <a:bodyPr vert="horz" lIns="266459" tIns="133230" rIns="266459" bIns="133230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508760" y="1484985"/>
            <a:ext cx="24551640" cy="11726266"/>
          </a:xfrm>
          <a:prstGeom prst="rect">
            <a:avLst/>
          </a:prstGeom>
        </p:spPr>
        <p:txBody>
          <a:bodyPr vert="horz" lIns="532920" tIns="266459" rIns="266459" bIns="13323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11328984" y="17113251"/>
            <a:ext cx="6858000" cy="1022350"/>
          </a:xfrm>
          <a:prstGeom prst="rect">
            <a:avLst/>
          </a:prstGeom>
        </p:spPr>
        <p:txBody>
          <a:bodyPr vert="horz" lIns="266459" tIns="133230" rIns="266459" bIns="133230" anchor="b"/>
          <a:lstStyle>
            <a:lvl1pPr algn="r" eaLnBrk="1" latinLnBrk="0" hangingPunct="1">
              <a:defRPr kumimoji="0" sz="2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18186984" y="17113251"/>
            <a:ext cx="6858000" cy="1022350"/>
          </a:xfrm>
          <a:prstGeom prst="rect">
            <a:avLst/>
          </a:prstGeom>
        </p:spPr>
        <p:txBody>
          <a:bodyPr vert="horz" lIns="266459" tIns="133230" rIns="266459" bIns="133230" anchor="b"/>
          <a:lstStyle>
            <a:lvl1pPr algn="l" eaLnBrk="1" latinLnBrk="0" hangingPunct="1">
              <a:defRPr kumimoji="0" sz="2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25044984" y="17113251"/>
            <a:ext cx="1371600" cy="1022350"/>
          </a:xfrm>
          <a:prstGeom prst="rect">
            <a:avLst/>
          </a:prstGeom>
        </p:spPr>
        <p:txBody>
          <a:bodyPr vert="horz" lIns="266459" tIns="133230" rIns="266459" bIns="133230" anchor="b"/>
          <a:lstStyle>
            <a:lvl1pPr algn="r" eaLnBrk="1" latinLnBrk="0" hangingPunct="1">
              <a:defRPr kumimoji="0" sz="29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FAA115F-F729-4734-B00C-6BE0D8F38E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105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772733" indent="-772733" algn="l" rtl="0" eaLnBrk="1" latinLnBrk="0" hangingPunct="1">
        <a:spcBef>
          <a:spcPts val="729"/>
        </a:spcBef>
        <a:buClr>
          <a:schemeClr val="accent1"/>
        </a:buClr>
        <a:buSzPct val="80000"/>
        <a:buFont typeface="Wingdings 2"/>
        <a:buChar char=""/>
        <a:defRPr kumimoji="0" sz="82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598760" indent="-586212" algn="l" rtl="0" eaLnBrk="1" latinLnBrk="0" hangingPunct="1">
        <a:spcBef>
          <a:spcPts val="729"/>
        </a:spcBef>
        <a:buClr>
          <a:schemeClr val="accent1"/>
        </a:buClr>
        <a:buSzPct val="100000"/>
        <a:buFont typeface="Verdana"/>
        <a:buChar char="◦"/>
        <a:defRPr kumimoji="0" sz="7000" kern="1200">
          <a:solidFill>
            <a:schemeClr val="tx1"/>
          </a:solidFill>
          <a:latin typeface="+mn-lt"/>
          <a:ea typeface="+mn-ea"/>
          <a:cs typeface="+mn-cs"/>
        </a:defRPr>
      </a:lvl2pPr>
      <a:lvl3pPr marL="2291555" indent="-532920" algn="l" rtl="0" eaLnBrk="1" latinLnBrk="0" hangingPunct="1">
        <a:spcBef>
          <a:spcPts val="729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2984351" indent="-532920" algn="l" rtl="0" eaLnBrk="1" latinLnBrk="0" hangingPunct="1">
        <a:spcBef>
          <a:spcPts val="67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3730439" indent="-532920" algn="l" rtl="0" eaLnBrk="1" latinLnBrk="0" hangingPunct="1">
        <a:spcBef>
          <a:spcPts val="729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4343297" indent="-532920" algn="l" rtl="0" eaLnBrk="1" latinLnBrk="0" hangingPunct="1">
        <a:spcBef>
          <a:spcPts val="729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5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956154" indent="-532920" algn="l" rtl="0" eaLnBrk="1" latinLnBrk="0" hangingPunct="1">
        <a:spcBef>
          <a:spcPts val="743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5595658" indent="-532920" algn="l" rtl="0" eaLnBrk="1" latinLnBrk="0" hangingPunct="1">
        <a:spcBef>
          <a:spcPts val="749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4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6261808" indent="-532920" algn="l" rtl="0" eaLnBrk="1" latinLnBrk="0" hangingPunct="1">
        <a:spcBef>
          <a:spcPts val="743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4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3322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664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9968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3291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6614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9937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93260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3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561"/>
          <p:cNvSpPr>
            <a:spLocks noChangeArrowheads="1"/>
          </p:cNvSpPr>
          <p:nvPr/>
        </p:nvSpPr>
        <p:spPr bwMode="auto">
          <a:xfrm>
            <a:off x="1366333" y="8327229"/>
            <a:ext cx="12273463" cy="2206417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0" y="0"/>
            <a:ext cx="27432000" cy="638396"/>
          </a:xfrm>
          <a:prstGeom prst="rect">
            <a:avLst/>
          </a:prstGeom>
          <a:solidFill>
            <a:srgbClr val="000090"/>
          </a:solidFill>
          <a:ln w="9525">
            <a:noFill/>
            <a:miter lim="800000"/>
            <a:headEnd/>
            <a:tailEnd/>
          </a:ln>
        </p:spPr>
        <p:txBody>
          <a:bodyPr wrap="square" lIns="266463" tIns="133231" rIns="266463" bIns="133231">
            <a:spAutoFit/>
          </a:bodyPr>
          <a:lstStyle/>
          <a:p>
            <a:pPr indent="2293813" algn="ctr" defTabSz="2665267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31" name="Text Box 73"/>
          <p:cNvSpPr txBox="1">
            <a:spLocks noChangeArrowheads="1"/>
          </p:cNvSpPr>
          <p:nvPr/>
        </p:nvSpPr>
        <p:spPr bwMode="auto">
          <a:xfrm>
            <a:off x="10272714" y="7053264"/>
            <a:ext cx="157023" cy="29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7720" tIns="38860" rIns="77720" bIns="38860">
            <a:spAutoFit/>
          </a:bodyPr>
          <a:lstStyle/>
          <a:p>
            <a:pPr defTabSz="2665267"/>
            <a:endParaRPr lang="en-US" sz="1400" dirty="0"/>
          </a:p>
        </p:txBody>
      </p:sp>
      <p:sp>
        <p:nvSpPr>
          <p:cNvPr id="1034" name="Rectangle 7561"/>
          <p:cNvSpPr>
            <a:spLocks noChangeArrowheads="1"/>
          </p:cNvSpPr>
          <p:nvPr/>
        </p:nvSpPr>
        <p:spPr bwMode="auto">
          <a:xfrm>
            <a:off x="1366333" y="4419599"/>
            <a:ext cx="12273467" cy="338749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366337" y="381000"/>
            <a:ext cx="23398663" cy="48731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endParaRPr lang="en-US" sz="4000" b="1" dirty="0" smtClean="0">
              <a:latin typeface="Arial Rounded MT Bold" pitchFamily="34" charset="0"/>
            </a:endParaRPr>
          </a:p>
          <a:p>
            <a:pPr algn="ctr"/>
            <a:r>
              <a:rPr lang="en-US" sz="3200" b="1" dirty="0"/>
              <a:t>Simulation-based Community-engaged Research Intervention for Informed Consent Protocol Testing and Training (SCRIIPTT): Outcomes from a Pilot Study</a:t>
            </a:r>
            <a:endParaRPr lang="en-US" sz="3200" dirty="0"/>
          </a:p>
          <a:p>
            <a:pPr algn="ctr"/>
            <a:r>
              <a:rPr lang="en-US" sz="2800" b="1" dirty="0" smtClean="0">
                <a:latin typeface="Arial Rounded MT Bold" pitchFamily="34" charset="0"/>
              </a:rPr>
              <a:t>UMass Center for Health Equity Intervention Research (CHEIR), Office of Educational Affairs, Mosaic Cultural Complex</a:t>
            </a:r>
          </a:p>
          <a:p>
            <a:pPr algn="ctr"/>
            <a:r>
              <a:rPr lang="en-US" sz="2400" dirty="0" smtClean="0">
                <a:latin typeface="Arial Rounded MT Bold" pitchFamily="34" charset="0"/>
              </a:rPr>
              <a:t>Allison, Jeroan</a:t>
            </a:r>
            <a:r>
              <a:rPr lang="en-US" sz="2400" baseline="30000" dirty="0" smtClean="0">
                <a:latin typeface="Arial Rounded MT Bold" pitchFamily="34" charset="0"/>
              </a:rPr>
              <a:t>1</a:t>
            </a:r>
            <a:r>
              <a:rPr lang="en-US" sz="2400" dirty="0" smtClean="0">
                <a:latin typeface="Arial Rounded MT Bold" pitchFamily="34" charset="0"/>
              </a:rPr>
              <a:t>; </a:t>
            </a:r>
            <a:r>
              <a:rPr lang="en-US" sz="2400" dirty="0">
                <a:latin typeface="Arial Rounded MT Bold" pitchFamily="34" charset="0"/>
              </a:rPr>
              <a:t>Jenkins, </a:t>
            </a:r>
            <a:r>
              <a:rPr lang="en-US" sz="2400" dirty="0" smtClean="0">
                <a:latin typeface="Arial Rounded MT Bold" pitchFamily="34" charset="0"/>
              </a:rPr>
              <a:t>Brenda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  <a:r>
              <a:rPr lang="en-US" sz="2400" dirty="0" smtClean="0">
                <a:latin typeface="Arial Rounded MT Bold" pitchFamily="34" charset="0"/>
              </a:rPr>
              <a:t>;</a:t>
            </a:r>
            <a:r>
              <a:rPr lang="en-US" sz="2400" baseline="30000" dirty="0" smtClean="0">
                <a:latin typeface="Arial Rounded MT Bold" pitchFamily="34" charset="0"/>
              </a:rPr>
              <a:t> </a:t>
            </a:r>
            <a:r>
              <a:rPr lang="en-US" sz="2400" dirty="0">
                <a:latin typeface="Arial Rounded MT Bold" pitchFamily="34" charset="0"/>
              </a:rPr>
              <a:t>Pugnaire, </a:t>
            </a:r>
            <a:r>
              <a:rPr lang="en-US" sz="2400" dirty="0" smtClean="0">
                <a:latin typeface="Arial Rounded MT Bold" pitchFamily="34" charset="0"/>
              </a:rPr>
              <a:t>Michele</a:t>
            </a:r>
            <a:r>
              <a:rPr lang="en-US" sz="2400" baseline="30000" dirty="0" smtClean="0">
                <a:latin typeface="Arial Rounded MT Bold" pitchFamily="34" charset="0"/>
              </a:rPr>
              <a:t>1</a:t>
            </a:r>
            <a:r>
              <a:rPr lang="en-US" sz="2400" dirty="0" smtClean="0">
                <a:latin typeface="Arial Rounded MT Bold" pitchFamily="34" charset="0"/>
              </a:rPr>
              <a:t>; Nnaji, Chioma</a:t>
            </a:r>
            <a:r>
              <a:rPr lang="en-US" sz="2400" baseline="30000" dirty="0" smtClean="0">
                <a:latin typeface="Arial Rounded MT Bold" pitchFamily="34" charset="0"/>
              </a:rPr>
              <a:t>1</a:t>
            </a:r>
            <a:r>
              <a:rPr lang="en-US" sz="2400" dirty="0" smtClean="0">
                <a:latin typeface="Arial Rounded MT Bold" pitchFamily="34" charset="0"/>
              </a:rPr>
              <a:t>; Wellman, Scott</a:t>
            </a:r>
            <a:r>
              <a:rPr lang="en-US" sz="2400" baseline="30000" dirty="0" smtClean="0">
                <a:latin typeface="Arial Rounded MT Bold" pitchFamily="34" charset="0"/>
              </a:rPr>
              <a:t>1</a:t>
            </a:r>
            <a:r>
              <a:rPr lang="en-US" sz="2400" dirty="0" smtClean="0">
                <a:latin typeface="Arial Rounded MT Bold" pitchFamily="34" charset="0"/>
              </a:rPr>
              <a:t>; Gunn, Ashton</a:t>
            </a:r>
            <a:r>
              <a:rPr lang="en-US" sz="2400" baseline="30000" dirty="0" smtClean="0">
                <a:latin typeface="Arial Rounded MT Bold" pitchFamily="34" charset="0"/>
              </a:rPr>
              <a:t>1</a:t>
            </a:r>
            <a:r>
              <a:rPr lang="en-US" sz="2400" dirty="0" smtClean="0">
                <a:latin typeface="Arial Rounded MT Bold" pitchFamily="34" charset="0"/>
              </a:rPr>
              <a:t>; Powell</a:t>
            </a:r>
            <a:r>
              <a:rPr lang="en-US" sz="2400" smtClean="0">
                <a:latin typeface="Arial Rounded MT Bold" pitchFamily="34" charset="0"/>
              </a:rPr>
              <a:t>, Lauren</a:t>
            </a:r>
            <a:r>
              <a:rPr lang="en-US" sz="2400" baseline="30000" smtClean="0">
                <a:latin typeface="Arial Rounded MT Bold" pitchFamily="34" charset="0"/>
              </a:rPr>
              <a:t>1</a:t>
            </a:r>
            <a:r>
              <a:rPr lang="en-US" sz="2400" smtClean="0">
                <a:latin typeface="Arial Rounded MT Bold" pitchFamily="34" charset="0"/>
              </a:rPr>
              <a:t>;</a:t>
            </a:r>
            <a:endParaRPr lang="en-US" sz="2400" baseline="30000" dirty="0" smtClean="0">
              <a:latin typeface="Arial Rounded MT Bold" pitchFamily="34" charset="0"/>
            </a:endParaRPr>
          </a:p>
          <a:p>
            <a:pPr algn="ctr"/>
            <a:r>
              <a:rPr lang="en-US" sz="2400" dirty="0" smtClean="0">
                <a:latin typeface="Arial Rounded MT Bold" pitchFamily="34" charset="0"/>
              </a:rPr>
              <a:t>Boone, Marie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  <a:r>
              <a:rPr lang="en-US" sz="2400" dirty="0" smtClean="0">
                <a:latin typeface="Arial Rounded MT Bold" pitchFamily="34" charset="0"/>
              </a:rPr>
              <a:t>; </a:t>
            </a:r>
            <a:r>
              <a:rPr lang="en-US" sz="2400" dirty="0" err="1" smtClean="0">
                <a:latin typeface="Arial Rounded MT Bold" pitchFamily="34" charset="0"/>
              </a:rPr>
              <a:t>McNickels</a:t>
            </a:r>
            <a:r>
              <a:rPr lang="en-US" sz="2400" dirty="0" smtClean="0">
                <a:latin typeface="Arial Rounded MT Bold" pitchFamily="34" charset="0"/>
              </a:rPr>
              <a:t>, Joyce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  <a:r>
              <a:rPr lang="en-US" sz="2400" dirty="0" smtClean="0">
                <a:latin typeface="Arial Rounded MT Bold" pitchFamily="34" charset="0"/>
              </a:rPr>
              <a:t>; Gardiner, Bil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  <a:r>
              <a:rPr lang="en-US" sz="2400" dirty="0" smtClean="0">
                <a:latin typeface="Arial Rounded MT Bold" pitchFamily="34" charset="0"/>
              </a:rPr>
              <a:t>; Jerry, Mike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  <a:r>
              <a:rPr lang="en-US" sz="2400" dirty="0" smtClean="0">
                <a:latin typeface="Arial Rounded MT Bold" pitchFamily="34" charset="0"/>
              </a:rPr>
              <a:t>; Santos, Mario</a:t>
            </a:r>
            <a:r>
              <a:rPr lang="en-US" sz="2400" baseline="30000" dirty="0" smtClean="0">
                <a:latin typeface="Arial Rounded MT Bold" pitchFamily="34" charset="0"/>
              </a:rPr>
              <a:t>2</a:t>
            </a:r>
          </a:p>
          <a:p>
            <a:pPr algn="ctr"/>
            <a:r>
              <a:rPr lang="en-US" sz="2800" dirty="0" smtClean="0">
                <a:latin typeface="Arial Rounded MT Bold" pitchFamily="34" charset="0"/>
              </a:rPr>
              <a:t>University of Massachusetts Medical School/Mosaic Cultural Complex</a:t>
            </a:r>
          </a:p>
          <a:p>
            <a:pPr algn="ctr"/>
            <a:r>
              <a:rPr lang="en-US" sz="2800" baseline="30000" dirty="0" smtClean="0">
                <a:latin typeface="Arial Rounded MT Bold" pitchFamily="34" charset="0"/>
              </a:rPr>
              <a:t>1 University of Massachusetts Medical School;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baseline="30000" dirty="0" smtClean="0">
                <a:latin typeface="Arial Rounded MT Bold" pitchFamily="34" charset="0"/>
              </a:rPr>
              <a:t>2 Mosaic Cultural Complex</a:t>
            </a:r>
          </a:p>
          <a:p>
            <a:pPr algn="ctr"/>
            <a:endParaRPr lang="en-US" sz="2800" baseline="30000" dirty="0" smtClean="0">
              <a:latin typeface="Arial Rounded MT Bold" pitchFamily="34" charset="0"/>
            </a:endParaRPr>
          </a:p>
          <a:p>
            <a:pPr algn="ctr"/>
            <a:endParaRPr lang="en-US" sz="2800" b="1" dirty="0" smtClean="0">
              <a:latin typeface="Arial Rounded MT Bold" pitchFamily="34" charset="0"/>
            </a:endParaRPr>
          </a:p>
          <a:p>
            <a:pPr algn="ctr"/>
            <a:endParaRPr lang="en-US" sz="2800" b="1" dirty="0">
              <a:latin typeface="Arial Rounded MT Bold" pitchFamily="34" charset="0"/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1371598" y="4153936"/>
            <a:ext cx="12268200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BACKGROUND</a:t>
            </a:r>
            <a:endParaRPr lang="en-US" sz="33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4" name="Rectangle 7561"/>
          <p:cNvSpPr>
            <a:spLocks noChangeArrowheads="1"/>
          </p:cNvSpPr>
          <p:nvPr/>
        </p:nvSpPr>
        <p:spPr bwMode="auto">
          <a:xfrm>
            <a:off x="14020800" y="4267201"/>
            <a:ext cx="11963400" cy="7668294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4020800" y="4140841"/>
            <a:ext cx="11963400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APPROACH</a:t>
            </a:r>
            <a:endParaRPr lang="en-US" sz="33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1371598" y="7829519"/>
            <a:ext cx="12268200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OBJECTIVE</a:t>
            </a:r>
            <a:endParaRPr lang="en-US" sz="33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8" name="Rectangle 7561"/>
          <p:cNvSpPr>
            <a:spLocks noChangeArrowheads="1"/>
          </p:cNvSpPr>
          <p:nvPr/>
        </p:nvSpPr>
        <p:spPr bwMode="auto">
          <a:xfrm>
            <a:off x="1371596" y="11098630"/>
            <a:ext cx="12268200" cy="3864679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5" name="Rectangle 7561"/>
          <p:cNvSpPr>
            <a:spLocks noChangeArrowheads="1"/>
          </p:cNvSpPr>
          <p:nvPr/>
        </p:nvSpPr>
        <p:spPr bwMode="auto">
          <a:xfrm>
            <a:off x="1362339" y="15547694"/>
            <a:ext cx="12273463" cy="2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1355282" y="14965202"/>
            <a:ext cx="12284514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Partners</a:t>
            </a:r>
            <a:endParaRPr lang="en-US" sz="28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5" name="Picture 4" descr="images-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5900" y="1604157"/>
            <a:ext cx="2057400" cy="2057400"/>
          </a:xfrm>
          <a:prstGeom prst="rect">
            <a:avLst/>
          </a:prstGeom>
        </p:spPr>
      </p:pic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1366333" y="10547379"/>
            <a:ext cx="12273463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CONCEPTUAL FRAMEWORK</a:t>
            </a:r>
            <a:endParaRPr lang="en-US" sz="33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2004768" y="11681211"/>
            <a:ext cx="10939021" cy="3779317"/>
            <a:chOff x="522411" y="390847"/>
            <a:chExt cx="7237099" cy="2500341"/>
          </a:xfrm>
        </p:grpSpPr>
        <p:sp>
          <p:nvSpPr>
            <p:cNvPr id="61" name="TextBox 60"/>
            <p:cNvSpPr txBox="1"/>
            <p:nvPr/>
          </p:nvSpPr>
          <p:spPr>
            <a:xfrm>
              <a:off x="522411" y="916069"/>
              <a:ext cx="1242085" cy="19751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sng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Learner</a:t>
              </a:r>
              <a:endParaRPr lang="en-US" sz="2400" b="1" u="sng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Research</a:t>
              </a:r>
              <a:r>
                <a:rPr kumimoji="0" lang="en-US" sz="2400" b="1" i="0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Assistant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u="sng" kern="0" baseline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Trainer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Advisor </a:t>
              </a:r>
              <a:endParaRPr lang="en-US" sz="2400" b="1" kern="0" baseline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lowchart: Multidocument 61"/>
            <p:cNvSpPr/>
            <p:nvPr/>
          </p:nvSpPr>
          <p:spPr>
            <a:xfrm>
              <a:off x="2034758" y="1268959"/>
              <a:ext cx="1494338" cy="1236049"/>
            </a:xfrm>
            <a:prstGeom prst="flowChartMultidocumen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Curriculum</a:t>
              </a: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632610" y="1067308"/>
              <a:ext cx="1535850" cy="1331672"/>
              <a:chOff x="3632610" y="1067308"/>
              <a:chExt cx="1535850" cy="1331672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3632610" y="1067308"/>
                <a:ext cx="1535850" cy="4683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Simulation-based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Intervention</a:t>
                </a:r>
              </a:p>
            </p:txBody>
          </p:sp>
          <p:pic>
            <p:nvPicPr>
              <p:cNvPr id="72" name="Picture 5" descr="image015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28" t="11805" r="3935" b="8841"/>
              <a:stretch/>
            </p:blipFill>
            <p:spPr bwMode="auto">
              <a:xfrm>
                <a:off x="3683023" y="1571436"/>
                <a:ext cx="1423930" cy="8275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5" name="Action Button: Help 64">
              <a:hlinkClick r:id="" action="ppaction://noaction" highlightClick="1"/>
            </p:cNvPr>
            <p:cNvSpPr/>
            <p:nvPr/>
          </p:nvSpPr>
          <p:spPr>
            <a:xfrm>
              <a:off x="5168460" y="1294491"/>
              <a:ext cx="1282001" cy="1205837"/>
            </a:xfrm>
            <a:prstGeom prst="actionButtonHelp">
              <a:avLst/>
            </a:prstGeom>
            <a:solidFill>
              <a:sysClr val="windowText" lastClr="000000">
                <a:lumMod val="50000"/>
                <a:lumOff val="50000"/>
              </a:sys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Post Assessment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 and feedback</a:t>
              </a:r>
              <a:endPara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ight Arrow 65"/>
            <p:cNvSpPr/>
            <p:nvPr/>
          </p:nvSpPr>
          <p:spPr>
            <a:xfrm>
              <a:off x="1725810" y="390847"/>
              <a:ext cx="6033700" cy="786107"/>
            </a:xfrm>
            <a:prstGeom prst="rightArrow">
              <a:avLst/>
            </a:prstGeom>
            <a:solidFill>
              <a:srgbClr val="5FAD5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617441" y="553727"/>
              <a:ext cx="293977" cy="46832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0" cap="none" spc="0" normalizeH="0" baseline="0" noProof="0" dirty="0" smtClean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rPr>
                <a:t>1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047505" y="562902"/>
              <a:ext cx="293977" cy="46832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0" cap="none" spc="0" normalizeH="0" baseline="0" noProof="0" dirty="0" smtClean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rPr>
                <a:t>2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63596" y="560535"/>
              <a:ext cx="293977" cy="46832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0" cap="none" spc="0" normalizeH="0" baseline="0" noProof="0" dirty="0" smtClean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rPr>
                <a:t>3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709326" y="540436"/>
              <a:ext cx="293977" cy="46832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0" cap="none" spc="0" normalizeH="0" baseline="0" noProof="0" dirty="0" smtClean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rPr>
                <a:t>4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05724" y="11330874"/>
            <a:ext cx="80858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Simulation-based Mastery Learning Model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4102468" y="4680099"/>
            <a:ext cx="1188173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Intervention:</a:t>
            </a: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“cultural competency-based” informed consent curriculum followed by a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simulated-based informed consent (IC) encounter” using Community Advisors (CA’s) as “acting research participants” (ARP) for recruitment by Research Assistants (RA). </a:t>
            </a:r>
          </a:p>
          <a:p>
            <a:pPr marL="52070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IC scenarios took place in the UMMS interprofessional Center for Experiential Learning and Simulation and replicated common recruitment settings (e.g. ER, Clinics, health fairs). </a:t>
            </a:r>
          </a:p>
          <a:p>
            <a:pPr marL="52070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CA’s were recruited from the communities of color and formally trained to portray “acting research participants.  </a:t>
            </a:r>
            <a:br>
              <a:rPr lang="en-US" sz="2000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Curriculum Intervention:</a:t>
            </a:r>
          </a:p>
          <a:p>
            <a:pPr marL="5207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Advisors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(CA)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0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4-hour training included review of informed consent and cultural competency, ARP roles/scenarios, rating checklist, and feedback skills 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207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Assistants (RA):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2-hour training curriculum by CAs for culturally appropriate informed consent, including awareness of implicit/explicit bias and review of the SCRIIPTT IC checklist.</a:t>
            </a:r>
            <a:b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Simulation Intervention</a:t>
            </a: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Three scenarios; each portraying a  common IC encounter for recruiting research participants from local communities of color.  Each RA participated in one scenario with  observation by a CA and a faculty member.  Each RA was rated by the ARP, CA and faculty observer using the SCRIIPTT IC checklist.  RAs also conducted self-ratings. 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Following each encounter, RAs participated in individualized debriefing with raters.  The team engaged in deliberate practice exercises focusing on specific areas to improve skills mastery. 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6193" y="4944767"/>
            <a:ext cx="121716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Racially and ethnically diverse people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under-represented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biomedical and clinical research.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history of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racism </a:t>
            </a:r>
            <a:r>
              <a:rPr lang="en-US" sz="200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200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abuses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endured by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racial/ethnic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communities in medical research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contributed to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suspicion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among communities of color about the motives of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biomedical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</a:t>
            </a:r>
            <a:endParaRPr lang="en-US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communities of color, the language &amp; process of informed consent  constitute a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barrier to research participation </a:t>
            </a:r>
            <a:endParaRPr lang="en-US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augment research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participation from communities of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color, historical inequities, power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imbalances, and the lack of culturally and linguistically appropriate research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protocols, will need to be addressed. 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68154" y="8546352"/>
            <a:ext cx="1217164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Bridge relationships between UMMS, as a research-based, academic institution, and communities of color in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Worcester, Massachusetts. 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Examine the value of a simulation-based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intervention where 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members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train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 assistants in culturally and linguistically appropriate informed consent.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Describe components of the SCRIIPTT simulation-based intervention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demonstrate a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“proof of 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concept” for future development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3" descr="cheirlogo_color6-4dot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203" y="16668254"/>
            <a:ext cx="24860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14" y="16538463"/>
            <a:ext cx="1543050" cy="6381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500605" y="17200660"/>
            <a:ext cx="3322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Office of Educational Affairs</a:t>
            </a:r>
            <a:endParaRPr lang="en-US" sz="2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0739" y="16481713"/>
            <a:ext cx="4676775" cy="1066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79002" y="15754031"/>
            <a:ext cx="1196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1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project supported by the National Center for Advancing Translational Sciences of the National Institutes of Health under award number UL1TR000161.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4020800" y="11353800"/>
            <a:ext cx="11963400" cy="581694"/>
          </a:xfrm>
          <a:prstGeom prst="rect">
            <a:avLst/>
          </a:prstGeom>
          <a:solidFill>
            <a:srgbClr val="000090"/>
          </a:solidFill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266463" tIns="36574" rIns="266463" bIns="36574">
            <a:spAutoFit/>
          </a:bodyPr>
          <a:lstStyle/>
          <a:p>
            <a:pPr algn="ctr" defTabSz="2665267"/>
            <a:r>
              <a:rPr lang="en-US" sz="3300" b="1" dirty="0" smtClean="0">
                <a:solidFill>
                  <a:schemeClr val="bg1"/>
                </a:solidFill>
                <a:latin typeface="Arial Rounded MT Bold" pitchFamily="34" charset="0"/>
              </a:rPr>
              <a:t>Outcomes</a:t>
            </a:r>
            <a:endParaRPr lang="en-US" sz="33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9" name="Rectangle 7561"/>
          <p:cNvSpPr>
            <a:spLocks noChangeArrowheads="1"/>
          </p:cNvSpPr>
          <p:nvPr/>
        </p:nvSpPr>
        <p:spPr bwMode="auto">
          <a:xfrm>
            <a:off x="14016802" y="11931516"/>
            <a:ext cx="11967398" cy="6016288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4175574" y="11969616"/>
            <a:ext cx="11781301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Outcome measures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included: programmatic satisfaction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surveys for RAs and CAs,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SCRIIPTT IC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checklist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ratings review and rater satisfaction feedback; pre-post self-efficacy ratings by the RA’s.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Advisor Feedback, n = 6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(from Mosaic Cultural Complex)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expressed positive experiences, including serving as actors in the simulation and observing RA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encounters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CAs stated more time was needed for their training, specifically preparation time for the RA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curriculum session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Assistant Feedback, n = 3 (from UMMS Graduate School of Biomedical Sciences)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reported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intervention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will positively change how they administer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‘informed consent.’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RAs found the training, interaction and feedback from CAs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actors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helpful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SCRIIPTT Checklist: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Demonstrated to be user-friendly, relevant and meaningful for the RA’s, the ARP’s and the observers.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pilot version of the checklist represents a promising prototype for further development and refinement as the SCRIIPTT program evolves.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SCRIIPTT model of simulation-based culturally competent Informed consent training in   partnership with community participants as trainers and educators appears to be feasible and effective as a model for RA training and for engaging communities  of color in promoting the advancement of  under-represented populations in research.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Action Button: Help 41">
            <a:hlinkClick r:id="" action="ppaction://noaction" highlightClick="1"/>
          </p:cNvPr>
          <p:cNvSpPr/>
          <p:nvPr/>
        </p:nvSpPr>
        <p:spPr>
          <a:xfrm>
            <a:off x="11117554" y="13050405"/>
            <a:ext cx="1791136" cy="1819331"/>
          </a:xfrm>
          <a:prstGeom prst="actionButtonHelp">
            <a:avLst/>
          </a:prstGeom>
          <a:solidFill>
            <a:sysClr val="windowText" lastClr="000000">
              <a:lumMod val="50000"/>
              <a:lumOff val="50000"/>
            </a:sys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‘deliberate’ Practice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Retest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9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7961</TotalTime>
  <Words>623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MS Mincho</vt:lpstr>
      <vt:lpstr>Arial</vt:lpstr>
      <vt:lpstr>Arial Rounded MT Bold</vt:lpstr>
      <vt:lpstr>Calibri</vt:lpstr>
      <vt:lpstr>Symbol</vt:lpstr>
      <vt:lpstr>Times New Roman</vt:lpstr>
      <vt:lpstr>Verdana</vt:lpstr>
      <vt:lpstr>Wingdings 2</vt:lpstr>
      <vt:lpstr>Aspect</vt:lpstr>
      <vt:lpstr>PowerPoint Presentation</vt:lpstr>
    </vt:vector>
  </TitlesOfParts>
  <Company>UMASS MEDICAL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Services</dc:creator>
  <cp:lastModifiedBy>Gunn, Ashton</cp:lastModifiedBy>
  <cp:revision>425</cp:revision>
  <cp:lastPrinted>2014-11-18T22:16:06Z</cp:lastPrinted>
  <dcterms:created xsi:type="dcterms:W3CDTF">2005-11-16T19:45:28Z</dcterms:created>
  <dcterms:modified xsi:type="dcterms:W3CDTF">2015-01-02T21:15:49Z</dcterms:modified>
</cp:coreProperties>
</file>