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tags/tag10.xml" ContentType="application/vnd.openxmlformats-officedocument.presentationml.tags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5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16.xml" ContentType="application/vnd.openxmlformats-officedocument.presentationml.tags+xml"/>
  <Override PartName="/ppt/notesSlides/notesSlide41.xml" ContentType="application/vnd.openxmlformats-officedocument.presentationml.notesSlide+xml"/>
  <Override PartName="/ppt/tags/tag17.xml" ContentType="application/vnd.openxmlformats-officedocument.presentationml.tags+xml"/>
  <Override PartName="/ppt/notesSlides/notesSlide42.xml" ContentType="application/vnd.openxmlformats-officedocument.presentationml.notesSlide+xml"/>
  <Override PartName="/ppt/tags/tag18.xml" ContentType="application/vnd.openxmlformats-officedocument.presentationml.tags+xml"/>
  <Override PartName="/ppt/notesSlides/notesSlide43.xml" ContentType="application/vnd.openxmlformats-officedocument.presentationml.notesSlide+xml"/>
  <Override PartName="/ppt/tags/tag19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2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1.xml" ContentType="application/vnd.openxmlformats-officedocument.presentationml.tags+xml"/>
  <Override PartName="/ppt/notesSlides/notesSlide4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2.xml" ContentType="application/vnd.openxmlformats-officedocument.presentationml.tags+xml"/>
  <Override PartName="/ppt/notesSlides/notesSlide49.xml" ContentType="application/vnd.openxmlformats-officedocument.presentationml.notesSlide+xml"/>
  <Override PartName="/ppt/tags/tag23.xml" ContentType="application/vnd.openxmlformats-officedocument.presentationml.tags+xml"/>
  <Override PartName="/ppt/notesSlides/notesSlide50.xml" ContentType="application/vnd.openxmlformats-officedocument.presentationml.notesSlide+xml"/>
  <Override PartName="/ppt/tags/tag24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25.xml" ContentType="application/vnd.openxmlformats-officedocument.presentationml.tags+xml"/>
  <Override PartName="/ppt/notesSlides/notesSlide59.xml" ContentType="application/vnd.openxmlformats-officedocument.presentationml.notesSlide+xml"/>
  <Override PartName="/ppt/tags/tag26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29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30.xml" ContentType="application/vnd.openxmlformats-officedocument.presentationml.tags+xml"/>
  <Override PartName="/ppt/notesSlides/notesSlide74.xml" ContentType="application/vnd.openxmlformats-officedocument.presentationml.notesSlide+xml"/>
  <Override PartName="/ppt/tags/tag31.xml" ContentType="application/vnd.openxmlformats-officedocument.presentationml.tags+xml"/>
  <Override PartName="/ppt/notesSlides/notesSlide7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  <p:sldMasterId id="2147483657" r:id="rId3"/>
    <p:sldMasterId id="2147483736" r:id="rId4"/>
    <p:sldMasterId id="2147483747" r:id="rId5"/>
    <p:sldMasterId id="2147483741" r:id="rId6"/>
    <p:sldMasterId id="2147483738" r:id="rId7"/>
    <p:sldMasterId id="2147483749" r:id="rId8"/>
    <p:sldMasterId id="2147483756" r:id="rId9"/>
    <p:sldMasterId id="2147483759" r:id="rId10"/>
  </p:sldMasterIdLst>
  <p:notesMasterIdLst>
    <p:notesMasterId r:id="rId86"/>
  </p:notesMasterIdLst>
  <p:sldIdLst>
    <p:sldId id="256" r:id="rId11"/>
    <p:sldId id="409" r:id="rId12"/>
    <p:sldId id="461" r:id="rId13"/>
    <p:sldId id="423" r:id="rId14"/>
    <p:sldId id="470" r:id="rId15"/>
    <p:sldId id="471" r:id="rId16"/>
    <p:sldId id="462" r:id="rId17"/>
    <p:sldId id="465" r:id="rId18"/>
    <p:sldId id="488" r:id="rId19"/>
    <p:sldId id="464" r:id="rId20"/>
    <p:sldId id="487" r:id="rId21"/>
    <p:sldId id="493" r:id="rId22"/>
    <p:sldId id="380" r:id="rId23"/>
    <p:sldId id="385" r:id="rId24"/>
    <p:sldId id="489" r:id="rId25"/>
    <p:sldId id="472" r:id="rId26"/>
    <p:sldId id="496" r:id="rId27"/>
    <p:sldId id="473" r:id="rId28"/>
    <p:sldId id="497" r:id="rId29"/>
    <p:sldId id="492" r:id="rId30"/>
    <p:sldId id="494" r:id="rId31"/>
    <p:sldId id="476" r:id="rId32"/>
    <p:sldId id="475" r:id="rId33"/>
    <p:sldId id="481" r:id="rId34"/>
    <p:sldId id="499" r:id="rId35"/>
    <p:sldId id="498" r:id="rId36"/>
    <p:sldId id="495" r:id="rId37"/>
    <p:sldId id="483" r:id="rId38"/>
    <p:sldId id="392" r:id="rId39"/>
    <p:sldId id="432" r:id="rId40"/>
    <p:sldId id="467" r:id="rId41"/>
    <p:sldId id="468" r:id="rId42"/>
    <p:sldId id="436" r:id="rId43"/>
    <p:sldId id="505" r:id="rId44"/>
    <p:sldId id="501" r:id="rId45"/>
    <p:sldId id="503" r:id="rId46"/>
    <p:sldId id="450" r:id="rId47"/>
    <p:sldId id="452" r:id="rId48"/>
    <p:sldId id="399" r:id="rId49"/>
    <p:sldId id="507" r:id="rId50"/>
    <p:sldId id="484" r:id="rId51"/>
    <p:sldId id="486" r:id="rId52"/>
    <p:sldId id="485" r:id="rId53"/>
    <p:sldId id="523" r:id="rId54"/>
    <p:sldId id="529" r:id="rId55"/>
    <p:sldId id="466" r:id="rId56"/>
    <p:sldId id="330" r:id="rId57"/>
    <p:sldId id="393" r:id="rId58"/>
    <p:sldId id="368" r:id="rId59"/>
    <p:sldId id="395" r:id="rId60"/>
    <p:sldId id="318" r:id="rId61"/>
    <p:sldId id="520" r:id="rId62"/>
    <p:sldId id="324" r:id="rId63"/>
    <p:sldId id="410" r:id="rId64"/>
    <p:sldId id="510" r:id="rId65"/>
    <p:sldId id="453" r:id="rId66"/>
    <p:sldId id="454" r:id="rId67"/>
    <p:sldId id="469" r:id="rId68"/>
    <p:sldId id="477" r:id="rId69"/>
    <p:sldId id="521" r:id="rId70"/>
    <p:sldId id="480" r:id="rId71"/>
    <p:sldId id="524" r:id="rId72"/>
    <p:sldId id="526" r:id="rId73"/>
    <p:sldId id="515" r:id="rId74"/>
    <p:sldId id="517" r:id="rId75"/>
    <p:sldId id="516" r:id="rId76"/>
    <p:sldId id="502" r:id="rId77"/>
    <p:sldId id="504" r:id="rId78"/>
    <p:sldId id="527" r:id="rId79"/>
    <p:sldId id="518" r:id="rId80"/>
    <p:sldId id="528" r:id="rId81"/>
    <p:sldId id="460" r:id="rId82"/>
    <p:sldId id="519" r:id="rId83"/>
    <p:sldId id="292" r:id="rId84"/>
    <p:sldId id="260" r:id="rId85"/>
  </p:sldIdLst>
  <p:sldSz cx="12192000" cy="6858000"/>
  <p:notesSz cx="6858000" cy="9144000"/>
  <p:custDataLst>
    <p:tags r:id="rId8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ssier, Heather (Strom)" initials="TH(" lastIdx="43" clrIdx="0">
    <p:extLst>
      <p:ext uri="{19B8F6BF-5375-455C-9EA6-DF929625EA0E}">
        <p15:presenceInfo xmlns:p15="http://schemas.microsoft.com/office/powerpoint/2012/main" userId="S::Heather.Tessier@umassmed.edu::f5798ae2-6342-4685-8b11-8c75e301c0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18"/>
    <a:srgbClr val="FFCC99"/>
    <a:srgbClr val="000099"/>
    <a:srgbClr val="0010A8"/>
    <a:srgbClr val="99FFCC"/>
    <a:srgbClr val="9999FF"/>
    <a:srgbClr val="00CC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1823" autoAdjust="0"/>
    <p:restoredTop sz="57579" autoAdjust="0"/>
  </p:normalViewPr>
  <p:slideViewPr>
    <p:cSldViewPr snapToGrid="0">
      <p:cViewPr varScale="1">
        <p:scale>
          <a:sx n="62" d="100"/>
          <a:sy n="62" d="100"/>
        </p:scale>
        <p:origin x="2574" y="60"/>
      </p:cViewPr>
      <p:guideLst/>
    </p:cSldViewPr>
  </p:slideViewPr>
  <p:outlineViewPr>
    <p:cViewPr>
      <p:scale>
        <a:sx n="33" d="100"/>
        <a:sy n="33" d="100"/>
      </p:scale>
      <p:origin x="0" y="-15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3468" y="-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presProps" Target="presProps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tags" Target="tags/tag1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ier, Heather (Strom)" userId="f5798ae2-6342-4685-8b11-8c75e301c025" providerId="ADAL" clId="{49851918-18EC-4BCF-8472-FE8C3AE9CEE1}"/>
    <pc:docChg chg="custSel modSld">
      <pc:chgData name="Tessier, Heather (Strom)" userId="f5798ae2-6342-4685-8b11-8c75e301c025" providerId="ADAL" clId="{49851918-18EC-4BCF-8472-FE8C3AE9CEE1}" dt="2023-05-24T17:22:25.339" v="78" actId="478"/>
      <pc:docMkLst>
        <pc:docMk/>
      </pc:docMkLst>
      <pc:sldChg chg="modNotes">
        <pc:chgData name="Tessier, Heather (Strom)" userId="f5798ae2-6342-4685-8b11-8c75e301c025" providerId="ADAL" clId="{49851918-18EC-4BCF-8472-FE8C3AE9CEE1}" dt="2023-05-24T17:20:04.966" v="0" actId="478"/>
        <pc:sldMkLst>
          <pc:docMk/>
          <pc:sldMk cId="4148273596" sldId="256"/>
        </pc:sldMkLst>
      </pc:sldChg>
      <pc:sldChg chg="modNotes">
        <pc:chgData name="Tessier, Heather (Strom)" userId="f5798ae2-6342-4685-8b11-8c75e301c025" providerId="ADAL" clId="{49851918-18EC-4BCF-8472-FE8C3AE9CEE1}" dt="2023-05-24T17:22:25.339" v="78" actId="478"/>
        <pc:sldMkLst>
          <pc:docMk/>
          <pc:sldMk cId="2164874233" sldId="292"/>
        </pc:sldMkLst>
      </pc:sldChg>
      <pc:sldChg chg="modNotes">
        <pc:chgData name="Tessier, Heather (Strom)" userId="f5798ae2-6342-4685-8b11-8c75e301c025" providerId="ADAL" clId="{49851918-18EC-4BCF-8472-FE8C3AE9CEE1}" dt="2023-05-24T17:21:41.421" v="51" actId="478"/>
        <pc:sldMkLst>
          <pc:docMk/>
          <pc:sldMk cId="76944514" sldId="318"/>
        </pc:sldMkLst>
      </pc:sldChg>
      <pc:sldChg chg="modNotes">
        <pc:chgData name="Tessier, Heather (Strom)" userId="f5798ae2-6342-4685-8b11-8c75e301c025" providerId="ADAL" clId="{49851918-18EC-4BCF-8472-FE8C3AE9CEE1}" dt="2023-05-24T17:21:43.974" v="53" actId="478"/>
        <pc:sldMkLst>
          <pc:docMk/>
          <pc:sldMk cId="2723243292" sldId="324"/>
        </pc:sldMkLst>
      </pc:sldChg>
      <pc:sldChg chg="modNotes">
        <pc:chgData name="Tessier, Heather (Strom)" userId="f5798ae2-6342-4685-8b11-8c75e301c025" providerId="ADAL" clId="{49851918-18EC-4BCF-8472-FE8C3AE9CEE1}" dt="2023-05-24T17:21:36.978" v="47" actId="478"/>
        <pc:sldMkLst>
          <pc:docMk/>
          <pc:sldMk cId="3447961127" sldId="330"/>
        </pc:sldMkLst>
      </pc:sldChg>
      <pc:sldChg chg="modNotes">
        <pc:chgData name="Tessier, Heather (Strom)" userId="f5798ae2-6342-4685-8b11-8c75e301c025" providerId="ADAL" clId="{49851918-18EC-4BCF-8472-FE8C3AE9CEE1}" dt="2023-05-24T17:21:39.159" v="49" actId="478"/>
        <pc:sldMkLst>
          <pc:docMk/>
          <pc:sldMk cId="1167542578" sldId="368"/>
        </pc:sldMkLst>
      </pc:sldChg>
      <pc:sldChg chg="modNotes">
        <pc:chgData name="Tessier, Heather (Strom)" userId="f5798ae2-6342-4685-8b11-8c75e301c025" providerId="ADAL" clId="{49851918-18EC-4BCF-8472-FE8C3AE9CEE1}" dt="2023-05-24T17:20:39.322" v="12" actId="478"/>
        <pc:sldMkLst>
          <pc:docMk/>
          <pc:sldMk cId="319992479" sldId="380"/>
        </pc:sldMkLst>
      </pc:sldChg>
      <pc:sldChg chg="modNotes">
        <pc:chgData name="Tessier, Heather (Strom)" userId="f5798ae2-6342-4685-8b11-8c75e301c025" providerId="ADAL" clId="{49851918-18EC-4BCF-8472-FE8C3AE9CEE1}" dt="2023-05-24T17:20:41.766" v="13" actId="478"/>
        <pc:sldMkLst>
          <pc:docMk/>
          <pc:sldMk cId="311904973" sldId="385"/>
        </pc:sldMkLst>
      </pc:sldChg>
      <pc:sldChg chg="modNotes">
        <pc:chgData name="Tessier, Heather (Strom)" userId="f5798ae2-6342-4685-8b11-8c75e301c025" providerId="ADAL" clId="{49851918-18EC-4BCF-8472-FE8C3AE9CEE1}" dt="2023-05-24T17:21:06.761" v="28" actId="478"/>
        <pc:sldMkLst>
          <pc:docMk/>
          <pc:sldMk cId="3259610956" sldId="392"/>
        </pc:sldMkLst>
      </pc:sldChg>
      <pc:sldChg chg="modNotes">
        <pc:chgData name="Tessier, Heather (Strom)" userId="f5798ae2-6342-4685-8b11-8c75e301c025" providerId="ADAL" clId="{49851918-18EC-4BCF-8472-FE8C3AE9CEE1}" dt="2023-05-24T17:21:38.088" v="48" actId="478"/>
        <pc:sldMkLst>
          <pc:docMk/>
          <pc:sldMk cId="577361220" sldId="393"/>
        </pc:sldMkLst>
      </pc:sldChg>
      <pc:sldChg chg="modNotes">
        <pc:chgData name="Tessier, Heather (Strom)" userId="f5798ae2-6342-4685-8b11-8c75e301c025" providerId="ADAL" clId="{49851918-18EC-4BCF-8472-FE8C3AE9CEE1}" dt="2023-05-24T17:21:40.271" v="50" actId="478"/>
        <pc:sldMkLst>
          <pc:docMk/>
          <pc:sldMk cId="1847244995" sldId="395"/>
        </pc:sldMkLst>
      </pc:sldChg>
      <pc:sldChg chg="modNotes">
        <pc:chgData name="Tessier, Heather (Strom)" userId="f5798ae2-6342-4685-8b11-8c75e301c025" providerId="ADAL" clId="{49851918-18EC-4BCF-8472-FE8C3AE9CEE1}" dt="2023-05-24T17:21:19.181" v="38" actId="478"/>
        <pc:sldMkLst>
          <pc:docMk/>
          <pc:sldMk cId="1032216819" sldId="399"/>
        </pc:sldMkLst>
      </pc:sldChg>
      <pc:sldChg chg="modNotes">
        <pc:chgData name="Tessier, Heather (Strom)" userId="f5798ae2-6342-4685-8b11-8c75e301c025" providerId="ADAL" clId="{49851918-18EC-4BCF-8472-FE8C3AE9CEE1}" dt="2023-05-24T17:20:10.078" v="1" actId="478"/>
        <pc:sldMkLst>
          <pc:docMk/>
          <pc:sldMk cId="633239959" sldId="409"/>
        </pc:sldMkLst>
      </pc:sldChg>
      <pc:sldChg chg="modNotes">
        <pc:chgData name="Tessier, Heather (Strom)" userId="f5798ae2-6342-4685-8b11-8c75e301c025" providerId="ADAL" clId="{49851918-18EC-4BCF-8472-FE8C3AE9CEE1}" dt="2023-05-24T17:21:45.096" v="54" actId="478"/>
        <pc:sldMkLst>
          <pc:docMk/>
          <pc:sldMk cId="956672591" sldId="410"/>
        </pc:sldMkLst>
      </pc:sldChg>
      <pc:sldChg chg="modNotes">
        <pc:chgData name="Tessier, Heather (Strom)" userId="f5798ae2-6342-4685-8b11-8c75e301c025" providerId="ADAL" clId="{49851918-18EC-4BCF-8472-FE8C3AE9CEE1}" dt="2023-05-24T17:20:15.281" v="3" actId="478"/>
        <pc:sldMkLst>
          <pc:docMk/>
          <pc:sldMk cId="3776321930" sldId="423"/>
        </pc:sldMkLst>
      </pc:sldChg>
      <pc:sldChg chg="modNotes">
        <pc:chgData name="Tessier, Heather (Strom)" userId="f5798ae2-6342-4685-8b11-8c75e301c025" providerId="ADAL" clId="{49851918-18EC-4BCF-8472-FE8C3AE9CEE1}" dt="2023-05-24T17:21:08.033" v="29" actId="478"/>
        <pc:sldMkLst>
          <pc:docMk/>
          <pc:sldMk cId="2874964621" sldId="432"/>
        </pc:sldMkLst>
      </pc:sldChg>
      <pc:sldChg chg="modNotes">
        <pc:chgData name="Tessier, Heather (Strom)" userId="f5798ae2-6342-4685-8b11-8c75e301c025" providerId="ADAL" clId="{49851918-18EC-4BCF-8472-FE8C3AE9CEE1}" dt="2023-05-24T17:21:11.790" v="32" actId="478"/>
        <pc:sldMkLst>
          <pc:docMk/>
          <pc:sldMk cId="1629355876" sldId="436"/>
        </pc:sldMkLst>
      </pc:sldChg>
      <pc:sldChg chg="modNotes">
        <pc:chgData name="Tessier, Heather (Strom)" userId="f5798ae2-6342-4685-8b11-8c75e301c025" providerId="ADAL" clId="{49851918-18EC-4BCF-8472-FE8C3AE9CEE1}" dt="2023-05-24T17:21:16.870" v="36" actId="478"/>
        <pc:sldMkLst>
          <pc:docMk/>
          <pc:sldMk cId="2023800135" sldId="450"/>
        </pc:sldMkLst>
      </pc:sldChg>
      <pc:sldChg chg="modNotes">
        <pc:chgData name="Tessier, Heather (Strom)" userId="f5798ae2-6342-4685-8b11-8c75e301c025" providerId="ADAL" clId="{49851918-18EC-4BCF-8472-FE8C3AE9CEE1}" dt="2023-05-24T17:21:18.042" v="37" actId="478"/>
        <pc:sldMkLst>
          <pc:docMk/>
          <pc:sldMk cId="4291234026" sldId="452"/>
        </pc:sldMkLst>
      </pc:sldChg>
      <pc:sldChg chg="modNotes">
        <pc:chgData name="Tessier, Heather (Strom)" userId="f5798ae2-6342-4685-8b11-8c75e301c025" providerId="ADAL" clId="{49851918-18EC-4BCF-8472-FE8C3AE9CEE1}" dt="2023-05-24T17:21:50.958" v="57" actId="1036"/>
        <pc:sldMkLst>
          <pc:docMk/>
          <pc:sldMk cId="3749176583" sldId="453"/>
        </pc:sldMkLst>
      </pc:sldChg>
      <pc:sldChg chg="modNotes">
        <pc:chgData name="Tessier, Heather (Strom)" userId="f5798ae2-6342-4685-8b11-8c75e301c025" providerId="ADAL" clId="{49851918-18EC-4BCF-8472-FE8C3AE9CEE1}" dt="2023-05-24T17:21:53.743" v="58" actId="478"/>
        <pc:sldMkLst>
          <pc:docMk/>
          <pc:sldMk cId="2019464091" sldId="454"/>
        </pc:sldMkLst>
      </pc:sldChg>
      <pc:sldChg chg="modNotes">
        <pc:chgData name="Tessier, Heather (Strom)" userId="f5798ae2-6342-4685-8b11-8c75e301c025" providerId="ADAL" clId="{49851918-18EC-4BCF-8472-FE8C3AE9CEE1}" dt="2023-05-24T17:22:22.908" v="76" actId="478"/>
        <pc:sldMkLst>
          <pc:docMk/>
          <pc:sldMk cId="2278983314" sldId="460"/>
        </pc:sldMkLst>
      </pc:sldChg>
      <pc:sldChg chg="modNotes">
        <pc:chgData name="Tessier, Heather (Strom)" userId="f5798ae2-6342-4685-8b11-8c75e301c025" providerId="ADAL" clId="{49851918-18EC-4BCF-8472-FE8C3AE9CEE1}" dt="2023-05-24T17:20:12.742" v="2" actId="478"/>
        <pc:sldMkLst>
          <pc:docMk/>
          <pc:sldMk cId="894019019" sldId="461"/>
        </pc:sldMkLst>
      </pc:sldChg>
      <pc:sldChg chg="modNotes">
        <pc:chgData name="Tessier, Heather (Strom)" userId="f5798ae2-6342-4685-8b11-8c75e301c025" providerId="ADAL" clId="{49851918-18EC-4BCF-8472-FE8C3AE9CEE1}" dt="2023-05-24T17:20:24.513" v="6" actId="478"/>
        <pc:sldMkLst>
          <pc:docMk/>
          <pc:sldMk cId="4220478891" sldId="462"/>
        </pc:sldMkLst>
      </pc:sldChg>
      <pc:sldChg chg="modNotes">
        <pc:chgData name="Tessier, Heather (Strom)" userId="f5798ae2-6342-4685-8b11-8c75e301c025" providerId="ADAL" clId="{49851918-18EC-4BCF-8472-FE8C3AE9CEE1}" dt="2023-05-24T17:20:32.518" v="9" actId="478"/>
        <pc:sldMkLst>
          <pc:docMk/>
          <pc:sldMk cId="124119202" sldId="464"/>
        </pc:sldMkLst>
      </pc:sldChg>
      <pc:sldChg chg="modNotes">
        <pc:chgData name="Tessier, Heather (Strom)" userId="f5798ae2-6342-4685-8b11-8c75e301c025" providerId="ADAL" clId="{49851918-18EC-4BCF-8472-FE8C3AE9CEE1}" dt="2023-05-24T17:20:27.183" v="7" actId="478"/>
        <pc:sldMkLst>
          <pc:docMk/>
          <pc:sldMk cId="1301356151" sldId="465"/>
        </pc:sldMkLst>
      </pc:sldChg>
      <pc:sldChg chg="modNotes">
        <pc:chgData name="Tessier, Heather (Strom)" userId="f5798ae2-6342-4685-8b11-8c75e301c025" providerId="ADAL" clId="{49851918-18EC-4BCF-8472-FE8C3AE9CEE1}" dt="2023-05-24T17:21:34.325" v="46" actId="478"/>
        <pc:sldMkLst>
          <pc:docMk/>
          <pc:sldMk cId="4197645529" sldId="466"/>
        </pc:sldMkLst>
      </pc:sldChg>
      <pc:sldChg chg="modNotes">
        <pc:chgData name="Tessier, Heather (Strom)" userId="f5798ae2-6342-4685-8b11-8c75e301c025" providerId="ADAL" clId="{49851918-18EC-4BCF-8472-FE8C3AE9CEE1}" dt="2023-05-24T17:21:09.300" v="30" actId="478"/>
        <pc:sldMkLst>
          <pc:docMk/>
          <pc:sldMk cId="1960381369" sldId="467"/>
        </pc:sldMkLst>
      </pc:sldChg>
      <pc:sldChg chg="modNotes">
        <pc:chgData name="Tessier, Heather (Strom)" userId="f5798ae2-6342-4685-8b11-8c75e301c025" providerId="ADAL" clId="{49851918-18EC-4BCF-8472-FE8C3AE9CEE1}" dt="2023-05-24T17:21:10.524" v="31" actId="478"/>
        <pc:sldMkLst>
          <pc:docMk/>
          <pc:sldMk cId="2414045257" sldId="468"/>
        </pc:sldMkLst>
      </pc:sldChg>
      <pc:sldChg chg="modNotes">
        <pc:chgData name="Tessier, Heather (Strom)" userId="f5798ae2-6342-4685-8b11-8c75e301c025" providerId="ADAL" clId="{49851918-18EC-4BCF-8472-FE8C3AE9CEE1}" dt="2023-05-24T17:21:55.757" v="59" actId="478"/>
        <pc:sldMkLst>
          <pc:docMk/>
          <pc:sldMk cId="1645137201" sldId="469"/>
        </pc:sldMkLst>
      </pc:sldChg>
      <pc:sldChg chg="modNotes">
        <pc:chgData name="Tessier, Heather (Strom)" userId="f5798ae2-6342-4685-8b11-8c75e301c025" providerId="ADAL" clId="{49851918-18EC-4BCF-8472-FE8C3AE9CEE1}" dt="2023-05-24T17:20:19.001" v="4" actId="478"/>
        <pc:sldMkLst>
          <pc:docMk/>
          <pc:sldMk cId="1878187696" sldId="470"/>
        </pc:sldMkLst>
      </pc:sldChg>
      <pc:sldChg chg="modNotes">
        <pc:chgData name="Tessier, Heather (Strom)" userId="f5798ae2-6342-4685-8b11-8c75e301c025" providerId="ADAL" clId="{49851918-18EC-4BCF-8472-FE8C3AE9CEE1}" dt="2023-05-24T17:20:21.090" v="5" actId="478"/>
        <pc:sldMkLst>
          <pc:docMk/>
          <pc:sldMk cId="3629545360" sldId="471"/>
        </pc:sldMkLst>
      </pc:sldChg>
      <pc:sldChg chg="modNotes">
        <pc:chgData name="Tessier, Heather (Strom)" userId="f5798ae2-6342-4685-8b11-8c75e301c025" providerId="ADAL" clId="{49851918-18EC-4BCF-8472-FE8C3AE9CEE1}" dt="2023-05-24T17:20:46.409" v="15" actId="478"/>
        <pc:sldMkLst>
          <pc:docMk/>
          <pc:sldMk cId="535033830" sldId="472"/>
        </pc:sldMkLst>
      </pc:sldChg>
      <pc:sldChg chg="modNotes">
        <pc:chgData name="Tessier, Heather (Strom)" userId="f5798ae2-6342-4685-8b11-8c75e301c025" providerId="ADAL" clId="{49851918-18EC-4BCF-8472-FE8C3AE9CEE1}" dt="2023-05-24T17:20:50.564" v="17" actId="478"/>
        <pc:sldMkLst>
          <pc:docMk/>
          <pc:sldMk cId="130485002" sldId="473"/>
        </pc:sldMkLst>
      </pc:sldChg>
      <pc:sldChg chg="modNotes">
        <pc:chgData name="Tessier, Heather (Strom)" userId="f5798ae2-6342-4685-8b11-8c75e301c025" providerId="ADAL" clId="{49851918-18EC-4BCF-8472-FE8C3AE9CEE1}" dt="2023-05-24T17:20:58.138" v="22" actId="478"/>
        <pc:sldMkLst>
          <pc:docMk/>
          <pc:sldMk cId="741672796" sldId="475"/>
        </pc:sldMkLst>
      </pc:sldChg>
      <pc:sldChg chg="modNotes">
        <pc:chgData name="Tessier, Heather (Strom)" userId="f5798ae2-6342-4685-8b11-8c75e301c025" providerId="ADAL" clId="{49851918-18EC-4BCF-8472-FE8C3AE9CEE1}" dt="2023-05-24T17:20:56.698" v="21" actId="478"/>
        <pc:sldMkLst>
          <pc:docMk/>
          <pc:sldMk cId="1176917294" sldId="476"/>
        </pc:sldMkLst>
      </pc:sldChg>
      <pc:sldChg chg="modNotes">
        <pc:chgData name="Tessier, Heather (Strom)" userId="f5798ae2-6342-4685-8b11-8c75e301c025" providerId="ADAL" clId="{49851918-18EC-4BCF-8472-FE8C3AE9CEE1}" dt="2023-05-24T17:22:04.225" v="63" actId="1036"/>
        <pc:sldMkLst>
          <pc:docMk/>
          <pc:sldMk cId="3006670029" sldId="477"/>
        </pc:sldMkLst>
      </pc:sldChg>
      <pc:sldChg chg="modNotes">
        <pc:chgData name="Tessier, Heather (Strom)" userId="f5798ae2-6342-4685-8b11-8c75e301c025" providerId="ADAL" clId="{49851918-18EC-4BCF-8472-FE8C3AE9CEE1}" dt="2023-05-24T17:22:08.954" v="65" actId="478"/>
        <pc:sldMkLst>
          <pc:docMk/>
          <pc:sldMk cId="3964077345" sldId="480"/>
        </pc:sldMkLst>
      </pc:sldChg>
      <pc:sldChg chg="modNotes">
        <pc:chgData name="Tessier, Heather (Strom)" userId="f5798ae2-6342-4685-8b11-8c75e301c025" providerId="ADAL" clId="{49851918-18EC-4BCF-8472-FE8C3AE9CEE1}" dt="2023-05-24T17:20:59.706" v="23" actId="478"/>
        <pc:sldMkLst>
          <pc:docMk/>
          <pc:sldMk cId="170411755" sldId="481"/>
        </pc:sldMkLst>
      </pc:sldChg>
      <pc:sldChg chg="modNotes">
        <pc:chgData name="Tessier, Heather (Strom)" userId="f5798ae2-6342-4685-8b11-8c75e301c025" providerId="ADAL" clId="{49851918-18EC-4BCF-8472-FE8C3AE9CEE1}" dt="2023-05-24T17:21:05.517" v="27" actId="478"/>
        <pc:sldMkLst>
          <pc:docMk/>
          <pc:sldMk cId="2605309557" sldId="483"/>
        </pc:sldMkLst>
      </pc:sldChg>
      <pc:sldChg chg="modNotes">
        <pc:chgData name="Tessier, Heather (Strom)" userId="f5798ae2-6342-4685-8b11-8c75e301c025" providerId="ADAL" clId="{49851918-18EC-4BCF-8472-FE8C3AE9CEE1}" dt="2023-05-24T17:21:21.516" v="40" actId="478"/>
        <pc:sldMkLst>
          <pc:docMk/>
          <pc:sldMk cId="710353846" sldId="484"/>
        </pc:sldMkLst>
      </pc:sldChg>
      <pc:sldChg chg="modNotes">
        <pc:chgData name="Tessier, Heather (Strom)" userId="f5798ae2-6342-4685-8b11-8c75e301c025" providerId="ADAL" clId="{49851918-18EC-4BCF-8472-FE8C3AE9CEE1}" dt="2023-05-24T17:21:23.805" v="42" actId="478"/>
        <pc:sldMkLst>
          <pc:docMk/>
          <pc:sldMk cId="904538642" sldId="485"/>
        </pc:sldMkLst>
      </pc:sldChg>
      <pc:sldChg chg="modNotes">
        <pc:chgData name="Tessier, Heather (Strom)" userId="f5798ae2-6342-4685-8b11-8c75e301c025" providerId="ADAL" clId="{49851918-18EC-4BCF-8472-FE8C3AE9CEE1}" dt="2023-05-24T17:21:22.667" v="41" actId="478"/>
        <pc:sldMkLst>
          <pc:docMk/>
          <pc:sldMk cId="3343520866" sldId="486"/>
        </pc:sldMkLst>
      </pc:sldChg>
      <pc:sldChg chg="modNotes">
        <pc:chgData name="Tessier, Heather (Strom)" userId="f5798ae2-6342-4685-8b11-8c75e301c025" providerId="ADAL" clId="{49851918-18EC-4BCF-8472-FE8C3AE9CEE1}" dt="2023-05-24T17:20:34.470" v="10" actId="478"/>
        <pc:sldMkLst>
          <pc:docMk/>
          <pc:sldMk cId="2113831557" sldId="487"/>
        </pc:sldMkLst>
      </pc:sldChg>
      <pc:sldChg chg="modNotes">
        <pc:chgData name="Tessier, Heather (Strom)" userId="f5798ae2-6342-4685-8b11-8c75e301c025" providerId="ADAL" clId="{49851918-18EC-4BCF-8472-FE8C3AE9CEE1}" dt="2023-05-24T17:20:30.491" v="8" actId="478"/>
        <pc:sldMkLst>
          <pc:docMk/>
          <pc:sldMk cId="3175009520" sldId="488"/>
        </pc:sldMkLst>
      </pc:sldChg>
      <pc:sldChg chg="modNotes">
        <pc:chgData name="Tessier, Heather (Strom)" userId="f5798ae2-6342-4685-8b11-8c75e301c025" providerId="ADAL" clId="{49851918-18EC-4BCF-8472-FE8C3AE9CEE1}" dt="2023-05-24T17:20:44.490" v="14" actId="478"/>
        <pc:sldMkLst>
          <pc:docMk/>
          <pc:sldMk cId="609601890" sldId="489"/>
        </pc:sldMkLst>
      </pc:sldChg>
      <pc:sldChg chg="modNotes">
        <pc:chgData name="Tessier, Heather (Strom)" userId="f5798ae2-6342-4685-8b11-8c75e301c025" providerId="ADAL" clId="{49851918-18EC-4BCF-8472-FE8C3AE9CEE1}" dt="2023-05-24T17:20:53.812" v="19" actId="478"/>
        <pc:sldMkLst>
          <pc:docMk/>
          <pc:sldMk cId="1419684330" sldId="492"/>
        </pc:sldMkLst>
      </pc:sldChg>
      <pc:sldChg chg="modNotes">
        <pc:chgData name="Tessier, Heather (Strom)" userId="f5798ae2-6342-4685-8b11-8c75e301c025" providerId="ADAL" clId="{49851918-18EC-4BCF-8472-FE8C3AE9CEE1}" dt="2023-05-24T17:20:36.510" v="11" actId="478"/>
        <pc:sldMkLst>
          <pc:docMk/>
          <pc:sldMk cId="2714060645" sldId="493"/>
        </pc:sldMkLst>
      </pc:sldChg>
      <pc:sldChg chg="modNotes">
        <pc:chgData name="Tessier, Heather (Strom)" userId="f5798ae2-6342-4685-8b11-8c75e301c025" providerId="ADAL" clId="{49851918-18EC-4BCF-8472-FE8C3AE9CEE1}" dt="2023-05-24T17:20:55.227" v="20" actId="478"/>
        <pc:sldMkLst>
          <pc:docMk/>
          <pc:sldMk cId="3709671940" sldId="494"/>
        </pc:sldMkLst>
      </pc:sldChg>
      <pc:sldChg chg="modNotes">
        <pc:chgData name="Tessier, Heather (Strom)" userId="f5798ae2-6342-4685-8b11-8c75e301c025" providerId="ADAL" clId="{49851918-18EC-4BCF-8472-FE8C3AE9CEE1}" dt="2023-05-24T17:21:04.272" v="26" actId="478"/>
        <pc:sldMkLst>
          <pc:docMk/>
          <pc:sldMk cId="1208641311" sldId="495"/>
        </pc:sldMkLst>
      </pc:sldChg>
      <pc:sldChg chg="modNotes">
        <pc:chgData name="Tessier, Heather (Strom)" userId="f5798ae2-6342-4685-8b11-8c75e301c025" providerId="ADAL" clId="{49851918-18EC-4BCF-8472-FE8C3AE9CEE1}" dt="2023-05-24T17:20:49.125" v="16" actId="478"/>
        <pc:sldMkLst>
          <pc:docMk/>
          <pc:sldMk cId="2821227327" sldId="496"/>
        </pc:sldMkLst>
      </pc:sldChg>
      <pc:sldChg chg="modNotes">
        <pc:chgData name="Tessier, Heather (Strom)" userId="f5798ae2-6342-4685-8b11-8c75e301c025" providerId="ADAL" clId="{49851918-18EC-4BCF-8472-FE8C3AE9CEE1}" dt="2023-05-24T17:20:52.252" v="18" actId="478"/>
        <pc:sldMkLst>
          <pc:docMk/>
          <pc:sldMk cId="3496852692" sldId="497"/>
        </pc:sldMkLst>
      </pc:sldChg>
      <pc:sldChg chg="modNotes">
        <pc:chgData name="Tessier, Heather (Strom)" userId="f5798ae2-6342-4685-8b11-8c75e301c025" providerId="ADAL" clId="{49851918-18EC-4BCF-8472-FE8C3AE9CEE1}" dt="2023-05-24T17:21:02.993" v="25" actId="478"/>
        <pc:sldMkLst>
          <pc:docMk/>
          <pc:sldMk cId="3196494055" sldId="498"/>
        </pc:sldMkLst>
      </pc:sldChg>
      <pc:sldChg chg="modNotes">
        <pc:chgData name="Tessier, Heather (Strom)" userId="f5798ae2-6342-4685-8b11-8c75e301c025" providerId="ADAL" clId="{49851918-18EC-4BCF-8472-FE8C3AE9CEE1}" dt="2023-05-24T17:21:01.433" v="24" actId="478"/>
        <pc:sldMkLst>
          <pc:docMk/>
          <pc:sldMk cId="3404157167" sldId="499"/>
        </pc:sldMkLst>
      </pc:sldChg>
      <pc:sldChg chg="modNotes">
        <pc:chgData name="Tessier, Heather (Strom)" userId="f5798ae2-6342-4685-8b11-8c75e301c025" providerId="ADAL" clId="{49851918-18EC-4BCF-8472-FE8C3AE9CEE1}" dt="2023-05-24T17:21:14.169" v="34" actId="478"/>
        <pc:sldMkLst>
          <pc:docMk/>
          <pc:sldMk cId="3305397062" sldId="501"/>
        </pc:sldMkLst>
      </pc:sldChg>
      <pc:sldChg chg="modNotes">
        <pc:chgData name="Tessier, Heather (Strom)" userId="f5798ae2-6342-4685-8b11-8c75e301c025" providerId="ADAL" clId="{49851918-18EC-4BCF-8472-FE8C3AE9CEE1}" dt="2023-05-24T17:22:16.655" v="71" actId="478"/>
        <pc:sldMkLst>
          <pc:docMk/>
          <pc:sldMk cId="561802113" sldId="502"/>
        </pc:sldMkLst>
      </pc:sldChg>
      <pc:sldChg chg="modNotes">
        <pc:chgData name="Tessier, Heather (Strom)" userId="f5798ae2-6342-4685-8b11-8c75e301c025" providerId="ADAL" clId="{49851918-18EC-4BCF-8472-FE8C3AE9CEE1}" dt="2023-05-24T17:21:15.636" v="35" actId="478"/>
        <pc:sldMkLst>
          <pc:docMk/>
          <pc:sldMk cId="4207509283" sldId="503"/>
        </pc:sldMkLst>
      </pc:sldChg>
      <pc:sldChg chg="modNotes">
        <pc:chgData name="Tessier, Heather (Strom)" userId="f5798ae2-6342-4685-8b11-8c75e301c025" providerId="ADAL" clId="{49851918-18EC-4BCF-8472-FE8C3AE9CEE1}" dt="2023-05-24T17:22:17.908" v="72" actId="478"/>
        <pc:sldMkLst>
          <pc:docMk/>
          <pc:sldMk cId="2875985813" sldId="504"/>
        </pc:sldMkLst>
      </pc:sldChg>
      <pc:sldChg chg="modNotes">
        <pc:chgData name="Tessier, Heather (Strom)" userId="f5798ae2-6342-4685-8b11-8c75e301c025" providerId="ADAL" clId="{49851918-18EC-4BCF-8472-FE8C3AE9CEE1}" dt="2023-05-24T17:21:12.999" v="33" actId="478"/>
        <pc:sldMkLst>
          <pc:docMk/>
          <pc:sldMk cId="4141543420" sldId="505"/>
        </pc:sldMkLst>
      </pc:sldChg>
      <pc:sldChg chg="modNotes">
        <pc:chgData name="Tessier, Heather (Strom)" userId="f5798ae2-6342-4685-8b11-8c75e301c025" providerId="ADAL" clId="{49851918-18EC-4BCF-8472-FE8C3AE9CEE1}" dt="2023-05-24T17:21:20.363" v="39" actId="478"/>
        <pc:sldMkLst>
          <pc:docMk/>
          <pc:sldMk cId="3258888021" sldId="507"/>
        </pc:sldMkLst>
      </pc:sldChg>
      <pc:sldChg chg="modNotes">
        <pc:chgData name="Tessier, Heather (Strom)" userId="f5798ae2-6342-4685-8b11-8c75e301c025" providerId="ADAL" clId="{49851918-18EC-4BCF-8472-FE8C3AE9CEE1}" dt="2023-05-24T17:21:46.183" v="55" actId="478"/>
        <pc:sldMkLst>
          <pc:docMk/>
          <pc:sldMk cId="861414417" sldId="510"/>
        </pc:sldMkLst>
      </pc:sldChg>
      <pc:sldChg chg="modNotes">
        <pc:chgData name="Tessier, Heather (Strom)" userId="f5798ae2-6342-4685-8b11-8c75e301c025" providerId="ADAL" clId="{49851918-18EC-4BCF-8472-FE8C3AE9CEE1}" dt="2023-05-24T17:22:12.639" v="68" actId="478"/>
        <pc:sldMkLst>
          <pc:docMk/>
          <pc:sldMk cId="3572367725" sldId="515"/>
        </pc:sldMkLst>
      </pc:sldChg>
      <pc:sldChg chg="modNotes">
        <pc:chgData name="Tessier, Heather (Strom)" userId="f5798ae2-6342-4685-8b11-8c75e301c025" providerId="ADAL" clId="{49851918-18EC-4BCF-8472-FE8C3AE9CEE1}" dt="2023-05-24T17:22:15.326" v="70" actId="478"/>
        <pc:sldMkLst>
          <pc:docMk/>
          <pc:sldMk cId="950988704" sldId="516"/>
        </pc:sldMkLst>
      </pc:sldChg>
      <pc:sldChg chg="modNotes">
        <pc:chgData name="Tessier, Heather (Strom)" userId="f5798ae2-6342-4685-8b11-8c75e301c025" providerId="ADAL" clId="{49851918-18EC-4BCF-8472-FE8C3AE9CEE1}" dt="2023-05-24T17:22:13.933" v="69" actId="478"/>
        <pc:sldMkLst>
          <pc:docMk/>
          <pc:sldMk cId="2098282480" sldId="517"/>
        </pc:sldMkLst>
      </pc:sldChg>
      <pc:sldChg chg="modNotes">
        <pc:chgData name="Tessier, Heather (Strom)" userId="f5798ae2-6342-4685-8b11-8c75e301c025" providerId="ADAL" clId="{49851918-18EC-4BCF-8472-FE8C3AE9CEE1}" dt="2023-05-24T17:22:20.398" v="74" actId="478"/>
        <pc:sldMkLst>
          <pc:docMk/>
          <pc:sldMk cId="1499920762" sldId="518"/>
        </pc:sldMkLst>
      </pc:sldChg>
      <pc:sldChg chg="modNotes">
        <pc:chgData name="Tessier, Heather (Strom)" userId="f5798ae2-6342-4685-8b11-8c75e301c025" providerId="ADAL" clId="{49851918-18EC-4BCF-8472-FE8C3AE9CEE1}" dt="2023-05-24T17:22:24.116" v="77" actId="478"/>
        <pc:sldMkLst>
          <pc:docMk/>
          <pc:sldMk cId="3282169161" sldId="519"/>
        </pc:sldMkLst>
      </pc:sldChg>
      <pc:sldChg chg="modNotes">
        <pc:chgData name="Tessier, Heather (Strom)" userId="f5798ae2-6342-4685-8b11-8c75e301c025" providerId="ADAL" clId="{49851918-18EC-4BCF-8472-FE8C3AE9CEE1}" dt="2023-05-24T17:21:42.508" v="52" actId="478"/>
        <pc:sldMkLst>
          <pc:docMk/>
          <pc:sldMk cId="304567422" sldId="520"/>
        </pc:sldMkLst>
      </pc:sldChg>
      <pc:sldChg chg="modNotes">
        <pc:chgData name="Tessier, Heather (Strom)" userId="f5798ae2-6342-4685-8b11-8c75e301c025" providerId="ADAL" clId="{49851918-18EC-4BCF-8472-FE8C3AE9CEE1}" dt="2023-05-24T17:22:07.735" v="64" actId="478"/>
        <pc:sldMkLst>
          <pc:docMk/>
          <pc:sldMk cId="1807127575" sldId="521"/>
        </pc:sldMkLst>
      </pc:sldChg>
      <pc:sldChg chg="modNotes">
        <pc:chgData name="Tessier, Heather (Strom)" userId="f5798ae2-6342-4685-8b11-8c75e301c025" providerId="ADAL" clId="{49851918-18EC-4BCF-8472-FE8C3AE9CEE1}" dt="2023-05-24T17:21:24.974" v="43" actId="478"/>
        <pc:sldMkLst>
          <pc:docMk/>
          <pc:sldMk cId="1319174487" sldId="523"/>
        </pc:sldMkLst>
      </pc:sldChg>
      <pc:sldChg chg="modNotes">
        <pc:chgData name="Tessier, Heather (Strom)" userId="f5798ae2-6342-4685-8b11-8c75e301c025" providerId="ADAL" clId="{49851918-18EC-4BCF-8472-FE8C3AE9CEE1}" dt="2023-05-24T17:22:10.161" v="66" actId="478"/>
        <pc:sldMkLst>
          <pc:docMk/>
          <pc:sldMk cId="2965529505" sldId="524"/>
        </pc:sldMkLst>
      </pc:sldChg>
      <pc:sldChg chg="modNotes">
        <pc:chgData name="Tessier, Heather (Strom)" userId="f5798ae2-6342-4685-8b11-8c75e301c025" providerId="ADAL" clId="{49851918-18EC-4BCF-8472-FE8C3AE9CEE1}" dt="2023-05-24T17:22:11.395" v="67" actId="478"/>
        <pc:sldMkLst>
          <pc:docMk/>
          <pc:sldMk cId="359918957" sldId="526"/>
        </pc:sldMkLst>
      </pc:sldChg>
      <pc:sldChg chg="modNotes">
        <pc:chgData name="Tessier, Heather (Strom)" userId="f5798ae2-6342-4685-8b11-8c75e301c025" providerId="ADAL" clId="{49851918-18EC-4BCF-8472-FE8C3AE9CEE1}" dt="2023-05-24T17:22:19.152" v="73" actId="478"/>
        <pc:sldMkLst>
          <pc:docMk/>
          <pc:sldMk cId="3367720466" sldId="527"/>
        </pc:sldMkLst>
      </pc:sldChg>
      <pc:sldChg chg="modNotes">
        <pc:chgData name="Tessier, Heather (Strom)" userId="f5798ae2-6342-4685-8b11-8c75e301c025" providerId="ADAL" clId="{49851918-18EC-4BCF-8472-FE8C3AE9CEE1}" dt="2023-05-24T17:22:21.649" v="75" actId="478"/>
        <pc:sldMkLst>
          <pc:docMk/>
          <pc:sldMk cId="297321814" sldId="528"/>
        </pc:sldMkLst>
      </pc:sldChg>
      <pc:sldChg chg="modNotes">
        <pc:chgData name="Tessier, Heather (Strom)" userId="f5798ae2-6342-4685-8b11-8c75e301c025" providerId="ADAL" clId="{49851918-18EC-4BCF-8472-FE8C3AE9CEE1}" dt="2023-05-24T17:21:29.485" v="45" actId="1036"/>
        <pc:sldMkLst>
          <pc:docMk/>
          <pc:sldMk cId="943133202" sldId="52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AF00C6-38DB-465B-A524-E1538BFF8E1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646D72-A3C8-477D-B2CF-79975F8080E2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Human Subjects Research</a:t>
          </a:r>
        </a:p>
      </dgm:t>
    </dgm:pt>
    <dgm:pt modelId="{F8C0C23D-05C7-4C64-AEBA-FB8A28E4B3BD}" type="parTrans" cxnId="{407E0AB9-69F2-4462-9676-7B75EA20F32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00960C5-3306-40EA-ACC8-14106DD59393}" type="sibTrans" cxnId="{407E0AB9-69F2-4462-9676-7B75EA20F32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5C4C4D8-5EFB-4A20-A409-5E1C07019965}">
      <dgm:prSet phldrT="[Text]" custT="1"/>
      <dgm:spPr>
        <a:solidFill>
          <a:srgbClr val="FFC00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000" b="1" dirty="0">
              <a:solidFill>
                <a:schemeClr val="tx1"/>
              </a:solidFill>
            </a:rPr>
            <a:t>2. Will you access, collect, use, generate, etc. private identifiable information?</a:t>
          </a:r>
        </a:p>
        <a:p>
          <a:pPr>
            <a:buFont typeface="+mj-lt"/>
            <a:buAutoNum type="arabicPeriod"/>
          </a:pPr>
          <a:r>
            <a:rPr lang="en-US" sz="2000" b="0" dirty="0">
              <a:solidFill>
                <a:schemeClr val="tx1"/>
              </a:solidFill>
            </a:rPr>
            <a:t>(Human Subjects)</a:t>
          </a:r>
        </a:p>
      </dgm:t>
    </dgm:pt>
    <dgm:pt modelId="{C9EDC535-E756-4328-831C-2E9B48E23AD2}" type="parTrans" cxnId="{2E2CF3D2-180C-4B9E-841C-974BCCAAA0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32A05F3-7598-498F-AB9B-5B11F0B5AF49}" type="sibTrans" cxnId="{2E2CF3D2-180C-4B9E-841C-974BCCAAA0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E2A9BE8-6A3B-400D-A6E5-DBDA4E368AA0}">
      <dgm:prSet phldrT="[Text]" custT="1"/>
      <dgm:spPr>
        <a:solidFill>
          <a:srgbClr val="FFC00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000" b="1" dirty="0">
              <a:solidFill>
                <a:schemeClr val="tx1"/>
              </a:solidFill>
            </a:rPr>
            <a:t>1. Will you interact or intervene with people to gather information about them or biospecimens from them?</a:t>
          </a:r>
        </a:p>
        <a:p>
          <a:pPr>
            <a:buFont typeface="+mj-lt"/>
            <a:buAutoNum type="arabicPeriod"/>
          </a:pPr>
          <a:r>
            <a:rPr lang="en-US" sz="2000" b="0" dirty="0">
              <a:solidFill>
                <a:schemeClr val="tx1"/>
              </a:solidFill>
            </a:rPr>
            <a:t>(Human Subjects)</a:t>
          </a:r>
        </a:p>
      </dgm:t>
    </dgm:pt>
    <dgm:pt modelId="{EE55BBCA-FBF9-4886-BB72-2A2F06B017DC}" type="sibTrans" cxnId="{B7BF51A4-2660-433E-9DA0-35C0C3C5365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7F14785-9BE9-4342-ADF2-FD9E07212D48}" type="parTrans" cxnId="{B7BF51A4-2660-433E-9DA0-35C0C3C5365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B5F65B0-D2B1-49CA-9342-0E307A9A7CEC}">
      <dgm:prSet custT="1"/>
      <dgm:spPr>
        <a:solidFill>
          <a:srgbClr val="FFC000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3. Will you be conducting a systematic investigation designed to develop or contribute to </a:t>
          </a:r>
          <a:r>
            <a:rPr lang="en-US" sz="2000" b="1" u="sng" dirty="0">
              <a:solidFill>
                <a:schemeClr val="tx1"/>
              </a:solidFill>
            </a:rPr>
            <a:t>generalizable</a:t>
          </a:r>
          <a:r>
            <a:rPr lang="en-US" sz="2000" b="1" dirty="0">
              <a:solidFill>
                <a:schemeClr val="tx1"/>
              </a:solidFill>
            </a:rPr>
            <a:t> knowledge? </a:t>
          </a:r>
        </a:p>
        <a:p>
          <a:r>
            <a:rPr lang="en-US" sz="2000" b="0" dirty="0">
              <a:solidFill>
                <a:schemeClr val="tx1"/>
              </a:solidFill>
            </a:rPr>
            <a:t>(Research)</a:t>
          </a:r>
        </a:p>
      </dgm:t>
    </dgm:pt>
    <dgm:pt modelId="{D21E2C58-FDAF-4758-BC8F-62F8B554A51E}" type="parTrans" cxnId="{196377C0-7AA6-4686-9D7A-D7C19B96C9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725231C-FF56-47C4-ABB1-2001B6BA9502}" type="sibTrans" cxnId="{196377C0-7AA6-4686-9D7A-D7C19B96C9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EBA3630-0D78-401B-A698-FBA4223F28FD}">
      <dgm:prSet/>
      <dgm:spPr/>
      <dgm:t>
        <a:bodyPr/>
        <a:lstStyle/>
        <a:p>
          <a:endParaRPr lang="en-US"/>
        </a:p>
      </dgm:t>
    </dgm:pt>
    <dgm:pt modelId="{0E402D8E-CFD9-4890-80E8-C8852F93981E}" type="parTrans" cxnId="{317D7BA1-BEA3-45C3-ADE0-FB187D0B79A3}">
      <dgm:prSet/>
      <dgm:spPr/>
      <dgm:t>
        <a:bodyPr/>
        <a:lstStyle/>
        <a:p>
          <a:endParaRPr lang="en-US"/>
        </a:p>
      </dgm:t>
    </dgm:pt>
    <dgm:pt modelId="{8047AC46-3C88-4AA7-8123-824DEFCDEBA4}" type="sibTrans" cxnId="{317D7BA1-BEA3-45C3-ADE0-FB187D0B79A3}">
      <dgm:prSet/>
      <dgm:spPr/>
      <dgm:t>
        <a:bodyPr/>
        <a:lstStyle/>
        <a:p>
          <a:endParaRPr lang="en-US"/>
        </a:p>
      </dgm:t>
    </dgm:pt>
    <dgm:pt modelId="{5916C51F-894A-4684-9618-FF4939364DE4}">
      <dgm:prSet/>
      <dgm:spPr/>
      <dgm:t>
        <a:bodyPr/>
        <a:lstStyle/>
        <a:p>
          <a:endParaRPr lang="en-US"/>
        </a:p>
      </dgm:t>
    </dgm:pt>
    <dgm:pt modelId="{2CD6ED96-A0A8-4343-951E-A7B3D481FAEB}" type="parTrans" cxnId="{8FFC2234-E4EB-4959-B7E1-9A638C011CB2}">
      <dgm:prSet/>
      <dgm:spPr/>
      <dgm:t>
        <a:bodyPr/>
        <a:lstStyle/>
        <a:p>
          <a:endParaRPr lang="en-US"/>
        </a:p>
      </dgm:t>
    </dgm:pt>
    <dgm:pt modelId="{AD4F266A-C828-4F21-AC14-EA08F2E5C08D}" type="sibTrans" cxnId="{8FFC2234-E4EB-4959-B7E1-9A638C011CB2}">
      <dgm:prSet/>
      <dgm:spPr/>
      <dgm:t>
        <a:bodyPr/>
        <a:lstStyle/>
        <a:p>
          <a:endParaRPr lang="en-US"/>
        </a:p>
      </dgm:t>
    </dgm:pt>
    <dgm:pt modelId="{5215106C-666F-4194-B849-6EFB3BB41EBF}">
      <dgm:prSet/>
      <dgm:spPr/>
      <dgm:t>
        <a:bodyPr/>
        <a:lstStyle/>
        <a:p>
          <a:endParaRPr lang="en-US"/>
        </a:p>
      </dgm:t>
    </dgm:pt>
    <dgm:pt modelId="{EF8887EC-3C37-488C-80AF-4AF9E33091BA}" type="parTrans" cxnId="{4F0E9FF8-4DFF-4C8E-9595-8DB40CCE7CEF}">
      <dgm:prSet/>
      <dgm:spPr/>
      <dgm:t>
        <a:bodyPr/>
        <a:lstStyle/>
        <a:p>
          <a:endParaRPr lang="en-US"/>
        </a:p>
      </dgm:t>
    </dgm:pt>
    <dgm:pt modelId="{C8E6B57B-AD90-4ECF-8FBA-1B9926E1E20B}" type="sibTrans" cxnId="{4F0E9FF8-4DFF-4C8E-9595-8DB40CCE7CEF}">
      <dgm:prSet/>
      <dgm:spPr/>
      <dgm:t>
        <a:bodyPr/>
        <a:lstStyle/>
        <a:p>
          <a:endParaRPr lang="en-US"/>
        </a:p>
      </dgm:t>
    </dgm:pt>
    <dgm:pt modelId="{6CA7D1D7-CFE9-4850-9B1E-2F630B5E3AD8}">
      <dgm:prSet/>
      <dgm:spPr/>
      <dgm:t>
        <a:bodyPr/>
        <a:lstStyle/>
        <a:p>
          <a:endParaRPr lang="en-US"/>
        </a:p>
      </dgm:t>
    </dgm:pt>
    <dgm:pt modelId="{A2DD35A1-8D18-47AE-85E2-30FCF2641121}" type="parTrans" cxnId="{AB5DD8E5-7C54-4986-B856-DB48A6FBAF0C}">
      <dgm:prSet/>
      <dgm:spPr/>
      <dgm:t>
        <a:bodyPr/>
        <a:lstStyle/>
        <a:p>
          <a:endParaRPr lang="en-US"/>
        </a:p>
      </dgm:t>
    </dgm:pt>
    <dgm:pt modelId="{9EA6A604-33FE-49C6-A8AC-6505EDDE30FA}" type="sibTrans" cxnId="{AB5DD8E5-7C54-4986-B856-DB48A6FBAF0C}">
      <dgm:prSet/>
      <dgm:spPr/>
      <dgm:t>
        <a:bodyPr/>
        <a:lstStyle/>
        <a:p>
          <a:endParaRPr lang="en-US"/>
        </a:p>
      </dgm:t>
    </dgm:pt>
    <dgm:pt modelId="{099E5B43-B7B4-436D-9508-579D3BCBE464}">
      <dgm:prSet/>
      <dgm:spPr/>
      <dgm:t>
        <a:bodyPr/>
        <a:lstStyle/>
        <a:p>
          <a:endParaRPr lang="en-US"/>
        </a:p>
      </dgm:t>
    </dgm:pt>
    <dgm:pt modelId="{9A875659-DB45-4F81-BB95-0FAC5DD9F411}" type="parTrans" cxnId="{E62F4470-D0B7-45C6-94B2-A836EB227355}">
      <dgm:prSet/>
      <dgm:spPr/>
      <dgm:t>
        <a:bodyPr/>
        <a:lstStyle/>
        <a:p>
          <a:endParaRPr lang="en-US"/>
        </a:p>
      </dgm:t>
    </dgm:pt>
    <dgm:pt modelId="{88F27871-AA12-419F-ACEA-BD4A93623F4A}" type="sibTrans" cxnId="{E62F4470-D0B7-45C6-94B2-A836EB227355}">
      <dgm:prSet/>
      <dgm:spPr/>
      <dgm:t>
        <a:bodyPr/>
        <a:lstStyle/>
        <a:p>
          <a:endParaRPr lang="en-US"/>
        </a:p>
      </dgm:t>
    </dgm:pt>
    <dgm:pt modelId="{CCF8C2BA-2AFB-46C4-963A-46B16EEBE3B3}">
      <dgm:prSet/>
      <dgm:spPr/>
      <dgm:t>
        <a:bodyPr/>
        <a:lstStyle/>
        <a:p>
          <a:endParaRPr lang="en-US"/>
        </a:p>
      </dgm:t>
    </dgm:pt>
    <dgm:pt modelId="{CC2AB0E5-5E8B-46A6-AE6B-D4BEE63444EE}" type="parTrans" cxnId="{0D2B679B-5F46-4719-849C-095AE21D33F9}">
      <dgm:prSet/>
      <dgm:spPr/>
      <dgm:t>
        <a:bodyPr/>
        <a:lstStyle/>
        <a:p>
          <a:endParaRPr lang="en-US"/>
        </a:p>
      </dgm:t>
    </dgm:pt>
    <dgm:pt modelId="{FECD089A-CBEE-47FE-95BD-131064EDCF66}" type="sibTrans" cxnId="{0D2B679B-5F46-4719-849C-095AE21D33F9}">
      <dgm:prSet/>
      <dgm:spPr/>
      <dgm:t>
        <a:bodyPr/>
        <a:lstStyle/>
        <a:p>
          <a:endParaRPr lang="en-US"/>
        </a:p>
      </dgm:t>
    </dgm:pt>
    <dgm:pt modelId="{85C8CDAF-5651-4D77-9927-AF2EDE3544C9}">
      <dgm:prSet/>
      <dgm:spPr/>
      <dgm:t>
        <a:bodyPr/>
        <a:lstStyle/>
        <a:p>
          <a:endParaRPr lang="en-US" b="0" i="0" u="none"/>
        </a:p>
      </dgm:t>
    </dgm:pt>
    <dgm:pt modelId="{4748E8D4-2D29-443F-A565-4CDFC9646E66}" type="parTrans" cxnId="{2028810B-5049-4946-A585-48888F983833}">
      <dgm:prSet/>
      <dgm:spPr/>
      <dgm:t>
        <a:bodyPr/>
        <a:lstStyle/>
        <a:p>
          <a:endParaRPr lang="en-US"/>
        </a:p>
      </dgm:t>
    </dgm:pt>
    <dgm:pt modelId="{5918149D-C1EC-48DC-9A04-D855B29420C6}" type="sibTrans" cxnId="{2028810B-5049-4946-A585-48888F983833}">
      <dgm:prSet/>
      <dgm:spPr/>
      <dgm:t>
        <a:bodyPr/>
        <a:lstStyle/>
        <a:p>
          <a:endParaRPr lang="en-US"/>
        </a:p>
      </dgm:t>
    </dgm:pt>
    <dgm:pt modelId="{D69D7EBD-D468-4E7A-BF09-9C988B77A470}">
      <dgm:prSet/>
      <dgm:spPr/>
      <dgm:t>
        <a:bodyPr/>
        <a:lstStyle/>
        <a:p>
          <a:endParaRPr lang="en-US"/>
        </a:p>
      </dgm:t>
    </dgm:pt>
    <dgm:pt modelId="{77C209B0-AA62-431F-9703-716C33E7C57F}" type="parTrans" cxnId="{B8125DC6-E7D2-46B8-84A2-28C857CAB71B}">
      <dgm:prSet/>
      <dgm:spPr/>
      <dgm:t>
        <a:bodyPr/>
        <a:lstStyle/>
        <a:p>
          <a:endParaRPr lang="en-US"/>
        </a:p>
      </dgm:t>
    </dgm:pt>
    <dgm:pt modelId="{DA932200-18D2-4067-A375-319A08B7527A}" type="sibTrans" cxnId="{B8125DC6-E7D2-46B8-84A2-28C857CAB71B}">
      <dgm:prSet/>
      <dgm:spPr/>
      <dgm:t>
        <a:bodyPr/>
        <a:lstStyle/>
        <a:p>
          <a:endParaRPr lang="en-US"/>
        </a:p>
      </dgm:t>
    </dgm:pt>
    <dgm:pt modelId="{FC002C33-1157-479C-8069-825C642DCC9B}">
      <dgm:prSet/>
      <dgm:spPr/>
      <dgm:t>
        <a:bodyPr/>
        <a:lstStyle/>
        <a:p>
          <a:endParaRPr lang="en-US"/>
        </a:p>
      </dgm:t>
    </dgm:pt>
    <dgm:pt modelId="{CB4A87E0-21F3-4AA2-8247-7E5A962169E2}" type="parTrans" cxnId="{F7EE0333-8738-4B4F-92E3-CA3670F1290B}">
      <dgm:prSet/>
      <dgm:spPr/>
      <dgm:t>
        <a:bodyPr/>
        <a:lstStyle/>
        <a:p>
          <a:endParaRPr lang="en-US"/>
        </a:p>
      </dgm:t>
    </dgm:pt>
    <dgm:pt modelId="{C608D247-523E-4D29-B9CF-7BA223D7CE32}" type="sibTrans" cxnId="{F7EE0333-8738-4B4F-92E3-CA3670F1290B}">
      <dgm:prSet/>
      <dgm:spPr/>
      <dgm:t>
        <a:bodyPr/>
        <a:lstStyle/>
        <a:p>
          <a:endParaRPr lang="en-US"/>
        </a:p>
      </dgm:t>
    </dgm:pt>
    <dgm:pt modelId="{0473686E-851A-4E53-9C46-83A84EB991C3}">
      <dgm:prSet/>
      <dgm:spPr/>
      <dgm:t>
        <a:bodyPr/>
        <a:lstStyle/>
        <a:p>
          <a:endParaRPr lang="en-US"/>
        </a:p>
      </dgm:t>
    </dgm:pt>
    <dgm:pt modelId="{12CF7812-DB29-464C-850F-2C82564F786C}" type="parTrans" cxnId="{D9FF840A-7C93-4314-B5B9-9FA028308F22}">
      <dgm:prSet/>
      <dgm:spPr/>
      <dgm:t>
        <a:bodyPr/>
        <a:lstStyle/>
        <a:p>
          <a:endParaRPr lang="en-US"/>
        </a:p>
      </dgm:t>
    </dgm:pt>
    <dgm:pt modelId="{D373AC96-4C89-4DE6-A1F3-396AB6C966BB}" type="sibTrans" cxnId="{D9FF840A-7C93-4314-B5B9-9FA028308F22}">
      <dgm:prSet/>
      <dgm:spPr/>
      <dgm:t>
        <a:bodyPr/>
        <a:lstStyle/>
        <a:p>
          <a:endParaRPr lang="en-US"/>
        </a:p>
      </dgm:t>
    </dgm:pt>
    <dgm:pt modelId="{81A71EC4-973F-448D-B171-73CD27DBFA49}">
      <dgm:prSet/>
      <dgm:spPr/>
      <dgm:t>
        <a:bodyPr/>
        <a:lstStyle/>
        <a:p>
          <a:endParaRPr lang="en-US"/>
        </a:p>
      </dgm:t>
    </dgm:pt>
    <dgm:pt modelId="{3B89BF67-292D-43D8-AEA3-453485B63078}" type="parTrans" cxnId="{3FA6A364-7234-483F-876E-6F9B82ED2D8B}">
      <dgm:prSet/>
      <dgm:spPr/>
      <dgm:t>
        <a:bodyPr/>
        <a:lstStyle/>
        <a:p>
          <a:endParaRPr lang="en-US"/>
        </a:p>
      </dgm:t>
    </dgm:pt>
    <dgm:pt modelId="{DD9DFA33-9FD4-48ED-939B-5BBD08C00816}" type="sibTrans" cxnId="{3FA6A364-7234-483F-876E-6F9B82ED2D8B}">
      <dgm:prSet/>
      <dgm:spPr/>
      <dgm:t>
        <a:bodyPr/>
        <a:lstStyle/>
        <a:p>
          <a:endParaRPr lang="en-US"/>
        </a:p>
      </dgm:t>
    </dgm:pt>
    <dgm:pt modelId="{77890DA6-0E7E-4C34-A2EC-3BDC99D21615}">
      <dgm:prSet/>
      <dgm:spPr/>
      <dgm:t>
        <a:bodyPr/>
        <a:lstStyle/>
        <a:p>
          <a:endParaRPr lang="en-US"/>
        </a:p>
      </dgm:t>
    </dgm:pt>
    <dgm:pt modelId="{C0C572A3-7E1D-413E-85C8-98DB3709F86C}" type="parTrans" cxnId="{3517A0EF-0669-4A8B-9658-CE84C8FAF5D6}">
      <dgm:prSet/>
      <dgm:spPr/>
      <dgm:t>
        <a:bodyPr/>
        <a:lstStyle/>
        <a:p>
          <a:endParaRPr lang="en-US"/>
        </a:p>
      </dgm:t>
    </dgm:pt>
    <dgm:pt modelId="{73E3771D-DA9B-400D-B2BC-4DB996F33F9B}" type="sibTrans" cxnId="{3517A0EF-0669-4A8B-9658-CE84C8FAF5D6}">
      <dgm:prSet/>
      <dgm:spPr/>
      <dgm:t>
        <a:bodyPr/>
        <a:lstStyle/>
        <a:p>
          <a:endParaRPr lang="en-US"/>
        </a:p>
      </dgm:t>
    </dgm:pt>
    <dgm:pt modelId="{B896AE50-769E-4FC7-BFC8-FC75076899F2}" type="pres">
      <dgm:prSet presAssocID="{3BAF00C6-38DB-465B-A524-E1538BFF8E1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60962A-7F3D-458D-8A86-94E917FC09B8}" type="pres">
      <dgm:prSet presAssocID="{06646D72-A3C8-477D-B2CF-79975F8080E2}" presName="centerShape" presStyleLbl="node0" presStyleIdx="0" presStyleCnt="1" custLinFactNeighborX="-1708" custLinFactNeighborY="449"/>
      <dgm:spPr/>
    </dgm:pt>
    <dgm:pt modelId="{749CA2EA-02AE-4849-87F5-23293FDA8737}" type="pres">
      <dgm:prSet presAssocID="{07F14785-9BE9-4342-ADF2-FD9E07212D48}" presName="parTrans" presStyleLbl="bgSibTrans2D1" presStyleIdx="0" presStyleCnt="3"/>
      <dgm:spPr/>
    </dgm:pt>
    <dgm:pt modelId="{5A3DB0EC-3E29-4D27-91A4-9A989B004838}" type="pres">
      <dgm:prSet presAssocID="{7E2A9BE8-6A3B-400D-A6E5-DBDA4E368AA0}" presName="node" presStyleLbl="node1" presStyleIdx="0" presStyleCnt="3" custScaleX="145533" custScaleY="150355" custRadScaleRad="142752" custRadScaleInc="-1840">
        <dgm:presLayoutVars>
          <dgm:bulletEnabled val="1"/>
        </dgm:presLayoutVars>
      </dgm:prSet>
      <dgm:spPr/>
    </dgm:pt>
    <dgm:pt modelId="{7386A060-41CE-48F9-97E5-3DD670AD2763}" type="pres">
      <dgm:prSet presAssocID="{C9EDC535-E756-4328-831C-2E9B48E23AD2}" presName="parTrans" presStyleLbl="bgSibTrans2D1" presStyleIdx="1" presStyleCnt="3"/>
      <dgm:spPr/>
    </dgm:pt>
    <dgm:pt modelId="{1F3A13F8-48C8-4FA6-B8CB-79F8BCDE7136}" type="pres">
      <dgm:prSet presAssocID="{75C4C4D8-5EFB-4A20-A409-5E1C07019965}" presName="node" presStyleLbl="node1" presStyleIdx="1" presStyleCnt="3" custScaleX="139761" custScaleY="119577" custRadScaleRad="105786" custRadScaleInc="1149">
        <dgm:presLayoutVars>
          <dgm:bulletEnabled val="1"/>
        </dgm:presLayoutVars>
      </dgm:prSet>
      <dgm:spPr/>
    </dgm:pt>
    <dgm:pt modelId="{1C89C0FF-CBBD-468C-B730-5BD4C93C7D65}" type="pres">
      <dgm:prSet presAssocID="{D21E2C58-FDAF-4758-BC8F-62F8B554A51E}" presName="parTrans" presStyleLbl="bgSibTrans2D1" presStyleIdx="2" presStyleCnt="3"/>
      <dgm:spPr/>
    </dgm:pt>
    <dgm:pt modelId="{B20BF4AD-7054-4595-BD9A-DCECE26F6DC1}" type="pres">
      <dgm:prSet presAssocID="{9B5F65B0-D2B1-49CA-9342-0E307A9A7CEC}" presName="node" presStyleLbl="node1" presStyleIdx="2" presStyleCnt="3" custScaleX="172480" custScaleY="139475" custRadScaleRad="154726" custRadScaleInc="4222">
        <dgm:presLayoutVars>
          <dgm:bulletEnabled val="1"/>
        </dgm:presLayoutVars>
      </dgm:prSet>
      <dgm:spPr/>
    </dgm:pt>
  </dgm:ptLst>
  <dgm:cxnLst>
    <dgm:cxn modelId="{D9FF840A-7C93-4314-B5B9-9FA028308F22}" srcId="{3BAF00C6-38DB-465B-A524-E1538BFF8E1C}" destId="{0473686E-851A-4E53-9C46-83A84EB991C3}" srcOrd="8" destOrd="0" parTransId="{12CF7812-DB29-464C-850F-2C82564F786C}" sibTransId="{D373AC96-4C89-4DE6-A1F3-396AB6C966BB}"/>
    <dgm:cxn modelId="{2028810B-5049-4946-A585-48888F983833}" srcId="{CCF8C2BA-2AFB-46C4-963A-46B16EEBE3B3}" destId="{85C8CDAF-5651-4D77-9927-AF2EDE3544C9}" srcOrd="0" destOrd="0" parTransId="{4748E8D4-2D29-443F-A565-4CDFC9646E66}" sibTransId="{5918149D-C1EC-48DC-9A04-D855B29420C6}"/>
    <dgm:cxn modelId="{642CCE23-D2F6-4B6C-9175-16287C1EC3E9}" type="presOf" srcId="{3BAF00C6-38DB-465B-A524-E1538BFF8E1C}" destId="{B896AE50-769E-4FC7-BFC8-FC75076899F2}" srcOrd="0" destOrd="0" presId="urn:microsoft.com/office/officeart/2005/8/layout/radial4"/>
    <dgm:cxn modelId="{F7EE0333-8738-4B4F-92E3-CA3670F1290B}" srcId="{3BAF00C6-38DB-465B-A524-E1538BFF8E1C}" destId="{FC002C33-1157-479C-8069-825C642DCC9B}" srcOrd="7" destOrd="0" parTransId="{CB4A87E0-21F3-4AA2-8247-7E5A962169E2}" sibTransId="{C608D247-523E-4D29-B9CF-7BA223D7CE32}"/>
    <dgm:cxn modelId="{8FFC2234-E4EB-4959-B7E1-9A638C011CB2}" srcId="{3BAF00C6-38DB-465B-A524-E1538BFF8E1C}" destId="{5916C51F-894A-4684-9618-FF4939364DE4}" srcOrd="2" destOrd="0" parTransId="{2CD6ED96-A0A8-4343-951E-A7B3D481FAEB}" sibTransId="{AD4F266A-C828-4F21-AC14-EA08F2E5C08D}"/>
    <dgm:cxn modelId="{B45CD63F-9A57-4B32-A07E-5039465F18F1}" type="presOf" srcId="{75C4C4D8-5EFB-4A20-A409-5E1C07019965}" destId="{1F3A13F8-48C8-4FA6-B8CB-79F8BCDE7136}" srcOrd="0" destOrd="0" presId="urn:microsoft.com/office/officeart/2005/8/layout/radial4"/>
    <dgm:cxn modelId="{3FA6A364-7234-483F-876E-6F9B82ED2D8B}" srcId="{0473686E-851A-4E53-9C46-83A84EB991C3}" destId="{81A71EC4-973F-448D-B171-73CD27DBFA49}" srcOrd="0" destOrd="0" parTransId="{3B89BF67-292D-43D8-AEA3-453485B63078}" sibTransId="{DD9DFA33-9FD4-48ED-939B-5BBD08C00816}"/>
    <dgm:cxn modelId="{43AFD66F-DF47-4AC3-BF84-E0F572D533CD}" type="presOf" srcId="{C9EDC535-E756-4328-831C-2E9B48E23AD2}" destId="{7386A060-41CE-48F9-97E5-3DD670AD2763}" srcOrd="0" destOrd="0" presId="urn:microsoft.com/office/officeart/2005/8/layout/radial4"/>
    <dgm:cxn modelId="{BFCC0E70-FA15-4CA3-9E03-E52F0DA74424}" type="presOf" srcId="{7E2A9BE8-6A3B-400D-A6E5-DBDA4E368AA0}" destId="{5A3DB0EC-3E29-4D27-91A4-9A989B004838}" srcOrd="0" destOrd="0" presId="urn:microsoft.com/office/officeart/2005/8/layout/radial4"/>
    <dgm:cxn modelId="{E62F4470-D0B7-45C6-94B2-A836EB227355}" srcId="{3BAF00C6-38DB-465B-A524-E1538BFF8E1C}" destId="{099E5B43-B7B4-436D-9508-579D3BCBE464}" srcOrd="4" destOrd="0" parTransId="{9A875659-DB45-4F81-BB95-0FAC5DD9F411}" sibTransId="{88F27871-AA12-419F-ACEA-BD4A93623F4A}"/>
    <dgm:cxn modelId="{11E69376-D179-4726-9D25-BF9A47621469}" type="presOf" srcId="{06646D72-A3C8-477D-B2CF-79975F8080E2}" destId="{9B60962A-7F3D-458D-8A86-94E917FC09B8}" srcOrd="0" destOrd="0" presId="urn:microsoft.com/office/officeart/2005/8/layout/radial4"/>
    <dgm:cxn modelId="{0D2B679B-5F46-4719-849C-095AE21D33F9}" srcId="{3BAF00C6-38DB-465B-A524-E1538BFF8E1C}" destId="{CCF8C2BA-2AFB-46C4-963A-46B16EEBE3B3}" srcOrd="5" destOrd="0" parTransId="{CC2AB0E5-5E8B-46A6-AE6B-D4BEE63444EE}" sibTransId="{FECD089A-CBEE-47FE-95BD-131064EDCF66}"/>
    <dgm:cxn modelId="{424C629D-4760-4195-B93A-81D7A47C73D6}" type="presOf" srcId="{D21E2C58-FDAF-4758-BC8F-62F8B554A51E}" destId="{1C89C0FF-CBBD-468C-B730-5BD4C93C7D65}" srcOrd="0" destOrd="0" presId="urn:microsoft.com/office/officeart/2005/8/layout/radial4"/>
    <dgm:cxn modelId="{317D7BA1-BEA3-45C3-ADE0-FB187D0B79A3}" srcId="{3BAF00C6-38DB-465B-A524-E1538BFF8E1C}" destId="{DEBA3630-0D78-401B-A698-FBA4223F28FD}" srcOrd="1" destOrd="0" parTransId="{0E402D8E-CFD9-4890-80E8-C8852F93981E}" sibTransId="{8047AC46-3C88-4AA7-8123-824DEFCDEBA4}"/>
    <dgm:cxn modelId="{B7BF51A4-2660-433E-9DA0-35C0C3C5365C}" srcId="{06646D72-A3C8-477D-B2CF-79975F8080E2}" destId="{7E2A9BE8-6A3B-400D-A6E5-DBDA4E368AA0}" srcOrd="0" destOrd="0" parTransId="{07F14785-9BE9-4342-ADF2-FD9E07212D48}" sibTransId="{EE55BBCA-FBF9-4886-BB72-2A2F06B017DC}"/>
    <dgm:cxn modelId="{407E0AB9-69F2-4462-9676-7B75EA20F321}" srcId="{3BAF00C6-38DB-465B-A524-E1538BFF8E1C}" destId="{06646D72-A3C8-477D-B2CF-79975F8080E2}" srcOrd="0" destOrd="0" parTransId="{F8C0C23D-05C7-4C64-AEBA-FB8A28E4B3BD}" sibTransId="{600960C5-3306-40EA-ACC8-14106DD59393}"/>
    <dgm:cxn modelId="{196377C0-7AA6-4686-9D7A-D7C19B96C957}" srcId="{06646D72-A3C8-477D-B2CF-79975F8080E2}" destId="{9B5F65B0-D2B1-49CA-9342-0E307A9A7CEC}" srcOrd="2" destOrd="0" parTransId="{D21E2C58-FDAF-4758-BC8F-62F8B554A51E}" sibTransId="{8725231C-FF56-47C4-ABB1-2001B6BA9502}"/>
    <dgm:cxn modelId="{747926C4-149F-4BA9-984C-B793034B2ACF}" type="presOf" srcId="{07F14785-9BE9-4342-ADF2-FD9E07212D48}" destId="{749CA2EA-02AE-4849-87F5-23293FDA8737}" srcOrd="0" destOrd="0" presId="urn:microsoft.com/office/officeart/2005/8/layout/radial4"/>
    <dgm:cxn modelId="{B8125DC6-E7D2-46B8-84A2-28C857CAB71B}" srcId="{3BAF00C6-38DB-465B-A524-E1538BFF8E1C}" destId="{D69D7EBD-D468-4E7A-BF09-9C988B77A470}" srcOrd="6" destOrd="0" parTransId="{77C209B0-AA62-431F-9703-716C33E7C57F}" sibTransId="{DA932200-18D2-4067-A375-319A08B7527A}"/>
    <dgm:cxn modelId="{2E2CF3D2-180C-4B9E-841C-974BCCAAA004}" srcId="{06646D72-A3C8-477D-B2CF-79975F8080E2}" destId="{75C4C4D8-5EFB-4A20-A409-5E1C07019965}" srcOrd="1" destOrd="0" parTransId="{C9EDC535-E756-4328-831C-2E9B48E23AD2}" sibTransId="{132A05F3-7598-498F-AB9B-5B11F0B5AF49}"/>
    <dgm:cxn modelId="{AB5DD8E5-7C54-4986-B856-DB48A6FBAF0C}" srcId="{5215106C-666F-4194-B849-6EFB3BB41EBF}" destId="{6CA7D1D7-CFE9-4850-9B1E-2F630B5E3AD8}" srcOrd="0" destOrd="0" parTransId="{A2DD35A1-8D18-47AE-85E2-30FCF2641121}" sibTransId="{9EA6A604-33FE-49C6-A8AC-6505EDDE30FA}"/>
    <dgm:cxn modelId="{840555E6-D3A2-4692-AFC3-736F728069DF}" type="presOf" srcId="{9B5F65B0-D2B1-49CA-9342-0E307A9A7CEC}" destId="{B20BF4AD-7054-4595-BD9A-DCECE26F6DC1}" srcOrd="0" destOrd="0" presId="urn:microsoft.com/office/officeart/2005/8/layout/radial4"/>
    <dgm:cxn modelId="{3517A0EF-0669-4A8B-9658-CE84C8FAF5D6}" srcId="{3BAF00C6-38DB-465B-A524-E1538BFF8E1C}" destId="{77890DA6-0E7E-4C34-A2EC-3BDC99D21615}" srcOrd="9" destOrd="0" parTransId="{C0C572A3-7E1D-413E-85C8-98DB3709F86C}" sibTransId="{73E3771D-DA9B-400D-B2BC-4DB996F33F9B}"/>
    <dgm:cxn modelId="{4F0E9FF8-4DFF-4C8E-9595-8DB40CCE7CEF}" srcId="{3BAF00C6-38DB-465B-A524-E1538BFF8E1C}" destId="{5215106C-666F-4194-B849-6EFB3BB41EBF}" srcOrd="3" destOrd="0" parTransId="{EF8887EC-3C37-488C-80AF-4AF9E33091BA}" sibTransId="{C8E6B57B-AD90-4ECF-8FBA-1B9926E1E20B}"/>
    <dgm:cxn modelId="{51B1B2F6-084A-4EB8-9056-5770234D2256}" type="presParOf" srcId="{B896AE50-769E-4FC7-BFC8-FC75076899F2}" destId="{9B60962A-7F3D-458D-8A86-94E917FC09B8}" srcOrd="0" destOrd="0" presId="urn:microsoft.com/office/officeart/2005/8/layout/radial4"/>
    <dgm:cxn modelId="{F13FC1C1-111F-4C35-BC31-8F714C5D7326}" type="presParOf" srcId="{B896AE50-769E-4FC7-BFC8-FC75076899F2}" destId="{749CA2EA-02AE-4849-87F5-23293FDA8737}" srcOrd="1" destOrd="0" presId="urn:microsoft.com/office/officeart/2005/8/layout/radial4"/>
    <dgm:cxn modelId="{20D9E8FC-99F5-42D8-BFC5-A5EFC0F00C46}" type="presParOf" srcId="{B896AE50-769E-4FC7-BFC8-FC75076899F2}" destId="{5A3DB0EC-3E29-4D27-91A4-9A989B004838}" srcOrd="2" destOrd="0" presId="urn:microsoft.com/office/officeart/2005/8/layout/radial4"/>
    <dgm:cxn modelId="{D9D7784C-DF79-4413-BFAB-63FE87C057F4}" type="presParOf" srcId="{B896AE50-769E-4FC7-BFC8-FC75076899F2}" destId="{7386A060-41CE-48F9-97E5-3DD670AD2763}" srcOrd="3" destOrd="0" presId="urn:microsoft.com/office/officeart/2005/8/layout/radial4"/>
    <dgm:cxn modelId="{A155ABC7-E814-4950-AEA7-5B161C266073}" type="presParOf" srcId="{B896AE50-769E-4FC7-BFC8-FC75076899F2}" destId="{1F3A13F8-48C8-4FA6-B8CB-79F8BCDE7136}" srcOrd="4" destOrd="0" presId="urn:microsoft.com/office/officeart/2005/8/layout/radial4"/>
    <dgm:cxn modelId="{3E555346-F6A6-4F7D-992F-716B516DF1BB}" type="presParOf" srcId="{B896AE50-769E-4FC7-BFC8-FC75076899F2}" destId="{1C89C0FF-CBBD-468C-B730-5BD4C93C7D65}" srcOrd="5" destOrd="0" presId="urn:microsoft.com/office/officeart/2005/8/layout/radial4"/>
    <dgm:cxn modelId="{06D0226C-2E61-4DA8-80ED-52E57F30DC42}" type="presParOf" srcId="{B896AE50-769E-4FC7-BFC8-FC75076899F2}" destId="{B20BF4AD-7054-4595-BD9A-DCECE26F6DC1}" srcOrd="6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AF00C6-38DB-465B-A524-E1538BFF8E1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646D72-A3C8-477D-B2CF-79975F8080E2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Human Subjects Research</a:t>
          </a:r>
        </a:p>
      </dgm:t>
    </dgm:pt>
    <dgm:pt modelId="{F8C0C23D-05C7-4C64-AEBA-FB8A28E4B3BD}" type="parTrans" cxnId="{407E0AB9-69F2-4462-9676-7B75EA20F32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00960C5-3306-40EA-ACC8-14106DD59393}" type="sibTrans" cxnId="{407E0AB9-69F2-4462-9676-7B75EA20F32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5C4C4D8-5EFB-4A20-A409-5E1C07019965}">
      <dgm:prSet phldrT="[Text]" custT="1"/>
      <dgm:spPr>
        <a:solidFill>
          <a:srgbClr val="FFC00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000" b="1" dirty="0">
              <a:solidFill>
                <a:schemeClr val="tx1"/>
              </a:solidFill>
            </a:rPr>
            <a:t>2. Will you access, collect, use, generate, etc. private identifiable information?</a:t>
          </a:r>
        </a:p>
        <a:p>
          <a:pPr>
            <a:buFont typeface="+mj-lt"/>
            <a:buAutoNum type="arabicPeriod"/>
          </a:pPr>
          <a:r>
            <a:rPr lang="en-US" sz="2000" b="0" dirty="0">
              <a:solidFill>
                <a:schemeClr val="tx1"/>
              </a:solidFill>
            </a:rPr>
            <a:t>(Human Subjects)</a:t>
          </a:r>
        </a:p>
      </dgm:t>
    </dgm:pt>
    <dgm:pt modelId="{C9EDC535-E756-4328-831C-2E9B48E23AD2}" type="parTrans" cxnId="{2E2CF3D2-180C-4B9E-841C-974BCCAAA0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32A05F3-7598-498F-AB9B-5B11F0B5AF49}" type="sibTrans" cxnId="{2E2CF3D2-180C-4B9E-841C-974BCCAAA0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E2A9BE8-6A3B-400D-A6E5-DBDA4E368AA0}">
      <dgm:prSet phldrT="[Text]" custT="1"/>
      <dgm:spPr>
        <a:solidFill>
          <a:srgbClr val="FFC00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000" b="1" dirty="0">
              <a:solidFill>
                <a:schemeClr val="tx1"/>
              </a:solidFill>
            </a:rPr>
            <a:t>1. Will you interact or intervene with people to gather information about them or biospecimens from them?</a:t>
          </a:r>
        </a:p>
        <a:p>
          <a:pPr>
            <a:buFont typeface="+mj-lt"/>
            <a:buAutoNum type="arabicPeriod"/>
          </a:pPr>
          <a:r>
            <a:rPr lang="en-US" sz="2000" b="0" dirty="0">
              <a:solidFill>
                <a:schemeClr val="tx1"/>
              </a:solidFill>
            </a:rPr>
            <a:t>(Human Subjects)</a:t>
          </a:r>
        </a:p>
      </dgm:t>
    </dgm:pt>
    <dgm:pt modelId="{EE55BBCA-FBF9-4886-BB72-2A2F06B017DC}" type="sibTrans" cxnId="{B7BF51A4-2660-433E-9DA0-35C0C3C5365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7F14785-9BE9-4342-ADF2-FD9E07212D48}" type="parTrans" cxnId="{B7BF51A4-2660-433E-9DA0-35C0C3C5365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B5F65B0-D2B1-49CA-9342-0E307A9A7CEC}">
      <dgm:prSet custT="1"/>
      <dgm:spPr>
        <a:solidFill>
          <a:srgbClr val="FFC000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3. Will you be conducting a systematic investigation designed to develop or contribute to </a:t>
          </a:r>
          <a:r>
            <a:rPr lang="en-US" sz="2000" b="1" u="sng" dirty="0">
              <a:solidFill>
                <a:schemeClr val="tx1"/>
              </a:solidFill>
            </a:rPr>
            <a:t>generalizable</a:t>
          </a:r>
          <a:r>
            <a:rPr lang="en-US" sz="2000" b="1" dirty="0">
              <a:solidFill>
                <a:schemeClr val="tx1"/>
              </a:solidFill>
            </a:rPr>
            <a:t> knowledge? </a:t>
          </a:r>
        </a:p>
        <a:p>
          <a:r>
            <a:rPr lang="en-US" sz="2000" b="0" dirty="0">
              <a:solidFill>
                <a:schemeClr val="tx1"/>
              </a:solidFill>
            </a:rPr>
            <a:t>(Research)</a:t>
          </a:r>
        </a:p>
      </dgm:t>
    </dgm:pt>
    <dgm:pt modelId="{D21E2C58-FDAF-4758-BC8F-62F8B554A51E}" type="parTrans" cxnId="{196377C0-7AA6-4686-9D7A-D7C19B96C9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725231C-FF56-47C4-ABB1-2001B6BA9502}" type="sibTrans" cxnId="{196377C0-7AA6-4686-9D7A-D7C19B96C9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EBA3630-0D78-401B-A698-FBA4223F28FD}">
      <dgm:prSet/>
      <dgm:spPr/>
      <dgm:t>
        <a:bodyPr/>
        <a:lstStyle/>
        <a:p>
          <a:endParaRPr lang="en-US"/>
        </a:p>
      </dgm:t>
    </dgm:pt>
    <dgm:pt modelId="{0E402D8E-CFD9-4890-80E8-C8852F93981E}" type="parTrans" cxnId="{317D7BA1-BEA3-45C3-ADE0-FB187D0B79A3}">
      <dgm:prSet/>
      <dgm:spPr/>
      <dgm:t>
        <a:bodyPr/>
        <a:lstStyle/>
        <a:p>
          <a:endParaRPr lang="en-US"/>
        </a:p>
      </dgm:t>
    </dgm:pt>
    <dgm:pt modelId="{8047AC46-3C88-4AA7-8123-824DEFCDEBA4}" type="sibTrans" cxnId="{317D7BA1-BEA3-45C3-ADE0-FB187D0B79A3}">
      <dgm:prSet/>
      <dgm:spPr/>
      <dgm:t>
        <a:bodyPr/>
        <a:lstStyle/>
        <a:p>
          <a:endParaRPr lang="en-US"/>
        </a:p>
      </dgm:t>
    </dgm:pt>
    <dgm:pt modelId="{5916C51F-894A-4684-9618-FF4939364DE4}">
      <dgm:prSet/>
      <dgm:spPr/>
      <dgm:t>
        <a:bodyPr/>
        <a:lstStyle/>
        <a:p>
          <a:endParaRPr lang="en-US"/>
        </a:p>
      </dgm:t>
    </dgm:pt>
    <dgm:pt modelId="{2CD6ED96-A0A8-4343-951E-A7B3D481FAEB}" type="parTrans" cxnId="{8FFC2234-E4EB-4959-B7E1-9A638C011CB2}">
      <dgm:prSet/>
      <dgm:spPr/>
      <dgm:t>
        <a:bodyPr/>
        <a:lstStyle/>
        <a:p>
          <a:endParaRPr lang="en-US"/>
        </a:p>
      </dgm:t>
    </dgm:pt>
    <dgm:pt modelId="{AD4F266A-C828-4F21-AC14-EA08F2E5C08D}" type="sibTrans" cxnId="{8FFC2234-E4EB-4959-B7E1-9A638C011CB2}">
      <dgm:prSet/>
      <dgm:spPr/>
      <dgm:t>
        <a:bodyPr/>
        <a:lstStyle/>
        <a:p>
          <a:endParaRPr lang="en-US"/>
        </a:p>
      </dgm:t>
    </dgm:pt>
    <dgm:pt modelId="{5215106C-666F-4194-B849-6EFB3BB41EBF}">
      <dgm:prSet/>
      <dgm:spPr/>
      <dgm:t>
        <a:bodyPr/>
        <a:lstStyle/>
        <a:p>
          <a:endParaRPr lang="en-US"/>
        </a:p>
      </dgm:t>
    </dgm:pt>
    <dgm:pt modelId="{EF8887EC-3C37-488C-80AF-4AF9E33091BA}" type="parTrans" cxnId="{4F0E9FF8-4DFF-4C8E-9595-8DB40CCE7CEF}">
      <dgm:prSet/>
      <dgm:spPr/>
      <dgm:t>
        <a:bodyPr/>
        <a:lstStyle/>
        <a:p>
          <a:endParaRPr lang="en-US"/>
        </a:p>
      </dgm:t>
    </dgm:pt>
    <dgm:pt modelId="{C8E6B57B-AD90-4ECF-8FBA-1B9926E1E20B}" type="sibTrans" cxnId="{4F0E9FF8-4DFF-4C8E-9595-8DB40CCE7CEF}">
      <dgm:prSet/>
      <dgm:spPr/>
      <dgm:t>
        <a:bodyPr/>
        <a:lstStyle/>
        <a:p>
          <a:endParaRPr lang="en-US"/>
        </a:p>
      </dgm:t>
    </dgm:pt>
    <dgm:pt modelId="{6CA7D1D7-CFE9-4850-9B1E-2F630B5E3AD8}">
      <dgm:prSet/>
      <dgm:spPr/>
      <dgm:t>
        <a:bodyPr/>
        <a:lstStyle/>
        <a:p>
          <a:endParaRPr lang="en-US"/>
        </a:p>
      </dgm:t>
    </dgm:pt>
    <dgm:pt modelId="{A2DD35A1-8D18-47AE-85E2-30FCF2641121}" type="parTrans" cxnId="{AB5DD8E5-7C54-4986-B856-DB48A6FBAF0C}">
      <dgm:prSet/>
      <dgm:spPr/>
      <dgm:t>
        <a:bodyPr/>
        <a:lstStyle/>
        <a:p>
          <a:endParaRPr lang="en-US"/>
        </a:p>
      </dgm:t>
    </dgm:pt>
    <dgm:pt modelId="{9EA6A604-33FE-49C6-A8AC-6505EDDE30FA}" type="sibTrans" cxnId="{AB5DD8E5-7C54-4986-B856-DB48A6FBAF0C}">
      <dgm:prSet/>
      <dgm:spPr/>
      <dgm:t>
        <a:bodyPr/>
        <a:lstStyle/>
        <a:p>
          <a:endParaRPr lang="en-US"/>
        </a:p>
      </dgm:t>
    </dgm:pt>
    <dgm:pt modelId="{099E5B43-B7B4-436D-9508-579D3BCBE464}">
      <dgm:prSet/>
      <dgm:spPr/>
      <dgm:t>
        <a:bodyPr/>
        <a:lstStyle/>
        <a:p>
          <a:endParaRPr lang="en-US"/>
        </a:p>
      </dgm:t>
    </dgm:pt>
    <dgm:pt modelId="{9A875659-DB45-4F81-BB95-0FAC5DD9F411}" type="parTrans" cxnId="{E62F4470-D0B7-45C6-94B2-A836EB227355}">
      <dgm:prSet/>
      <dgm:spPr/>
      <dgm:t>
        <a:bodyPr/>
        <a:lstStyle/>
        <a:p>
          <a:endParaRPr lang="en-US"/>
        </a:p>
      </dgm:t>
    </dgm:pt>
    <dgm:pt modelId="{88F27871-AA12-419F-ACEA-BD4A93623F4A}" type="sibTrans" cxnId="{E62F4470-D0B7-45C6-94B2-A836EB227355}">
      <dgm:prSet/>
      <dgm:spPr/>
      <dgm:t>
        <a:bodyPr/>
        <a:lstStyle/>
        <a:p>
          <a:endParaRPr lang="en-US"/>
        </a:p>
      </dgm:t>
    </dgm:pt>
    <dgm:pt modelId="{CCF8C2BA-2AFB-46C4-963A-46B16EEBE3B3}">
      <dgm:prSet/>
      <dgm:spPr/>
      <dgm:t>
        <a:bodyPr/>
        <a:lstStyle/>
        <a:p>
          <a:endParaRPr lang="en-US"/>
        </a:p>
      </dgm:t>
    </dgm:pt>
    <dgm:pt modelId="{CC2AB0E5-5E8B-46A6-AE6B-D4BEE63444EE}" type="parTrans" cxnId="{0D2B679B-5F46-4719-849C-095AE21D33F9}">
      <dgm:prSet/>
      <dgm:spPr/>
      <dgm:t>
        <a:bodyPr/>
        <a:lstStyle/>
        <a:p>
          <a:endParaRPr lang="en-US"/>
        </a:p>
      </dgm:t>
    </dgm:pt>
    <dgm:pt modelId="{FECD089A-CBEE-47FE-95BD-131064EDCF66}" type="sibTrans" cxnId="{0D2B679B-5F46-4719-849C-095AE21D33F9}">
      <dgm:prSet/>
      <dgm:spPr/>
      <dgm:t>
        <a:bodyPr/>
        <a:lstStyle/>
        <a:p>
          <a:endParaRPr lang="en-US"/>
        </a:p>
      </dgm:t>
    </dgm:pt>
    <dgm:pt modelId="{85C8CDAF-5651-4D77-9927-AF2EDE3544C9}">
      <dgm:prSet/>
      <dgm:spPr/>
      <dgm:t>
        <a:bodyPr/>
        <a:lstStyle/>
        <a:p>
          <a:endParaRPr lang="en-US" b="0" i="0" u="none"/>
        </a:p>
      </dgm:t>
    </dgm:pt>
    <dgm:pt modelId="{4748E8D4-2D29-443F-A565-4CDFC9646E66}" type="parTrans" cxnId="{2028810B-5049-4946-A585-48888F983833}">
      <dgm:prSet/>
      <dgm:spPr/>
      <dgm:t>
        <a:bodyPr/>
        <a:lstStyle/>
        <a:p>
          <a:endParaRPr lang="en-US"/>
        </a:p>
      </dgm:t>
    </dgm:pt>
    <dgm:pt modelId="{5918149D-C1EC-48DC-9A04-D855B29420C6}" type="sibTrans" cxnId="{2028810B-5049-4946-A585-48888F983833}">
      <dgm:prSet/>
      <dgm:spPr/>
      <dgm:t>
        <a:bodyPr/>
        <a:lstStyle/>
        <a:p>
          <a:endParaRPr lang="en-US"/>
        </a:p>
      </dgm:t>
    </dgm:pt>
    <dgm:pt modelId="{D69D7EBD-D468-4E7A-BF09-9C988B77A470}">
      <dgm:prSet/>
      <dgm:spPr/>
      <dgm:t>
        <a:bodyPr/>
        <a:lstStyle/>
        <a:p>
          <a:endParaRPr lang="en-US"/>
        </a:p>
      </dgm:t>
    </dgm:pt>
    <dgm:pt modelId="{77C209B0-AA62-431F-9703-716C33E7C57F}" type="parTrans" cxnId="{B8125DC6-E7D2-46B8-84A2-28C857CAB71B}">
      <dgm:prSet/>
      <dgm:spPr/>
      <dgm:t>
        <a:bodyPr/>
        <a:lstStyle/>
        <a:p>
          <a:endParaRPr lang="en-US"/>
        </a:p>
      </dgm:t>
    </dgm:pt>
    <dgm:pt modelId="{DA932200-18D2-4067-A375-319A08B7527A}" type="sibTrans" cxnId="{B8125DC6-E7D2-46B8-84A2-28C857CAB71B}">
      <dgm:prSet/>
      <dgm:spPr/>
      <dgm:t>
        <a:bodyPr/>
        <a:lstStyle/>
        <a:p>
          <a:endParaRPr lang="en-US"/>
        </a:p>
      </dgm:t>
    </dgm:pt>
    <dgm:pt modelId="{FC002C33-1157-479C-8069-825C642DCC9B}">
      <dgm:prSet/>
      <dgm:spPr/>
      <dgm:t>
        <a:bodyPr/>
        <a:lstStyle/>
        <a:p>
          <a:endParaRPr lang="en-US"/>
        </a:p>
      </dgm:t>
    </dgm:pt>
    <dgm:pt modelId="{CB4A87E0-21F3-4AA2-8247-7E5A962169E2}" type="parTrans" cxnId="{F7EE0333-8738-4B4F-92E3-CA3670F1290B}">
      <dgm:prSet/>
      <dgm:spPr/>
      <dgm:t>
        <a:bodyPr/>
        <a:lstStyle/>
        <a:p>
          <a:endParaRPr lang="en-US"/>
        </a:p>
      </dgm:t>
    </dgm:pt>
    <dgm:pt modelId="{C608D247-523E-4D29-B9CF-7BA223D7CE32}" type="sibTrans" cxnId="{F7EE0333-8738-4B4F-92E3-CA3670F1290B}">
      <dgm:prSet/>
      <dgm:spPr/>
      <dgm:t>
        <a:bodyPr/>
        <a:lstStyle/>
        <a:p>
          <a:endParaRPr lang="en-US"/>
        </a:p>
      </dgm:t>
    </dgm:pt>
    <dgm:pt modelId="{0473686E-851A-4E53-9C46-83A84EB991C3}">
      <dgm:prSet/>
      <dgm:spPr/>
      <dgm:t>
        <a:bodyPr/>
        <a:lstStyle/>
        <a:p>
          <a:endParaRPr lang="en-US"/>
        </a:p>
      </dgm:t>
    </dgm:pt>
    <dgm:pt modelId="{12CF7812-DB29-464C-850F-2C82564F786C}" type="parTrans" cxnId="{D9FF840A-7C93-4314-B5B9-9FA028308F22}">
      <dgm:prSet/>
      <dgm:spPr/>
      <dgm:t>
        <a:bodyPr/>
        <a:lstStyle/>
        <a:p>
          <a:endParaRPr lang="en-US"/>
        </a:p>
      </dgm:t>
    </dgm:pt>
    <dgm:pt modelId="{D373AC96-4C89-4DE6-A1F3-396AB6C966BB}" type="sibTrans" cxnId="{D9FF840A-7C93-4314-B5B9-9FA028308F22}">
      <dgm:prSet/>
      <dgm:spPr/>
      <dgm:t>
        <a:bodyPr/>
        <a:lstStyle/>
        <a:p>
          <a:endParaRPr lang="en-US"/>
        </a:p>
      </dgm:t>
    </dgm:pt>
    <dgm:pt modelId="{81A71EC4-973F-448D-B171-73CD27DBFA49}">
      <dgm:prSet/>
      <dgm:spPr/>
      <dgm:t>
        <a:bodyPr/>
        <a:lstStyle/>
        <a:p>
          <a:endParaRPr lang="en-US"/>
        </a:p>
      </dgm:t>
    </dgm:pt>
    <dgm:pt modelId="{3B89BF67-292D-43D8-AEA3-453485B63078}" type="parTrans" cxnId="{3FA6A364-7234-483F-876E-6F9B82ED2D8B}">
      <dgm:prSet/>
      <dgm:spPr/>
      <dgm:t>
        <a:bodyPr/>
        <a:lstStyle/>
        <a:p>
          <a:endParaRPr lang="en-US"/>
        </a:p>
      </dgm:t>
    </dgm:pt>
    <dgm:pt modelId="{DD9DFA33-9FD4-48ED-939B-5BBD08C00816}" type="sibTrans" cxnId="{3FA6A364-7234-483F-876E-6F9B82ED2D8B}">
      <dgm:prSet/>
      <dgm:spPr/>
      <dgm:t>
        <a:bodyPr/>
        <a:lstStyle/>
        <a:p>
          <a:endParaRPr lang="en-US"/>
        </a:p>
      </dgm:t>
    </dgm:pt>
    <dgm:pt modelId="{77890DA6-0E7E-4C34-A2EC-3BDC99D21615}">
      <dgm:prSet/>
      <dgm:spPr/>
      <dgm:t>
        <a:bodyPr/>
        <a:lstStyle/>
        <a:p>
          <a:endParaRPr lang="en-US"/>
        </a:p>
      </dgm:t>
    </dgm:pt>
    <dgm:pt modelId="{C0C572A3-7E1D-413E-85C8-98DB3709F86C}" type="parTrans" cxnId="{3517A0EF-0669-4A8B-9658-CE84C8FAF5D6}">
      <dgm:prSet/>
      <dgm:spPr/>
      <dgm:t>
        <a:bodyPr/>
        <a:lstStyle/>
        <a:p>
          <a:endParaRPr lang="en-US"/>
        </a:p>
      </dgm:t>
    </dgm:pt>
    <dgm:pt modelId="{73E3771D-DA9B-400D-B2BC-4DB996F33F9B}" type="sibTrans" cxnId="{3517A0EF-0669-4A8B-9658-CE84C8FAF5D6}">
      <dgm:prSet/>
      <dgm:spPr/>
      <dgm:t>
        <a:bodyPr/>
        <a:lstStyle/>
        <a:p>
          <a:endParaRPr lang="en-US"/>
        </a:p>
      </dgm:t>
    </dgm:pt>
    <dgm:pt modelId="{B896AE50-769E-4FC7-BFC8-FC75076899F2}" type="pres">
      <dgm:prSet presAssocID="{3BAF00C6-38DB-465B-A524-E1538BFF8E1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60962A-7F3D-458D-8A86-94E917FC09B8}" type="pres">
      <dgm:prSet presAssocID="{06646D72-A3C8-477D-B2CF-79975F8080E2}" presName="centerShape" presStyleLbl="node0" presStyleIdx="0" presStyleCnt="1" custLinFactNeighborX="-1708" custLinFactNeighborY="449"/>
      <dgm:spPr/>
    </dgm:pt>
    <dgm:pt modelId="{749CA2EA-02AE-4849-87F5-23293FDA8737}" type="pres">
      <dgm:prSet presAssocID="{07F14785-9BE9-4342-ADF2-FD9E07212D48}" presName="parTrans" presStyleLbl="bgSibTrans2D1" presStyleIdx="0" presStyleCnt="3"/>
      <dgm:spPr/>
    </dgm:pt>
    <dgm:pt modelId="{5A3DB0EC-3E29-4D27-91A4-9A989B004838}" type="pres">
      <dgm:prSet presAssocID="{7E2A9BE8-6A3B-400D-A6E5-DBDA4E368AA0}" presName="node" presStyleLbl="node1" presStyleIdx="0" presStyleCnt="3" custScaleX="145533" custScaleY="150355" custRadScaleRad="142752" custRadScaleInc="-1840">
        <dgm:presLayoutVars>
          <dgm:bulletEnabled val="1"/>
        </dgm:presLayoutVars>
      </dgm:prSet>
      <dgm:spPr/>
    </dgm:pt>
    <dgm:pt modelId="{7386A060-41CE-48F9-97E5-3DD670AD2763}" type="pres">
      <dgm:prSet presAssocID="{C9EDC535-E756-4328-831C-2E9B48E23AD2}" presName="parTrans" presStyleLbl="bgSibTrans2D1" presStyleIdx="1" presStyleCnt="3"/>
      <dgm:spPr/>
    </dgm:pt>
    <dgm:pt modelId="{1F3A13F8-48C8-4FA6-B8CB-79F8BCDE7136}" type="pres">
      <dgm:prSet presAssocID="{75C4C4D8-5EFB-4A20-A409-5E1C07019965}" presName="node" presStyleLbl="node1" presStyleIdx="1" presStyleCnt="3" custScaleX="139761" custScaleY="119577" custRadScaleRad="105786" custRadScaleInc="1149">
        <dgm:presLayoutVars>
          <dgm:bulletEnabled val="1"/>
        </dgm:presLayoutVars>
      </dgm:prSet>
      <dgm:spPr/>
    </dgm:pt>
    <dgm:pt modelId="{1C89C0FF-CBBD-468C-B730-5BD4C93C7D65}" type="pres">
      <dgm:prSet presAssocID="{D21E2C58-FDAF-4758-BC8F-62F8B554A51E}" presName="parTrans" presStyleLbl="bgSibTrans2D1" presStyleIdx="2" presStyleCnt="3"/>
      <dgm:spPr/>
    </dgm:pt>
    <dgm:pt modelId="{B20BF4AD-7054-4595-BD9A-DCECE26F6DC1}" type="pres">
      <dgm:prSet presAssocID="{9B5F65B0-D2B1-49CA-9342-0E307A9A7CEC}" presName="node" presStyleLbl="node1" presStyleIdx="2" presStyleCnt="3" custScaleX="172480" custScaleY="139475" custRadScaleRad="154726" custRadScaleInc="4222">
        <dgm:presLayoutVars>
          <dgm:bulletEnabled val="1"/>
        </dgm:presLayoutVars>
      </dgm:prSet>
      <dgm:spPr/>
    </dgm:pt>
  </dgm:ptLst>
  <dgm:cxnLst>
    <dgm:cxn modelId="{D9FF840A-7C93-4314-B5B9-9FA028308F22}" srcId="{3BAF00C6-38DB-465B-A524-E1538BFF8E1C}" destId="{0473686E-851A-4E53-9C46-83A84EB991C3}" srcOrd="8" destOrd="0" parTransId="{12CF7812-DB29-464C-850F-2C82564F786C}" sibTransId="{D373AC96-4C89-4DE6-A1F3-396AB6C966BB}"/>
    <dgm:cxn modelId="{2028810B-5049-4946-A585-48888F983833}" srcId="{CCF8C2BA-2AFB-46C4-963A-46B16EEBE3B3}" destId="{85C8CDAF-5651-4D77-9927-AF2EDE3544C9}" srcOrd="0" destOrd="0" parTransId="{4748E8D4-2D29-443F-A565-4CDFC9646E66}" sibTransId="{5918149D-C1EC-48DC-9A04-D855B29420C6}"/>
    <dgm:cxn modelId="{642CCE23-D2F6-4B6C-9175-16287C1EC3E9}" type="presOf" srcId="{3BAF00C6-38DB-465B-A524-E1538BFF8E1C}" destId="{B896AE50-769E-4FC7-BFC8-FC75076899F2}" srcOrd="0" destOrd="0" presId="urn:microsoft.com/office/officeart/2005/8/layout/radial4"/>
    <dgm:cxn modelId="{F7EE0333-8738-4B4F-92E3-CA3670F1290B}" srcId="{3BAF00C6-38DB-465B-A524-E1538BFF8E1C}" destId="{FC002C33-1157-479C-8069-825C642DCC9B}" srcOrd="7" destOrd="0" parTransId="{CB4A87E0-21F3-4AA2-8247-7E5A962169E2}" sibTransId="{C608D247-523E-4D29-B9CF-7BA223D7CE32}"/>
    <dgm:cxn modelId="{8FFC2234-E4EB-4959-B7E1-9A638C011CB2}" srcId="{3BAF00C6-38DB-465B-A524-E1538BFF8E1C}" destId="{5916C51F-894A-4684-9618-FF4939364DE4}" srcOrd="2" destOrd="0" parTransId="{2CD6ED96-A0A8-4343-951E-A7B3D481FAEB}" sibTransId="{AD4F266A-C828-4F21-AC14-EA08F2E5C08D}"/>
    <dgm:cxn modelId="{B45CD63F-9A57-4B32-A07E-5039465F18F1}" type="presOf" srcId="{75C4C4D8-5EFB-4A20-A409-5E1C07019965}" destId="{1F3A13F8-48C8-4FA6-B8CB-79F8BCDE7136}" srcOrd="0" destOrd="0" presId="urn:microsoft.com/office/officeart/2005/8/layout/radial4"/>
    <dgm:cxn modelId="{3FA6A364-7234-483F-876E-6F9B82ED2D8B}" srcId="{0473686E-851A-4E53-9C46-83A84EB991C3}" destId="{81A71EC4-973F-448D-B171-73CD27DBFA49}" srcOrd="0" destOrd="0" parTransId="{3B89BF67-292D-43D8-AEA3-453485B63078}" sibTransId="{DD9DFA33-9FD4-48ED-939B-5BBD08C00816}"/>
    <dgm:cxn modelId="{43AFD66F-DF47-4AC3-BF84-E0F572D533CD}" type="presOf" srcId="{C9EDC535-E756-4328-831C-2E9B48E23AD2}" destId="{7386A060-41CE-48F9-97E5-3DD670AD2763}" srcOrd="0" destOrd="0" presId="urn:microsoft.com/office/officeart/2005/8/layout/radial4"/>
    <dgm:cxn modelId="{BFCC0E70-FA15-4CA3-9E03-E52F0DA74424}" type="presOf" srcId="{7E2A9BE8-6A3B-400D-A6E5-DBDA4E368AA0}" destId="{5A3DB0EC-3E29-4D27-91A4-9A989B004838}" srcOrd="0" destOrd="0" presId="urn:microsoft.com/office/officeart/2005/8/layout/radial4"/>
    <dgm:cxn modelId="{E62F4470-D0B7-45C6-94B2-A836EB227355}" srcId="{3BAF00C6-38DB-465B-A524-E1538BFF8E1C}" destId="{099E5B43-B7B4-436D-9508-579D3BCBE464}" srcOrd="4" destOrd="0" parTransId="{9A875659-DB45-4F81-BB95-0FAC5DD9F411}" sibTransId="{88F27871-AA12-419F-ACEA-BD4A93623F4A}"/>
    <dgm:cxn modelId="{11E69376-D179-4726-9D25-BF9A47621469}" type="presOf" srcId="{06646D72-A3C8-477D-B2CF-79975F8080E2}" destId="{9B60962A-7F3D-458D-8A86-94E917FC09B8}" srcOrd="0" destOrd="0" presId="urn:microsoft.com/office/officeart/2005/8/layout/radial4"/>
    <dgm:cxn modelId="{0D2B679B-5F46-4719-849C-095AE21D33F9}" srcId="{3BAF00C6-38DB-465B-A524-E1538BFF8E1C}" destId="{CCF8C2BA-2AFB-46C4-963A-46B16EEBE3B3}" srcOrd="5" destOrd="0" parTransId="{CC2AB0E5-5E8B-46A6-AE6B-D4BEE63444EE}" sibTransId="{FECD089A-CBEE-47FE-95BD-131064EDCF66}"/>
    <dgm:cxn modelId="{424C629D-4760-4195-B93A-81D7A47C73D6}" type="presOf" srcId="{D21E2C58-FDAF-4758-BC8F-62F8B554A51E}" destId="{1C89C0FF-CBBD-468C-B730-5BD4C93C7D65}" srcOrd="0" destOrd="0" presId="urn:microsoft.com/office/officeart/2005/8/layout/radial4"/>
    <dgm:cxn modelId="{317D7BA1-BEA3-45C3-ADE0-FB187D0B79A3}" srcId="{3BAF00C6-38DB-465B-A524-E1538BFF8E1C}" destId="{DEBA3630-0D78-401B-A698-FBA4223F28FD}" srcOrd="1" destOrd="0" parTransId="{0E402D8E-CFD9-4890-80E8-C8852F93981E}" sibTransId="{8047AC46-3C88-4AA7-8123-824DEFCDEBA4}"/>
    <dgm:cxn modelId="{B7BF51A4-2660-433E-9DA0-35C0C3C5365C}" srcId="{06646D72-A3C8-477D-B2CF-79975F8080E2}" destId="{7E2A9BE8-6A3B-400D-A6E5-DBDA4E368AA0}" srcOrd="0" destOrd="0" parTransId="{07F14785-9BE9-4342-ADF2-FD9E07212D48}" sibTransId="{EE55BBCA-FBF9-4886-BB72-2A2F06B017DC}"/>
    <dgm:cxn modelId="{407E0AB9-69F2-4462-9676-7B75EA20F321}" srcId="{3BAF00C6-38DB-465B-A524-E1538BFF8E1C}" destId="{06646D72-A3C8-477D-B2CF-79975F8080E2}" srcOrd="0" destOrd="0" parTransId="{F8C0C23D-05C7-4C64-AEBA-FB8A28E4B3BD}" sibTransId="{600960C5-3306-40EA-ACC8-14106DD59393}"/>
    <dgm:cxn modelId="{196377C0-7AA6-4686-9D7A-D7C19B96C957}" srcId="{06646D72-A3C8-477D-B2CF-79975F8080E2}" destId="{9B5F65B0-D2B1-49CA-9342-0E307A9A7CEC}" srcOrd="2" destOrd="0" parTransId="{D21E2C58-FDAF-4758-BC8F-62F8B554A51E}" sibTransId="{8725231C-FF56-47C4-ABB1-2001B6BA9502}"/>
    <dgm:cxn modelId="{747926C4-149F-4BA9-984C-B793034B2ACF}" type="presOf" srcId="{07F14785-9BE9-4342-ADF2-FD9E07212D48}" destId="{749CA2EA-02AE-4849-87F5-23293FDA8737}" srcOrd="0" destOrd="0" presId="urn:microsoft.com/office/officeart/2005/8/layout/radial4"/>
    <dgm:cxn modelId="{B8125DC6-E7D2-46B8-84A2-28C857CAB71B}" srcId="{3BAF00C6-38DB-465B-A524-E1538BFF8E1C}" destId="{D69D7EBD-D468-4E7A-BF09-9C988B77A470}" srcOrd="6" destOrd="0" parTransId="{77C209B0-AA62-431F-9703-716C33E7C57F}" sibTransId="{DA932200-18D2-4067-A375-319A08B7527A}"/>
    <dgm:cxn modelId="{2E2CF3D2-180C-4B9E-841C-974BCCAAA004}" srcId="{06646D72-A3C8-477D-B2CF-79975F8080E2}" destId="{75C4C4D8-5EFB-4A20-A409-5E1C07019965}" srcOrd="1" destOrd="0" parTransId="{C9EDC535-E756-4328-831C-2E9B48E23AD2}" sibTransId="{132A05F3-7598-498F-AB9B-5B11F0B5AF49}"/>
    <dgm:cxn modelId="{AB5DD8E5-7C54-4986-B856-DB48A6FBAF0C}" srcId="{5215106C-666F-4194-B849-6EFB3BB41EBF}" destId="{6CA7D1D7-CFE9-4850-9B1E-2F630B5E3AD8}" srcOrd="0" destOrd="0" parTransId="{A2DD35A1-8D18-47AE-85E2-30FCF2641121}" sibTransId="{9EA6A604-33FE-49C6-A8AC-6505EDDE30FA}"/>
    <dgm:cxn modelId="{840555E6-D3A2-4692-AFC3-736F728069DF}" type="presOf" srcId="{9B5F65B0-D2B1-49CA-9342-0E307A9A7CEC}" destId="{B20BF4AD-7054-4595-BD9A-DCECE26F6DC1}" srcOrd="0" destOrd="0" presId="urn:microsoft.com/office/officeart/2005/8/layout/radial4"/>
    <dgm:cxn modelId="{3517A0EF-0669-4A8B-9658-CE84C8FAF5D6}" srcId="{3BAF00C6-38DB-465B-A524-E1538BFF8E1C}" destId="{77890DA6-0E7E-4C34-A2EC-3BDC99D21615}" srcOrd="9" destOrd="0" parTransId="{C0C572A3-7E1D-413E-85C8-98DB3709F86C}" sibTransId="{73E3771D-DA9B-400D-B2BC-4DB996F33F9B}"/>
    <dgm:cxn modelId="{4F0E9FF8-4DFF-4C8E-9595-8DB40CCE7CEF}" srcId="{3BAF00C6-38DB-465B-A524-E1538BFF8E1C}" destId="{5215106C-666F-4194-B849-6EFB3BB41EBF}" srcOrd="3" destOrd="0" parTransId="{EF8887EC-3C37-488C-80AF-4AF9E33091BA}" sibTransId="{C8E6B57B-AD90-4ECF-8FBA-1B9926E1E20B}"/>
    <dgm:cxn modelId="{51B1B2F6-084A-4EB8-9056-5770234D2256}" type="presParOf" srcId="{B896AE50-769E-4FC7-BFC8-FC75076899F2}" destId="{9B60962A-7F3D-458D-8A86-94E917FC09B8}" srcOrd="0" destOrd="0" presId="urn:microsoft.com/office/officeart/2005/8/layout/radial4"/>
    <dgm:cxn modelId="{F13FC1C1-111F-4C35-BC31-8F714C5D7326}" type="presParOf" srcId="{B896AE50-769E-4FC7-BFC8-FC75076899F2}" destId="{749CA2EA-02AE-4849-87F5-23293FDA8737}" srcOrd="1" destOrd="0" presId="urn:microsoft.com/office/officeart/2005/8/layout/radial4"/>
    <dgm:cxn modelId="{20D9E8FC-99F5-42D8-BFC5-A5EFC0F00C46}" type="presParOf" srcId="{B896AE50-769E-4FC7-BFC8-FC75076899F2}" destId="{5A3DB0EC-3E29-4D27-91A4-9A989B004838}" srcOrd="2" destOrd="0" presId="urn:microsoft.com/office/officeart/2005/8/layout/radial4"/>
    <dgm:cxn modelId="{D9D7784C-DF79-4413-BFAB-63FE87C057F4}" type="presParOf" srcId="{B896AE50-769E-4FC7-BFC8-FC75076899F2}" destId="{7386A060-41CE-48F9-97E5-3DD670AD2763}" srcOrd="3" destOrd="0" presId="urn:microsoft.com/office/officeart/2005/8/layout/radial4"/>
    <dgm:cxn modelId="{A155ABC7-E814-4950-AEA7-5B161C266073}" type="presParOf" srcId="{B896AE50-769E-4FC7-BFC8-FC75076899F2}" destId="{1F3A13F8-48C8-4FA6-B8CB-79F8BCDE7136}" srcOrd="4" destOrd="0" presId="urn:microsoft.com/office/officeart/2005/8/layout/radial4"/>
    <dgm:cxn modelId="{3E555346-F6A6-4F7D-992F-716B516DF1BB}" type="presParOf" srcId="{B896AE50-769E-4FC7-BFC8-FC75076899F2}" destId="{1C89C0FF-CBBD-468C-B730-5BD4C93C7D65}" srcOrd="5" destOrd="0" presId="urn:microsoft.com/office/officeart/2005/8/layout/radial4"/>
    <dgm:cxn modelId="{06D0226C-2E61-4DA8-80ED-52E57F30DC42}" type="presParOf" srcId="{B896AE50-769E-4FC7-BFC8-FC75076899F2}" destId="{B20BF4AD-7054-4595-BD9A-DCECE26F6DC1}" srcOrd="6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AF00C6-38DB-465B-A524-E1538BFF8E1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646D72-A3C8-477D-B2CF-79975F8080E2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Human Subjects Research</a:t>
          </a:r>
        </a:p>
      </dgm:t>
    </dgm:pt>
    <dgm:pt modelId="{F8C0C23D-05C7-4C64-AEBA-FB8A28E4B3BD}" type="parTrans" cxnId="{407E0AB9-69F2-4462-9676-7B75EA20F32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00960C5-3306-40EA-ACC8-14106DD59393}" type="sibTrans" cxnId="{407E0AB9-69F2-4462-9676-7B75EA20F32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5C4C4D8-5EFB-4A20-A409-5E1C07019965}">
      <dgm:prSet phldrT="[Text]" custT="1"/>
      <dgm:spPr>
        <a:solidFill>
          <a:srgbClr val="FFC00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000" b="1" dirty="0">
              <a:solidFill>
                <a:schemeClr val="tx1"/>
              </a:solidFill>
            </a:rPr>
            <a:t>2. Will you access, collect, use, generate, etc. private identifiable information?</a:t>
          </a:r>
        </a:p>
        <a:p>
          <a:pPr>
            <a:buFont typeface="+mj-lt"/>
            <a:buAutoNum type="arabicPeriod"/>
          </a:pPr>
          <a:r>
            <a:rPr lang="en-US" sz="2000" b="0" dirty="0">
              <a:solidFill>
                <a:schemeClr val="tx1"/>
              </a:solidFill>
            </a:rPr>
            <a:t>(Human Subjects)</a:t>
          </a:r>
        </a:p>
      </dgm:t>
    </dgm:pt>
    <dgm:pt modelId="{C9EDC535-E756-4328-831C-2E9B48E23AD2}" type="parTrans" cxnId="{2E2CF3D2-180C-4B9E-841C-974BCCAAA0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32A05F3-7598-498F-AB9B-5B11F0B5AF49}" type="sibTrans" cxnId="{2E2CF3D2-180C-4B9E-841C-974BCCAAA0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E2A9BE8-6A3B-400D-A6E5-DBDA4E368AA0}">
      <dgm:prSet phldrT="[Text]" custT="1"/>
      <dgm:spPr>
        <a:solidFill>
          <a:srgbClr val="FFC000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2000" b="1" dirty="0">
              <a:solidFill>
                <a:schemeClr val="tx1"/>
              </a:solidFill>
            </a:rPr>
            <a:t>1. Will you interact or intervene with people to gather information about them or biospecimens from them?</a:t>
          </a:r>
        </a:p>
        <a:p>
          <a:pPr>
            <a:buFont typeface="+mj-lt"/>
            <a:buAutoNum type="arabicPeriod"/>
          </a:pPr>
          <a:r>
            <a:rPr lang="en-US" sz="2000" b="0" dirty="0">
              <a:solidFill>
                <a:schemeClr val="tx1"/>
              </a:solidFill>
            </a:rPr>
            <a:t>(Human Subjects)</a:t>
          </a:r>
        </a:p>
      </dgm:t>
    </dgm:pt>
    <dgm:pt modelId="{EE55BBCA-FBF9-4886-BB72-2A2F06B017DC}" type="sibTrans" cxnId="{B7BF51A4-2660-433E-9DA0-35C0C3C5365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7F14785-9BE9-4342-ADF2-FD9E07212D48}" type="parTrans" cxnId="{B7BF51A4-2660-433E-9DA0-35C0C3C5365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9B5F65B0-D2B1-49CA-9342-0E307A9A7CEC}">
      <dgm:prSet custT="1"/>
      <dgm:spPr>
        <a:solidFill>
          <a:srgbClr val="FFC000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3. Will you be conducting a systematic investigation designed to develop or contribute to </a:t>
          </a:r>
          <a:r>
            <a:rPr lang="en-US" sz="2000" b="1" u="sng" dirty="0">
              <a:solidFill>
                <a:schemeClr val="tx1"/>
              </a:solidFill>
            </a:rPr>
            <a:t>generalizable</a:t>
          </a:r>
          <a:r>
            <a:rPr lang="en-US" sz="2000" b="1" dirty="0">
              <a:solidFill>
                <a:schemeClr val="tx1"/>
              </a:solidFill>
            </a:rPr>
            <a:t> knowledge? </a:t>
          </a:r>
        </a:p>
        <a:p>
          <a:r>
            <a:rPr lang="en-US" sz="2000" b="0" dirty="0">
              <a:solidFill>
                <a:schemeClr val="tx1"/>
              </a:solidFill>
            </a:rPr>
            <a:t>(Research)</a:t>
          </a:r>
        </a:p>
      </dgm:t>
    </dgm:pt>
    <dgm:pt modelId="{D21E2C58-FDAF-4758-BC8F-62F8B554A51E}" type="parTrans" cxnId="{196377C0-7AA6-4686-9D7A-D7C19B96C9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725231C-FF56-47C4-ABB1-2001B6BA9502}" type="sibTrans" cxnId="{196377C0-7AA6-4686-9D7A-D7C19B96C957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EBA3630-0D78-401B-A698-FBA4223F28FD}">
      <dgm:prSet/>
      <dgm:spPr/>
      <dgm:t>
        <a:bodyPr/>
        <a:lstStyle/>
        <a:p>
          <a:endParaRPr lang="en-US"/>
        </a:p>
      </dgm:t>
    </dgm:pt>
    <dgm:pt modelId="{0E402D8E-CFD9-4890-80E8-C8852F93981E}" type="parTrans" cxnId="{317D7BA1-BEA3-45C3-ADE0-FB187D0B79A3}">
      <dgm:prSet/>
      <dgm:spPr/>
      <dgm:t>
        <a:bodyPr/>
        <a:lstStyle/>
        <a:p>
          <a:endParaRPr lang="en-US"/>
        </a:p>
      </dgm:t>
    </dgm:pt>
    <dgm:pt modelId="{8047AC46-3C88-4AA7-8123-824DEFCDEBA4}" type="sibTrans" cxnId="{317D7BA1-BEA3-45C3-ADE0-FB187D0B79A3}">
      <dgm:prSet/>
      <dgm:spPr/>
      <dgm:t>
        <a:bodyPr/>
        <a:lstStyle/>
        <a:p>
          <a:endParaRPr lang="en-US"/>
        </a:p>
      </dgm:t>
    </dgm:pt>
    <dgm:pt modelId="{5916C51F-894A-4684-9618-FF4939364DE4}">
      <dgm:prSet/>
      <dgm:spPr/>
      <dgm:t>
        <a:bodyPr/>
        <a:lstStyle/>
        <a:p>
          <a:endParaRPr lang="en-US"/>
        </a:p>
      </dgm:t>
    </dgm:pt>
    <dgm:pt modelId="{2CD6ED96-A0A8-4343-951E-A7B3D481FAEB}" type="parTrans" cxnId="{8FFC2234-E4EB-4959-B7E1-9A638C011CB2}">
      <dgm:prSet/>
      <dgm:spPr/>
      <dgm:t>
        <a:bodyPr/>
        <a:lstStyle/>
        <a:p>
          <a:endParaRPr lang="en-US"/>
        </a:p>
      </dgm:t>
    </dgm:pt>
    <dgm:pt modelId="{AD4F266A-C828-4F21-AC14-EA08F2E5C08D}" type="sibTrans" cxnId="{8FFC2234-E4EB-4959-B7E1-9A638C011CB2}">
      <dgm:prSet/>
      <dgm:spPr/>
      <dgm:t>
        <a:bodyPr/>
        <a:lstStyle/>
        <a:p>
          <a:endParaRPr lang="en-US"/>
        </a:p>
      </dgm:t>
    </dgm:pt>
    <dgm:pt modelId="{5215106C-666F-4194-B849-6EFB3BB41EBF}">
      <dgm:prSet/>
      <dgm:spPr/>
      <dgm:t>
        <a:bodyPr/>
        <a:lstStyle/>
        <a:p>
          <a:endParaRPr lang="en-US"/>
        </a:p>
      </dgm:t>
    </dgm:pt>
    <dgm:pt modelId="{EF8887EC-3C37-488C-80AF-4AF9E33091BA}" type="parTrans" cxnId="{4F0E9FF8-4DFF-4C8E-9595-8DB40CCE7CEF}">
      <dgm:prSet/>
      <dgm:spPr/>
      <dgm:t>
        <a:bodyPr/>
        <a:lstStyle/>
        <a:p>
          <a:endParaRPr lang="en-US"/>
        </a:p>
      </dgm:t>
    </dgm:pt>
    <dgm:pt modelId="{C8E6B57B-AD90-4ECF-8FBA-1B9926E1E20B}" type="sibTrans" cxnId="{4F0E9FF8-4DFF-4C8E-9595-8DB40CCE7CEF}">
      <dgm:prSet/>
      <dgm:spPr/>
      <dgm:t>
        <a:bodyPr/>
        <a:lstStyle/>
        <a:p>
          <a:endParaRPr lang="en-US"/>
        </a:p>
      </dgm:t>
    </dgm:pt>
    <dgm:pt modelId="{6CA7D1D7-CFE9-4850-9B1E-2F630B5E3AD8}">
      <dgm:prSet/>
      <dgm:spPr/>
      <dgm:t>
        <a:bodyPr/>
        <a:lstStyle/>
        <a:p>
          <a:endParaRPr lang="en-US"/>
        </a:p>
      </dgm:t>
    </dgm:pt>
    <dgm:pt modelId="{A2DD35A1-8D18-47AE-85E2-30FCF2641121}" type="parTrans" cxnId="{AB5DD8E5-7C54-4986-B856-DB48A6FBAF0C}">
      <dgm:prSet/>
      <dgm:spPr/>
      <dgm:t>
        <a:bodyPr/>
        <a:lstStyle/>
        <a:p>
          <a:endParaRPr lang="en-US"/>
        </a:p>
      </dgm:t>
    </dgm:pt>
    <dgm:pt modelId="{9EA6A604-33FE-49C6-A8AC-6505EDDE30FA}" type="sibTrans" cxnId="{AB5DD8E5-7C54-4986-B856-DB48A6FBAF0C}">
      <dgm:prSet/>
      <dgm:spPr/>
      <dgm:t>
        <a:bodyPr/>
        <a:lstStyle/>
        <a:p>
          <a:endParaRPr lang="en-US"/>
        </a:p>
      </dgm:t>
    </dgm:pt>
    <dgm:pt modelId="{099E5B43-B7B4-436D-9508-579D3BCBE464}">
      <dgm:prSet/>
      <dgm:spPr/>
      <dgm:t>
        <a:bodyPr/>
        <a:lstStyle/>
        <a:p>
          <a:endParaRPr lang="en-US"/>
        </a:p>
      </dgm:t>
    </dgm:pt>
    <dgm:pt modelId="{9A875659-DB45-4F81-BB95-0FAC5DD9F411}" type="parTrans" cxnId="{E62F4470-D0B7-45C6-94B2-A836EB227355}">
      <dgm:prSet/>
      <dgm:spPr/>
      <dgm:t>
        <a:bodyPr/>
        <a:lstStyle/>
        <a:p>
          <a:endParaRPr lang="en-US"/>
        </a:p>
      </dgm:t>
    </dgm:pt>
    <dgm:pt modelId="{88F27871-AA12-419F-ACEA-BD4A93623F4A}" type="sibTrans" cxnId="{E62F4470-D0B7-45C6-94B2-A836EB227355}">
      <dgm:prSet/>
      <dgm:spPr/>
      <dgm:t>
        <a:bodyPr/>
        <a:lstStyle/>
        <a:p>
          <a:endParaRPr lang="en-US"/>
        </a:p>
      </dgm:t>
    </dgm:pt>
    <dgm:pt modelId="{CCF8C2BA-2AFB-46C4-963A-46B16EEBE3B3}">
      <dgm:prSet/>
      <dgm:spPr/>
      <dgm:t>
        <a:bodyPr/>
        <a:lstStyle/>
        <a:p>
          <a:endParaRPr lang="en-US"/>
        </a:p>
      </dgm:t>
    </dgm:pt>
    <dgm:pt modelId="{CC2AB0E5-5E8B-46A6-AE6B-D4BEE63444EE}" type="parTrans" cxnId="{0D2B679B-5F46-4719-849C-095AE21D33F9}">
      <dgm:prSet/>
      <dgm:spPr/>
      <dgm:t>
        <a:bodyPr/>
        <a:lstStyle/>
        <a:p>
          <a:endParaRPr lang="en-US"/>
        </a:p>
      </dgm:t>
    </dgm:pt>
    <dgm:pt modelId="{FECD089A-CBEE-47FE-95BD-131064EDCF66}" type="sibTrans" cxnId="{0D2B679B-5F46-4719-849C-095AE21D33F9}">
      <dgm:prSet/>
      <dgm:spPr/>
      <dgm:t>
        <a:bodyPr/>
        <a:lstStyle/>
        <a:p>
          <a:endParaRPr lang="en-US"/>
        </a:p>
      </dgm:t>
    </dgm:pt>
    <dgm:pt modelId="{85C8CDAF-5651-4D77-9927-AF2EDE3544C9}">
      <dgm:prSet/>
      <dgm:spPr/>
      <dgm:t>
        <a:bodyPr/>
        <a:lstStyle/>
        <a:p>
          <a:endParaRPr lang="en-US" b="0" i="0" u="none"/>
        </a:p>
      </dgm:t>
    </dgm:pt>
    <dgm:pt modelId="{4748E8D4-2D29-443F-A565-4CDFC9646E66}" type="parTrans" cxnId="{2028810B-5049-4946-A585-48888F983833}">
      <dgm:prSet/>
      <dgm:spPr/>
      <dgm:t>
        <a:bodyPr/>
        <a:lstStyle/>
        <a:p>
          <a:endParaRPr lang="en-US"/>
        </a:p>
      </dgm:t>
    </dgm:pt>
    <dgm:pt modelId="{5918149D-C1EC-48DC-9A04-D855B29420C6}" type="sibTrans" cxnId="{2028810B-5049-4946-A585-48888F983833}">
      <dgm:prSet/>
      <dgm:spPr/>
      <dgm:t>
        <a:bodyPr/>
        <a:lstStyle/>
        <a:p>
          <a:endParaRPr lang="en-US"/>
        </a:p>
      </dgm:t>
    </dgm:pt>
    <dgm:pt modelId="{D69D7EBD-D468-4E7A-BF09-9C988B77A470}">
      <dgm:prSet/>
      <dgm:spPr/>
      <dgm:t>
        <a:bodyPr/>
        <a:lstStyle/>
        <a:p>
          <a:endParaRPr lang="en-US"/>
        </a:p>
      </dgm:t>
    </dgm:pt>
    <dgm:pt modelId="{77C209B0-AA62-431F-9703-716C33E7C57F}" type="parTrans" cxnId="{B8125DC6-E7D2-46B8-84A2-28C857CAB71B}">
      <dgm:prSet/>
      <dgm:spPr/>
      <dgm:t>
        <a:bodyPr/>
        <a:lstStyle/>
        <a:p>
          <a:endParaRPr lang="en-US"/>
        </a:p>
      </dgm:t>
    </dgm:pt>
    <dgm:pt modelId="{DA932200-18D2-4067-A375-319A08B7527A}" type="sibTrans" cxnId="{B8125DC6-E7D2-46B8-84A2-28C857CAB71B}">
      <dgm:prSet/>
      <dgm:spPr/>
      <dgm:t>
        <a:bodyPr/>
        <a:lstStyle/>
        <a:p>
          <a:endParaRPr lang="en-US"/>
        </a:p>
      </dgm:t>
    </dgm:pt>
    <dgm:pt modelId="{FC002C33-1157-479C-8069-825C642DCC9B}">
      <dgm:prSet/>
      <dgm:spPr/>
      <dgm:t>
        <a:bodyPr/>
        <a:lstStyle/>
        <a:p>
          <a:endParaRPr lang="en-US"/>
        </a:p>
      </dgm:t>
    </dgm:pt>
    <dgm:pt modelId="{CB4A87E0-21F3-4AA2-8247-7E5A962169E2}" type="parTrans" cxnId="{F7EE0333-8738-4B4F-92E3-CA3670F1290B}">
      <dgm:prSet/>
      <dgm:spPr/>
      <dgm:t>
        <a:bodyPr/>
        <a:lstStyle/>
        <a:p>
          <a:endParaRPr lang="en-US"/>
        </a:p>
      </dgm:t>
    </dgm:pt>
    <dgm:pt modelId="{C608D247-523E-4D29-B9CF-7BA223D7CE32}" type="sibTrans" cxnId="{F7EE0333-8738-4B4F-92E3-CA3670F1290B}">
      <dgm:prSet/>
      <dgm:spPr/>
      <dgm:t>
        <a:bodyPr/>
        <a:lstStyle/>
        <a:p>
          <a:endParaRPr lang="en-US"/>
        </a:p>
      </dgm:t>
    </dgm:pt>
    <dgm:pt modelId="{0473686E-851A-4E53-9C46-83A84EB991C3}">
      <dgm:prSet/>
      <dgm:spPr/>
      <dgm:t>
        <a:bodyPr/>
        <a:lstStyle/>
        <a:p>
          <a:endParaRPr lang="en-US"/>
        </a:p>
      </dgm:t>
    </dgm:pt>
    <dgm:pt modelId="{12CF7812-DB29-464C-850F-2C82564F786C}" type="parTrans" cxnId="{D9FF840A-7C93-4314-B5B9-9FA028308F22}">
      <dgm:prSet/>
      <dgm:spPr/>
      <dgm:t>
        <a:bodyPr/>
        <a:lstStyle/>
        <a:p>
          <a:endParaRPr lang="en-US"/>
        </a:p>
      </dgm:t>
    </dgm:pt>
    <dgm:pt modelId="{D373AC96-4C89-4DE6-A1F3-396AB6C966BB}" type="sibTrans" cxnId="{D9FF840A-7C93-4314-B5B9-9FA028308F22}">
      <dgm:prSet/>
      <dgm:spPr/>
      <dgm:t>
        <a:bodyPr/>
        <a:lstStyle/>
        <a:p>
          <a:endParaRPr lang="en-US"/>
        </a:p>
      </dgm:t>
    </dgm:pt>
    <dgm:pt modelId="{81A71EC4-973F-448D-B171-73CD27DBFA49}">
      <dgm:prSet/>
      <dgm:spPr/>
      <dgm:t>
        <a:bodyPr/>
        <a:lstStyle/>
        <a:p>
          <a:endParaRPr lang="en-US"/>
        </a:p>
      </dgm:t>
    </dgm:pt>
    <dgm:pt modelId="{3B89BF67-292D-43D8-AEA3-453485B63078}" type="parTrans" cxnId="{3FA6A364-7234-483F-876E-6F9B82ED2D8B}">
      <dgm:prSet/>
      <dgm:spPr/>
      <dgm:t>
        <a:bodyPr/>
        <a:lstStyle/>
        <a:p>
          <a:endParaRPr lang="en-US"/>
        </a:p>
      </dgm:t>
    </dgm:pt>
    <dgm:pt modelId="{DD9DFA33-9FD4-48ED-939B-5BBD08C00816}" type="sibTrans" cxnId="{3FA6A364-7234-483F-876E-6F9B82ED2D8B}">
      <dgm:prSet/>
      <dgm:spPr/>
      <dgm:t>
        <a:bodyPr/>
        <a:lstStyle/>
        <a:p>
          <a:endParaRPr lang="en-US"/>
        </a:p>
      </dgm:t>
    </dgm:pt>
    <dgm:pt modelId="{77890DA6-0E7E-4C34-A2EC-3BDC99D21615}">
      <dgm:prSet/>
      <dgm:spPr/>
      <dgm:t>
        <a:bodyPr/>
        <a:lstStyle/>
        <a:p>
          <a:endParaRPr lang="en-US"/>
        </a:p>
      </dgm:t>
    </dgm:pt>
    <dgm:pt modelId="{C0C572A3-7E1D-413E-85C8-98DB3709F86C}" type="parTrans" cxnId="{3517A0EF-0669-4A8B-9658-CE84C8FAF5D6}">
      <dgm:prSet/>
      <dgm:spPr/>
      <dgm:t>
        <a:bodyPr/>
        <a:lstStyle/>
        <a:p>
          <a:endParaRPr lang="en-US"/>
        </a:p>
      </dgm:t>
    </dgm:pt>
    <dgm:pt modelId="{73E3771D-DA9B-400D-B2BC-4DB996F33F9B}" type="sibTrans" cxnId="{3517A0EF-0669-4A8B-9658-CE84C8FAF5D6}">
      <dgm:prSet/>
      <dgm:spPr/>
      <dgm:t>
        <a:bodyPr/>
        <a:lstStyle/>
        <a:p>
          <a:endParaRPr lang="en-US"/>
        </a:p>
      </dgm:t>
    </dgm:pt>
    <dgm:pt modelId="{B896AE50-769E-4FC7-BFC8-FC75076899F2}" type="pres">
      <dgm:prSet presAssocID="{3BAF00C6-38DB-465B-A524-E1538BFF8E1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60962A-7F3D-458D-8A86-94E917FC09B8}" type="pres">
      <dgm:prSet presAssocID="{06646D72-A3C8-477D-B2CF-79975F8080E2}" presName="centerShape" presStyleLbl="node0" presStyleIdx="0" presStyleCnt="1" custLinFactNeighborX="-1708" custLinFactNeighborY="449"/>
      <dgm:spPr/>
    </dgm:pt>
    <dgm:pt modelId="{749CA2EA-02AE-4849-87F5-23293FDA8737}" type="pres">
      <dgm:prSet presAssocID="{07F14785-9BE9-4342-ADF2-FD9E07212D48}" presName="parTrans" presStyleLbl="bgSibTrans2D1" presStyleIdx="0" presStyleCnt="3"/>
      <dgm:spPr/>
    </dgm:pt>
    <dgm:pt modelId="{5A3DB0EC-3E29-4D27-91A4-9A989B004838}" type="pres">
      <dgm:prSet presAssocID="{7E2A9BE8-6A3B-400D-A6E5-DBDA4E368AA0}" presName="node" presStyleLbl="node1" presStyleIdx="0" presStyleCnt="3" custScaleX="145533" custScaleY="150355" custRadScaleRad="142752" custRadScaleInc="-1840">
        <dgm:presLayoutVars>
          <dgm:bulletEnabled val="1"/>
        </dgm:presLayoutVars>
      </dgm:prSet>
      <dgm:spPr/>
    </dgm:pt>
    <dgm:pt modelId="{7386A060-41CE-48F9-97E5-3DD670AD2763}" type="pres">
      <dgm:prSet presAssocID="{C9EDC535-E756-4328-831C-2E9B48E23AD2}" presName="parTrans" presStyleLbl="bgSibTrans2D1" presStyleIdx="1" presStyleCnt="3"/>
      <dgm:spPr/>
    </dgm:pt>
    <dgm:pt modelId="{1F3A13F8-48C8-4FA6-B8CB-79F8BCDE7136}" type="pres">
      <dgm:prSet presAssocID="{75C4C4D8-5EFB-4A20-A409-5E1C07019965}" presName="node" presStyleLbl="node1" presStyleIdx="1" presStyleCnt="3" custScaleX="139761" custScaleY="119577" custRadScaleRad="105786" custRadScaleInc="1149">
        <dgm:presLayoutVars>
          <dgm:bulletEnabled val="1"/>
        </dgm:presLayoutVars>
      </dgm:prSet>
      <dgm:spPr/>
    </dgm:pt>
    <dgm:pt modelId="{1C89C0FF-CBBD-468C-B730-5BD4C93C7D65}" type="pres">
      <dgm:prSet presAssocID="{D21E2C58-FDAF-4758-BC8F-62F8B554A51E}" presName="parTrans" presStyleLbl="bgSibTrans2D1" presStyleIdx="2" presStyleCnt="3"/>
      <dgm:spPr/>
    </dgm:pt>
    <dgm:pt modelId="{B20BF4AD-7054-4595-BD9A-DCECE26F6DC1}" type="pres">
      <dgm:prSet presAssocID="{9B5F65B0-D2B1-49CA-9342-0E307A9A7CEC}" presName="node" presStyleLbl="node1" presStyleIdx="2" presStyleCnt="3" custScaleX="172480" custScaleY="139475" custRadScaleRad="154726" custRadScaleInc="4222">
        <dgm:presLayoutVars>
          <dgm:bulletEnabled val="1"/>
        </dgm:presLayoutVars>
      </dgm:prSet>
      <dgm:spPr/>
    </dgm:pt>
  </dgm:ptLst>
  <dgm:cxnLst>
    <dgm:cxn modelId="{D9FF840A-7C93-4314-B5B9-9FA028308F22}" srcId="{3BAF00C6-38DB-465B-A524-E1538BFF8E1C}" destId="{0473686E-851A-4E53-9C46-83A84EB991C3}" srcOrd="8" destOrd="0" parTransId="{12CF7812-DB29-464C-850F-2C82564F786C}" sibTransId="{D373AC96-4C89-4DE6-A1F3-396AB6C966BB}"/>
    <dgm:cxn modelId="{2028810B-5049-4946-A585-48888F983833}" srcId="{CCF8C2BA-2AFB-46C4-963A-46B16EEBE3B3}" destId="{85C8CDAF-5651-4D77-9927-AF2EDE3544C9}" srcOrd="0" destOrd="0" parTransId="{4748E8D4-2D29-443F-A565-4CDFC9646E66}" sibTransId="{5918149D-C1EC-48DC-9A04-D855B29420C6}"/>
    <dgm:cxn modelId="{642CCE23-D2F6-4B6C-9175-16287C1EC3E9}" type="presOf" srcId="{3BAF00C6-38DB-465B-A524-E1538BFF8E1C}" destId="{B896AE50-769E-4FC7-BFC8-FC75076899F2}" srcOrd="0" destOrd="0" presId="urn:microsoft.com/office/officeart/2005/8/layout/radial4"/>
    <dgm:cxn modelId="{F7EE0333-8738-4B4F-92E3-CA3670F1290B}" srcId="{3BAF00C6-38DB-465B-A524-E1538BFF8E1C}" destId="{FC002C33-1157-479C-8069-825C642DCC9B}" srcOrd="7" destOrd="0" parTransId="{CB4A87E0-21F3-4AA2-8247-7E5A962169E2}" sibTransId="{C608D247-523E-4D29-B9CF-7BA223D7CE32}"/>
    <dgm:cxn modelId="{8FFC2234-E4EB-4959-B7E1-9A638C011CB2}" srcId="{3BAF00C6-38DB-465B-A524-E1538BFF8E1C}" destId="{5916C51F-894A-4684-9618-FF4939364DE4}" srcOrd="2" destOrd="0" parTransId="{2CD6ED96-A0A8-4343-951E-A7B3D481FAEB}" sibTransId="{AD4F266A-C828-4F21-AC14-EA08F2E5C08D}"/>
    <dgm:cxn modelId="{B45CD63F-9A57-4B32-A07E-5039465F18F1}" type="presOf" srcId="{75C4C4D8-5EFB-4A20-A409-5E1C07019965}" destId="{1F3A13F8-48C8-4FA6-B8CB-79F8BCDE7136}" srcOrd="0" destOrd="0" presId="urn:microsoft.com/office/officeart/2005/8/layout/radial4"/>
    <dgm:cxn modelId="{3FA6A364-7234-483F-876E-6F9B82ED2D8B}" srcId="{0473686E-851A-4E53-9C46-83A84EB991C3}" destId="{81A71EC4-973F-448D-B171-73CD27DBFA49}" srcOrd="0" destOrd="0" parTransId="{3B89BF67-292D-43D8-AEA3-453485B63078}" sibTransId="{DD9DFA33-9FD4-48ED-939B-5BBD08C00816}"/>
    <dgm:cxn modelId="{43AFD66F-DF47-4AC3-BF84-E0F572D533CD}" type="presOf" srcId="{C9EDC535-E756-4328-831C-2E9B48E23AD2}" destId="{7386A060-41CE-48F9-97E5-3DD670AD2763}" srcOrd="0" destOrd="0" presId="urn:microsoft.com/office/officeart/2005/8/layout/radial4"/>
    <dgm:cxn modelId="{BFCC0E70-FA15-4CA3-9E03-E52F0DA74424}" type="presOf" srcId="{7E2A9BE8-6A3B-400D-A6E5-DBDA4E368AA0}" destId="{5A3DB0EC-3E29-4D27-91A4-9A989B004838}" srcOrd="0" destOrd="0" presId="urn:microsoft.com/office/officeart/2005/8/layout/radial4"/>
    <dgm:cxn modelId="{E62F4470-D0B7-45C6-94B2-A836EB227355}" srcId="{3BAF00C6-38DB-465B-A524-E1538BFF8E1C}" destId="{099E5B43-B7B4-436D-9508-579D3BCBE464}" srcOrd="4" destOrd="0" parTransId="{9A875659-DB45-4F81-BB95-0FAC5DD9F411}" sibTransId="{88F27871-AA12-419F-ACEA-BD4A93623F4A}"/>
    <dgm:cxn modelId="{11E69376-D179-4726-9D25-BF9A47621469}" type="presOf" srcId="{06646D72-A3C8-477D-B2CF-79975F8080E2}" destId="{9B60962A-7F3D-458D-8A86-94E917FC09B8}" srcOrd="0" destOrd="0" presId="urn:microsoft.com/office/officeart/2005/8/layout/radial4"/>
    <dgm:cxn modelId="{0D2B679B-5F46-4719-849C-095AE21D33F9}" srcId="{3BAF00C6-38DB-465B-A524-E1538BFF8E1C}" destId="{CCF8C2BA-2AFB-46C4-963A-46B16EEBE3B3}" srcOrd="5" destOrd="0" parTransId="{CC2AB0E5-5E8B-46A6-AE6B-D4BEE63444EE}" sibTransId="{FECD089A-CBEE-47FE-95BD-131064EDCF66}"/>
    <dgm:cxn modelId="{424C629D-4760-4195-B93A-81D7A47C73D6}" type="presOf" srcId="{D21E2C58-FDAF-4758-BC8F-62F8B554A51E}" destId="{1C89C0FF-CBBD-468C-B730-5BD4C93C7D65}" srcOrd="0" destOrd="0" presId="urn:microsoft.com/office/officeart/2005/8/layout/radial4"/>
    <dgm:cxn modelId="{317D7BA1-BEA3-45C3-ADE0-FB187D0B79A3}" srcId="{3BAF00C6-38DB-465B-A524-E1538BFF8E1C}" destId="{DEBA3630-0D78-401B-A698-FBA4223F28FD}" srcOrd="1" destOrd="0" parTransId="{0E402D8E-CFD9-4890-80E8-C8852F93981E}" sibTransId="{8047AC46-3C88-4AA7-8123-824DEFCDEBA4}"/>
    <dgm:cxn modelId="{B7BF51A4-2660-433E-9DA0-35C0C3C5365C}" srcId="{06646D72-A3C8-477D-B2CF-79975F8080E2}" destId="{7E2A9BE8-6A3B-400D-A6E5-DBDA4E368AA0}" srcOrd="0" destOrd="0" parTransId="{07F14785-9BE9-4342-ADF2-FD9E07212D48}" sibTransId="{EE55BBCA-FBF9-4886-BB72-2A2F06B017DC}"/>
    <dgm:cxn modelId="{407E0AB9-69F2-4462-9676-7B75EA20F321}" srcId="{3BAF00C6-38DB-465B-A524-E1538BFF8E1C}" destId="{06646D72-A3C8-477D-B2CF-79975F8080E2}" srcOrd="0" destOrd="0" parTransId="{F8C0C23D-05C7-4C64-AEBA-FB8A28E4B3BD}" sibTransId="{600960C5-3306-40EA-ACC8-14106DD59393}"/>
    <dgm:cxn modelId="{196377C0-7AA6-4686-9D7A-D7C19B96C957}" srcId="{06646D72-A3C8-477D-B2CF-79975F8080E2}" destId="{9B5F65B0-D2B1-49CA-9342-0E307A9A7CEC}" srcOrd="2" destOrd="0" parTransId="{D21E2C58-FDAF-4758-BC8F-62F8B554A51E}" sibTransId="{8725231C-FF56-47C4-ABB1-2001B6BA9502}"/>
    <dgm:cxn modelId="{747926C4-149F-4BA9-984C-B793034B2ACF}" type="presOf" srcId="{07F14785-9BE9-4342-ADF2-FD9E07212D48}" destId="{749CA2EA-02AE-4849-87F5-23293FDA8737}" srcOrd="0" destOrd="0" presId="urn:microsoft.com/office/officeart/2005/8/layout/radial4"/>
    <dgm:cxn modelId="{B8125DC6-E7D2-46B8-84A2-28C857CAB71B}" srcId="{3BAF00C6-38DB-465B-A524-E1538BFF8E1C}" destId="{D69D7EBD-D468-4E7A-BF09-9C988B77A470}" srcOrd="6" destOrd="0" parTransId="{77C209B0-AA62-431F-9703-716C33E7C57F}" sibTransId="{DA932200-18D2-4067-A375-319A08B7527A}"/>
    <dgm:cxn modelId="{2E2CF3D2-180C-4B9E-841C-974BCCAAA004}" srcId="{06646D72-A3C8-477D-B2CF-79975F8080E2}" destId="{75C4C4D8-5EFB-4A20-A409-5E1C07019965}" srcOrd="1" destOrd="0" parTransId="{C9EDC535-E756-4328-831C-2E9B48E23AD2}" sibTransId="{132A05F3-7598-498F-AB9B-5B11F0B5AF49}"/>
    <dgm:cxn modelId="{AB5DD8E5-7C54-4986-B856-DB48A6FBAF0C}" srcId="{5215106C-666F-4194-B849-6EFB3BB41EBF}" destId="{6CA7D1D7-CFE9-4850-9B1E-2F630B5E3AD8}" srcOrd="0" destOrd="0" parTransId="{A2DD35A1-8D18-47AE-85E2-30FCF2641121}" sibTransId="{9EA6A604-33FE-49C6-A8AC-6505EDDE30FA}"/>
    <dgm:cxn modelId="{840555E6-D3A2-4692-AFC3-736F728069DF}" type="presOf" srcId="{9B5F65B0-D2B1-49CA-9342-0E307A9A7CEC}" destId="{B20BF4AD-7054-4595-BD9A-DCECE26F6DC1}" srcOrd="0" destOrd="0" presId="urn:microsoft.com/office/officeart/2005/8/layout/radial4"/>
    <dgm:cxn modelId="{3517A0EF-0669-4A8B-9658-CE84C8FAF5D6}" srcId="{3BAF00C6-38DB-465B-A524-E1538BFF8E1C}" destId="{77890DA6-0E7E-4C34-A2EC-3BDC99D21615}" srcOrd="9" destOrd="0" parTransId="{C0C572A3-7E1D-413E-85C8-98DB3709F86C}" sibTransId="{73E3771D-DA9B-400D-B2BC-4DB996F33F9B}"/>
    <dgm:cxn modelId="{4F0E9FF8-4DFF-4C8E-9595-8DB40CCE7CEF}" srcId="{3BAF00C6-38DB-465B-A524-E1538BFF8E1C}" destId="{5215106C-666F-4194-B849-6EFB3BB41EBF}" srcOrd="3" destOrd="0" parTransId="{EF8887EC-3C37-488C-80AF-4AF9E33091BA}" sibTransId="{C8E6B57B-AD90-4ECF-8FBA-1B9926E1E20B}"/>
    <dgm:cxn modelId="{51B1B2F6-084A-4EB8-9056-5770234D2256}" type="presParOf" srcId="{B896AE50-769E-4FC7-BFC8-FC75076899F2}" destId="{9B60962A-7F3D-458D-8A86-94E917FC09B8}" srcOrd="0" destOrd="0" presId="urn:microsoft.com/office/officeart/2005/8/layout/radial4"/>
    <dgm:cxn modelId="{F13FC1C1-111F-4C35-BC31-8F714C5D7326}" type="presParOf" srcId="{B896AE50-769E-4FC7-BFC8-FC75076899F2}" destId="{749CA2EA-02AE-4849-87F5-23293FDA8737}" srcOrd="1" destOrd="0" presId="urn:microsoft.com/office/officeart/2005/8/layout/radial4"/>
    <dgm:cxn modelId="{20D9E8FC-99F5-42D8-BFC5-A5EFC0F00C46}" type="presParOf" srcId="{B896AE50-769E-4FC7-BFC8-FC75076899F2}" destId="{5A3DB0EC-3E29-4D27-91A4-9A989B004838}" srcOrd="2" destOrd="0" presId="urn:microsoft.com/office/officeart/2005/8/layout/radial4"/>
    <dgm:cxn modelId="{D9D7784C-DF79-4413-BFAB-63FE87C057F4}" type="presParOf" srcId="{B896AE50-769E-4FC7-BFC8-FC75076899F2}" destId="{7386A060-41CE-48F9-97E5-3DD670AD2763}" srcOrd="3" destOrd="0" presId="urn:microsoft.com/office/officeart/2005/8/layout/radial4"/>
    <dgm:cxn modelId="{A155ABC7-E814-4950-AEA7-5B161C266073}" type="presParOf" srcId="{B896AE50-769E-4FC7-BFC8-FC75076899F2}" destId="{1F3A13F8-48C8-4FA6-B8CB-79F8BCDE7136}" srcOrd="4" destOrd="0" presId="urn:microsoft.com/office/officeart/2005/8/layout/radial4"/>
    <dgm:cxn modelId="{3E555346-F6A6-4F7D-992F-716B516DF1BB}" type="presParOf" srcId="{B896AE50-769E-4FC7-BFC8-FC75076899F2}" destId="{1C89C0FF-CBBD-468C-B730-5BD4C93C7D65}" srcOrd="5" destOrd="0" presId="urn:microsoft.com/office/officeart/2005/8/layout/radial4"/>
    <dgm:cxn modelId="{06D0226C-2E61-4DA8-80ED-52E57F30DC42}" type="presParOf" srcId="{B896AE50-769E-4FC7-BFC8-FC75076899F2}" destId="{B20BF4AD-7054-4595-BD9A-DCECE26F6DC1}" srcOrd="6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1E9C67-E95E-4A6D-8A9C-F5BD413EEDB4}" type="doc">
      <dgm:prSet loTypeId="urn:microsoft.com/office/officeart/2005/8/layout/hierarchy4" loCatId="list" qsTypeId="urn:microsoft.com/office/officeart/2005/8/quickstyle/simple1" qsCatId="simple" csTypeId="urn:microsoft.com/office/officeart/2005/8/colors/accent0_3" csCatId="mainScheme" phldr="1"/>
      <dgm:spPr/>
    </dgm:pt>
    <dgm:pt modelId="{051901FC-1866-4CC0-9DB2-D950608EADA1}">
      <dgm:prSet phldrT="[Text]"/>
      <dgm:spPr/>
      <dgm:t>
        <a:bodyPr/>
        <a:lstStyle/>
        <a:p>
          <a:r>
            <a:rPr lang="en-US" dirty="0"/>
            <a:t>Expedited</a:t>
          </a:r>
        </a:p>
      </dgm:t>
    </dgm:pt>
    <dgm:pt modelId="{E625427F-CD48-47B5-81EE-71A5EBB14607}" type="parTrans" cxnId="{C74DAD09-ECDA-46B0-BBF8-C1AD3025C187}">
      <dgm:prSet/>
      <dgm:spPr/>
      <dgm:t>
        <a:bodyPr/>
        <a:lstStyle/>
        <a:p>
          <a:endParaRPr lang="en-US"/>
        </a:p>
      </dgm:t>
    </dgm:pt>
    <dgm:pt modelId="{DA99469C-D4E9-40E3-9AFB-8E0833B1A12A}" type="sibTrans" cxnId="{C74DAD09-ECDA-46B0-BBF8-C1AD3025C187}">
      <dgm:prSet/>
      <dgm:spPr/>
      <dgm:t>
        <a:bodyPr/>
        <a:lstStyle/>
        <a:p>
          <a:endParaRPr lang="en-US"/>
        </a:p>
      </dgm:t>
    </dgm:pt>
    <dgm:pt modelId="{FC841603-DA0E-47B3-AC46-D1C78B87AB8E}">
      <dgm:prSet phldrT="[Text]"/>
      <dgm:spPr/>
      <dgm:t>
        <a:bodyPr/>
        <a:lstStyle/>
        <a:p>
          <a:r>
            <a:rPr lang="en-US" dirty="0"/>
            <a:t>Human Subjects Research (HSR)</a:t>
          </a:r>
        </a:p>
      </dgm:t>
    </dgm:pt>
    <dgm:pt modelId="{BCDE3335-8EBA-46C3-A0E8-C8AC4613D41B}" type="parTrans" cxnId="{FCAEC6C0-816B-4EFD-B496-92D1D81F91FF}">
      <dgm:prSet/>
      <dgm:spPr/>
      <dgm:t>
        <a:bodyPr/>
        <a:lstStyle/>
        <a:p>
          <a:endParaRPr lang="en-US"/>
        </a:p>
      </dgm:t>
    </dgm:pt>
    <dgm:pt modelId="{0B456C3F-0747-48CE-9E38-2224DA2714B4}" type="sibTrans" cxnId="{FCAEC6C0-816B-4EFD-B496-92D1D81F91FF}">
      <dgm:prSet/>
      <dgm:spPr/>
      <dgm:t>
        <a:bodyPr/>
        <a:lstStyle/>
        <a:p>
          <a:endParaRPr lang="en-US"/>
        </a:p>
      </dgm:t>
    </dgm:pt>
    <dgm:pt modelId="{C2F93B6A-625E-4501-82B4-D26B988CD9DB}">
      <dgm:prSet phldrT="[Text]"/>
      <dgm:spPr/>
      <dgm:t>
        <a:bodyPr/>
        <a:lstStyle/>
        <a:p>
          <a:r>
            <a:rPr lang="en-US" dirty="0"/>
            <a:t>Exempt</a:t>
          </a:r>
        </a:p>
      </dgm:t>
    </dgm:pt>
    <dgm:pt modelId="{475688D7-B11F-4EA9-BDF1-831E72D1F7A0}" type="parTrans" cxnId="{3F4C3D05-56F7-49B6-A532-6B29F2F952D5}">
      <dgm:prSet/>
      <dgm:spPr/>
      <dgm:t>
        <a:bodyPr/>
        <a:lstStyle/>
        <a:p>
          <a:endParaRPr lang="en-US"/>
        </a:p>
      </dgm:t>
    </dgm:pt>
    <dgm:pt modelId="{F3521D94-4BAC-49F9-B863-27BB4DBCB1BF}" type="sibTrans" cxnId="{3F4C3D05-56F7-49B6-A532-6B29F2F952D5}">
      <dgm:prSet/>
      <dgm:spPr/>
      <dgm:t>
        <a:bodyPr/>
        <a:lstStyle/>
        <a:p>
          <a:endParaRPr lang="en-US"/>
        </a:p>
      </dgm:t>
    </dgm:pt>
    <dgm:pt modelId="{0C01B65E-32DF-4DA4-BBD8-2CD9BC69AADD}">
      <dgm:prSet phldrT="[Text]"/>
      <dgm:spPr/>
      <dgm:t>
        <a:bodyPr/>
        <a:lstStyle/>
        <a:p>
          <a:r>
            <a:rPr lang="en-US" dirty="0"/>
            <a:t>Full</a:t>
          </a:r>
        </a:p>
      </dgm:t>
    </dgm:pt>
    <dgm:pt modelId="{05750E4D-14A6-4136-8498-33698696DB8E}" type="parTrans" cxnId="{EB177610-AB0B-4B6A-B522-68787DFF8B3D}">
      <dgm:prSet/>
      <dgm:spPr/>
      <dgm:t>
        <a:bodyPr/>
        <a:lstStyle/>
        <a:p>
          <a:endParaRPr lang="en-US"/>
        </a:p>
      </dgm:t>
    </dgm:pt>
    <dgm:pt modelId="{63A5EF7B-4593-453E-9A31-93AA5F5D2677}" type="sibTrans" cxnId="{EB177610-AB0B-4B6A-B522-68787DFF8B3D}">
      <dgm:prSet/>
      <dgm:spPr/>
      <dgm:t>
        <a:bodyPr/>
        <a:lstStyle/>
        <a:p>
          <a:endParaRPr lang="en-US"/>
        </a:p>
      </dgm:t>
    </dgm:pt>
    <dgm:pt modelId="{98C8CBB3-452A-4EBD-8517-E9023C75CF63}" type="pres">
      <dgm:prSet presAssocID="{341E9C67-E95E-4A6D-8A9C-F5BD413EEDB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7B6C24-9A45-41B6-9002-13D39F649260}" type="pres">
      <dgm:prSet presAssocID="{FC841603-DA0E-47B3-AC46-D1C78B87AB8E}" presName="vertOne" presStyleCnt="0"/>
      <dgm:spPr/>
    </dgm:pt>
    <dgm:pt modelId="{DFC16610-243E-465B-A7B0-CB1C86C15C73}" type="pres">
      <dgm:prSet presAssocID="{FC841603-DA0E-47B3-AC46-D1C78B87AB8E}" presName="txOne" presStyleLbl="node0" presStyleIdx="0" presStyleCnt="1">
        <dgm:presLayoutVars>
          <dgm:chPref val="3"/>
        </dgm:presLayoutVars>
      </dgm:prSet>
      <dgm:spPr/>
    </dgm:pt>
    <dgm:pt modelId="{BF5EBBCE-16DA-446B-B023-C12F1A95161E}" type="pres">
      <dgm:prSet presAssocID="{FC841603-DA0E-47B3-AC46-D1C78B87AB8E}" presName="parTransOne" presStyleCnt="0"/>
      <dgm:spPr/>
    </dgm:pt>
    <dgm:pt modelId="{69B3DDC1-41AF-4818-BDDF-4891E1332398}" type="pres">
      <dgm:prSet presAssocID="{FC841603-DA0E-47B3-AC46-D1C78B87AB8E}" presName="horzOne" presStyleCnt="0"/>
      <dgm:spPr/>
    </dgm:pt>
    <dgm:pt modelId="{4A9620D0-4F23-4488-88D7-8F2839CA2119}" type="pres">
      <dgm:prSet presAssocID="{C2F93B6A-625E-4501-82B4-D26B988CD9DB}" presName="vertTwo" presStyleCnt="0"/>
      <dgm:spPr/>
    </dgm:pt>
    <dgm:pt modelId="{36D25A4C-CBCF-49E2-AC57-A41BD4490573}" type="pres">
      <dgm:prSet presAssocID="{C2F93B6A-625E-4501-82B4-D26B988CD9DB}" presName="txTwo" presStyleLbl="node2" presStyleIdx="0" presStyleCnt="3">
        <dgm:presLayoutVars>
          <dgm:chPref val="3"/>
        </dgm:presLayoutVars>
      </dgm:prSet>
      <dgm:spPr/>
    </dgm:pt>
    <dgm:pt modelId="{6528C20D-9452-4FA1-84F7-1D277A08CB07}" type="pres">
      <dgm:prSet presAssocID="{C2F93B6A-625E-4501-82B4-D26B988CD9DB}" presName="horzTwo" presStyleCnt="0"/>
      <dgm:spPr/>
    </dgm:pt>
    <dgm:pt modelId="{B3D25232-0AA2-4641-8F46-3C24ED4283C3}" type="pres">
      <dgm:prSet presAssocID="{F3521D94-4BAC-49F9-B863-27BB4DBCB1BF}" presName="sibSpaceTwo" presStyleCnt="0"/>
      <dgm:spPr/>
    </dgm:pt>
    <dgm:pt modelId="{700F5981-0486-4AF5-8394-4B097AFC32A8}" type="pres">
      <dgm:prSet presAssocID="{051901FC-1866-4CC0-9DB2-D950608EADA1}" presName="vertTwo" presStyleCnt="0"/>
      <dgm:spPr/>
    </dgm:pt>
    <dgm:pt modelId="{79BE812E-F048-4705-89B2-CD93495B1CF1}" type="pres">
      <dgm:prSet presAssocID="{051901FC-1866-4CC0-9DB2-D950608EADA1}" presName="txTwo" presStyleLbl="node2" presStyleIdx="1" presStyleCnt="3">
        <dgm:presLayoutVars>
          <dgm:chPref val="3"/>
        </dgm:presLayoutVars>
      </dgm:prSet>
      <dgm:spPr/>
    </dgm:pt>
    <dgm:pt modelId="{165A8D43-5A3B-49EC-A623-AAD527C8DC84}" type="pres">
      <dgm:prSet presAssocID="{051901FC-1866-4CC0-9DB2-D950608EADA1}" presName="horzTwo" presStyleCnt="0"/>
      <dgm:spPr/>
    </dgm:pt>
    <dgm:pt modelId="{A9CD24F6-9981-46C2-9949-75D095CBDE82}" type="pres">
      <dgm:prSet presAssocID="{DA99469C-D4E9-40E3-9AFB-8E0833B1A12A}" presName="sibSpaceTwo" presStyleCnt="0"/>
      <dgm:spPr/>
    </dgm:pt>
    <dgm:pt modelId="{8E3DD25D-D9CC-4590-A9DF-EDCB2A5FDD16}" type="pres">
      <dgm:prSet presAssocID="{0C01B65E-32DF-4DA4-BBD8-2CD9BC69AADD}" presName="vertTwo" presStyleCnt="0"/>
      <dgm:spPr/>
    </dgm:pt>
    <dgm:pt modelId="{C31EFF8B-04C3-4C5A-82FC-E29171077311}" type="pres">
      <dgm:prSet presAssocID="{0C01B65E-32DF-4DA4-BBD8-2CD9BC69AADD}" presName="txTwo" presStyleLbl="node2" presStyleIdx="2" presStyleCnt="3">
        <dgm:presLayoutVars>
          <dgm:chPref val="3"/>
        </dgm:presLayoutVars>
      </dgm:prSet>
      <dgm:spPr/>
    </dgm:pt>
    <dgm:pt modelId="{2069FA95-8E3B-4819-B4CF-9036F2E292F5}" type="pres">
      <dgm:prSet presAssocID="{0C01B65E-32DF-4DA4-BBD8-2CD9BC69AADD}" presName="horzTwo" presStyleCnt="0"/>
      <dgm:spPr/>
    </dgm:pt>
  </dgm:ptLst>
  <dgm:cxnLst>
    <dgm:cxn modelId="{3F4C3D05-56F7-49B6-A532-6B29F2F952D5}" srcId="{FC841603-DA0E-47B3-AC46-D1C78B87AB8E}" destId="{C2F93B6A-625E-4501-82B4-D26B988CD9DB}" srcOrd="0" destOrd="0" parTransId="{475688D7-B11F-4EA9-BDF1-831E72D1F7A0}" sibTransId="{F3521D94-4BAC-49F9-B863-27BB4DBCB1BF}"/>
    <dgm:cxn modelId="{EDA4FC06-B416-43B9-B11C-A57AFAD7BFF2}" type="presOf" srcId="{341E9C67-E95E-4A6D-8A9C-F5BD413EEDB4}" destId="{98C8CBB3-452A-4EBD-8517-E9023C75CF63}" srcOrd="0" destOrd="0" presId="urn:microsoft.com/office/officeart/2005/8/layout/hierarchy4"/>
    <dgm:cxn modelId="{2E254809-DA4E-437E-AE94-1EBEF59375CB}" type="presOf" srcId="{FC841603-DA0E-47B3-AC46-D1C78B87AB8E}" destId="{DFC16610-243E-465B-A7B0-CB1C86C15C73}" srcOrd="0" destOrd="0" presId="urn:microsoft.com/office/officeart/2005/8/layout/hierarchy4"/>
    <dgm:cxn modelId="{C74DAD09-ECDA-46B0-BBF8-C1AD3025C187}" srcId="{FC841603-DA0E-47B3-AC46-D1C78B87AB8E}" destId="{051901FC-1866-4CC0-9DB2-D950608EADA1}" srcOrd="1" destOrd="0" parTransId="{E625427F-CD48-47B5-81EE-71A5EBB14607}" sibTransId="{DA99469C-D4E9-40E3-9AFB-8E0833B1A12A}"/>
    <dgm:cxn modelId="{EB177610-AB0B-4B6A-B522-68787DFF8B3D}" srcId="{FC841603-DA0E-47B3-AC46-D1C78B87AB8E}" destId="{0C01B65E-32DF-4DA4-BBD8-2CD9BC69AADD}" srcOrd="2" destOrd="0" parTransId="{05750E4D-14A6-4136-8498-33698696DB8E}" sibTransId="{63A5EF7B-4593-453E-9A31-93AA5F5D2677}"/>
    <dgm:cxn modelId="{C1749A60-EA2E-40EE-81D4-99D642EC08EB}" type="presOf" srcId="{C2F93B6A-625E-4501-82B4-D26B988CD9DB}" destId="{36D25A4C-CBCF-49E2-AC57-A41BD4490573}" srcOrd="0" destOrd="0" presId="urn:microsoft.com/office/officeart/2005/8/layout/hierarchy4"/>
    <dgm:cxn modelId="{FCAEC6C0-816B-4EFD-B496-92D1D81F91FF}" srcId="{341E9C67-E95E-4A6D-8A9C-F5BD413EEDB4}" destId="{FC841603-DA0E-47B3-AC46-D1C78B87AB8E}" srcOrd="0" destOrd="0" parTransId="{BCDE3335-8EBA-46C3-A0E8-C8AC4613D41B}" sibTransId="{0B456C3F-0747-48CE-9E38-2224DA2714B4}"/>
    <dgm:cxn modelId="{0CA288E0-9FE8-4029-A089-BCF9F7C352CF}" type="presOf" srcId="{051901FC-1866-4CC0-9DB2-D950608EADA1}" destId="{79BE812E-F048-4705-89B2-CD93495B1CF1}" srcOrd="0" destOrd="0" presId="urn:microsoft.com/office/officeart/2005/8/layout/hierarchy4"/>
    <dgm:cxn modelId="{7A4CB6FD-E385-439D-A319-A4247D683502}" type="presOf" srcId="{0C01B65E-32DF-4DA4-BBD8-2CD9BC69AADD}" destId="{C31EFF8B-04C3-4C5A-82FC-E29171077311}" srcOrd="0" destOrd="0" presId="urn:microsoft.com/office/officeart/2005/8/layout/hierarchy4"/>
    <dgm:cxn modelId="{35E5036D-627A-4D84-89D7-49E10CE1C0ED}" type="presParOf" srcId="{98C8CBB3-452A-4EBD-8517-E9023C75CF63}" destId="{917B6C24-9A45-41B6-9002-13D39F649260}" srcOrd="0" destOrd="0" presId="urn:microsoft.com/office/officeart/2005/8/layout/hierarchy4"/>
    <dgm:cxn modelId="{CB91B95C-CAF1-46D2-92AF-F7420F598EA7}" type="presParOf" srcId="{917B6C24-9A45-41B6-9002-13D39F649260}" destId="{DFC16610-243E-465B-A7B0-CB1C86C15C73}" srcOrd="0" destOrd="0" presId="urn:microsoft.com/office/officeart/2005/8/layout/hierarchy4"/>
    <dgm:cxn modelId="{EB9A9D54-6F79-44BF-A16C-EBA97C7B3880}" type="presParOf" srcId="{917B6C24-9A45-41B6-9002-13D39F649260}" destId="{BF5EBBCE-16DA-446B-B023-C12F1A95161E}" srcOrd="1" destOrd="0" presId="urn:microsoft.com/office/officeart/2005/8/layout/hierarchy4"/>
    <dgm:cxn modelId="{0F1D1A64-E32A-4249-90D7-E3711824C998}" type="presParOf" srcId="{917B6C24-9A45-41B6-9002-13D39F649260}" destId="{69B3DDC1-41AF-4818-BDDF-4891E1332398}" srcOrd="2" destOrd="0" presId="urn:microsoft.com/office/officeart/2005/8/layout/hierarchy4"/>
    <dgm:cxn modelId="{0AA538C5-4D9F-49D8-99DE-EDB9DCA60146}" type="presParOf" srcId="{69B3DDC1-41AF-4818-BDDF-4891E1332398}" destId="{4A9620D0-4F23-4488-88D7-8F2839CA2119}" srcOrd="0" destOrd="0" presId="urn:microsoft.com/office/officeart/2005/8/layout/hierarchy4"/>
    <dgm:cxn modelId="{C0A19F22-A418-4F7C-88C1-F93071DB88F0}" type="presParOf" srcId="{4A9620D0-4F23-4488-88D7-8F2839CA2119}" destId="{36D25A4C-CBCF-49E2-AC57-A41BD4490573}" srcOrd="0" destOrd="0" presId="urn:microsoft.com/office/officeart/2005/8/layout/hierarchy4"/>
    <dgm:cxn modelId="{52781ECF-95FB-4554-B397-B0768D95E3F6}" type="presParOf" srcId="{4A9620D0-4F23-4488-88D7-8F2839CA2119}" destId="{6528C20D-9452-4FA1-84F7-1D277A08CB07}" srcOrd="1" destOrd="0" presId="urn:microsoft.com/office/officeart/2005/8/layout/hierarchy4"/>
    <dgm:cxn modelId="{783FBDC8-9ECE-45DB-8EF6-62192575AC45}" type="presParOf" srcId="{69B3DDC1-41AF-4818-BDDF-4891E1332398}" destId="{B3D25232-0AA2-4641-8F46-3C24ED4283C3}" srcOrd="1" destOrd="0" presId="urn:microsoft.com/office/officeart/2005/8/layout/hierarchy4"/>
    <dgm:cxn modelId="{FC056EB0-05A2-42E9-94C0-B793411EFB30}" type="presParOf" srcId="{69B3DDC1-41AF-4818-BDDF-4891E1332398}" destId="{700F5981-0486-4AF5-8394-4B097AFC32A8}" srcOrd="2" destOrd="0" presId="urn:microsoft.com/office/officeart/2005/8/layout/hierarchy4"/>
    <dgm:cxn modelId="{34C6747D-AF89-451E-A6F3-D25E97A176B9}" type="presParOf" srcId="{700F5981-0486-4AF5-8394-4B097AFC32A8}" destId="{79BE812E-F048-4705-89B2-CD93495B1CF1}" srcOrd="0" destOrd="0" presId="urn:microsoft.com/office/officeart/2005/8/layout/hierarchy4"/>
    <dgm:cxn modelId="{672335E1-FFAD-40F4-B85F-68066E6A4DE2}" type="presParOf" srcId="{700F5981-0486-4AF5-8394-4B097AFC32A8}" destId="{165A8D43-5A3B-49EC-A623-AAD527C8DC84}" srcOrd="1" destOrd="0" presId="urn:microsoft.com/office/officeart/2005/8/layout/hierarchy4"/>
    <dgm:cxn modelId="{55C5CE24-2B75-43AA-AA7B-5F3DFE177056}" type="presParOf" srcId="{69B3DDC1-41AF-4818-BDDF-4891E1332398}" destId="{A9CD24F6-9981-46C2-9949-75D095CBDE82}" srcOrd="3" destOrd="0" presId="urn:microsoft.com/office/officeart/2005/8/layout/hierarchy4"/>
    <dgm:cxn modelId="{2E5E94AA-E065-4D9F-9F4C-E066701EE5F4}" type="presParOf" srcId="{69B3DDC1-41AF-4818-BDDF-4891E1332398}" destId="{8E3DD25D-D9CC-4590-A9DF-EDCB2A5FDD16}" srcOrd="4" destOrd="0" presId="urn:microsoft.com/office/officeart/2005/8/layout/hierarchy4"/>
    <dgm:cxn modelId="{A8618250-9E4E-41A4-95CD-C4BC819433C0}" type="presParOf" srcId="{8E3DD25D-D9CC-4590-A9DF-EDCB2A5FDD16}" destId="{C31EFF8B-04C3-4C5A-82FC-E29171077311}" srcOrd="0" destOrd="0" presId="urn:microsoft.com/office/officeart/2005/8/layout/hierarchy4"/>
    <dgm:cxn modelId="{A04AF039-DEBD-4C90-AAFB-CB8CA627F666}" type="presParOf" srcId="{8E3DD25D-D9CC-4590-A9DF-EDCB2A5FDD16}" destId="{2069FA95-8E3B-4819-B4CF-9036F2E292F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1E9C67-E95E-4A6D-8A9C-F5BD413EEDB4}" type="doc">
      <dgm:prSet loTypeId="urn:microsoft.com/office/officeart/2005/8/layout/hierarchy4" loCatId="list" qsTypeId="urn:microsoft.com/office/officeart/2005/8/quickstyle/simple1" qsCatId="simple" csTypeId="urn:microsoft.com/office/officeart/2005/8/colors/accent0_3" csCatId="mainScheme" phldr="1"/>
      <dgm:spPr/>
    </dgm:pt>
    <dgm:pt modelId="{051901FC-1866-4CC0-9DB2-D950608EADA1}">
      <dgm:prSet phldrT="[Text]"/>
      <dgm:spPr/>
      <dgm:t>
        <a:bodyPr/>
        <a:lstStyle/>
        <a:p>
          <a:r>
            <a:rPr lang="en-US" dirty="0"/>
            <a:t>Expedited</a:t>
          </a:r>
        </a:p>
      </dgm:t>
    </dgm:pt>
    <dgm:pt modelId="{E625427F-CD48-47B5-81EE-71A5EBB14607}" type="parTrans" cxnId="{C74DAD09-ECDA-46B0-BBF8-C1AD3025C187}">
      <dgm:prSet/>
      <dgm:spPr/>
      <dgm:t>
        <a:bodyPr/>
        <a:lstStyle/>
        <a:p>
          <a:endParaRPr lang="en-US"/>
        </a:p>
      </dgm:t>
    </dgm:pt>
    <dgm:pt modelId="{DA99469C-D4E9-40E3-9AFB-8E0833B1A12A}" type="sibTrans" cxnId="{C74DAD09-ECDA-46B0-BBF8-C1AD3025C187}">
      <dgm:prSet/>
      <dgm:spPr/>
      <dgm:t>
        <a:bodyPr/>
        <a:lstStyle/>
        <a:p>
          <a:endParaRPr lang="en-US"/>
        </a:p>
      </dgm:t>
    </dgm:pt>
    <dgm:pt modelId="{FC841603-DA0E-47B3-AC46-D1C78B87AB8E}">
      <dgm:prSet phldrT="[Text]"/>
      <dgm:spPr/>
      <dgm:t>
        <a:bodyPr/>
        <a:lstStyle/>
        <a:p>
          <a:r>
            <a:rPr lang="en-US" dirty="0"/>
            <a:t>HSR</a:t>
          </a:r>
        </a:p>
      </dgm:t>
    </dgm:pt>
    <dgm:pt modelId="{BCDE3335-8EBA-46C3-A0E8-C8AC4613D41B}" type="parTrans" cxnId="{FCAEC6C0-816B-4EFD-B496-92D1D81F91FF}">
      <dgm:prSet/>
      <dgm:spPr/>
      <dgm:t>
        <a:bodyPr/>
        <a:lstStyle/>
        <a:p>
          <a:endParaRPr lang="en-US"/>
        </a:p>
      </dgm:t>
    </dgm:pt>
    <dgm:pt modelId="{0B456C3F-0747-48CE-9E38-2224DA2714B4}" type="sibTrans" cxnId="{FCAEC6C0-816B-4EFD-B496-92D1D81F91FF}">
      <dgm:prSet/>
      <dgm:spPr/>
      <dgm:t>
        <a:bodyPr/>
        <a:lstStyle/>
        <a:p>
          <a:endParaRPr lang="en-US"/>
        </a:p>
      </dgm:t>
    </dgm:pt>
    <dgm:pt modelId="{C2F93B6A-625E-4501-82B4-D26B988CD9DB}">
      <dgm:prSet phldrT="[Text]"/>
      <dgm:spPr/>
      <dgm:t>
        <a:bodyPr/>
        <a:lstStyle/>
        <a:p>
          <a:r>
            <a:rPr lang="en-US" dirty="0"/>
            <a:t>Exempt</a:t>
          </a:r>
        </a:p>
      </dgm:t>
    </dgm:pt>
    <dgm:pt modelId="{475688D7-B11F-4EA9-BDF1-831E72D1F7A0}" type="parTrans" cxnId="{3F4C3D05-56F7-49B6-A532-6B29F2F952D5}">
      <dgm:prSet/>
      <dgm:spPr/>
      <dgm:t>
        <a:bodyPr/>
        <a:lstStyle/>
        <a:p>
          <a:endParaRPr lang="en-US"/>
        </a:p>
      </dgm:t>
    </dgm:pt>
    <dgm:pt modelId="{F3521D94-4BAC-49F9-B863-27BB4DBCB1BF}" type="sibTrans" cxnId="{3F4C3D05-56F7-49B6-A532-6B29F2F952D5}">
      <dgm:prSet/>
      <dgm:spPr/>
      <dgm:t>
        <a:bodyPr/>
        <a:lstStyle/>
        <a:p>
          <a:endParaRPr lang="en-US"/>
        </a:p>
      </dgm:t>
    </dgm:pt>
    <dgm:pt modelId="{0C01B65E-32DF-4DA4-BBD8-2CD9BC69AADD}">
      <dgm:prSet phldrT="[Text]"/>
      <dgm:spPr/>
      <dgm:t>
        <a:bodyPr/>
        <a:lstStyle/>
        <a:p>
          <a:r>
            <a:rPr lang="en-US" dirty="0"/>
            <a:t>Full</a:t>
          </a:r>
        </a:p>
      </dgm:t>
    </dgm:pt>
    <dgm:pt modelId="{05750E4D-14A6-4136-8498-33698696DB8E}" type="parTrans" cxnId="{EB177610-AB0B-4B6A-B522-68787DFF8B3D}">
      <dgm:prSet/>
      <dgm:spPr/>
      <dgm:t>
        <a:bodyPr/>
        <a:lstStyle/>
        <a:p>
          <a:endParaRPr lang="en-US"/>
        </a:p>
      </dgm:t>
    </dgm:pt>
    <dgm:pt modelId="{63A5EF7B-4593-453E-9A31-93AA5F5D2677}" type="sibTrans" cxnId="{EB177610-AB0B-4B6A-B522-68787DFF8B3D}">
      <dgm:prSet/>
      <dgm:spPr/>
      <dgm:t>
        <a:bodyPr/>
        <a:lstStyle/>
        <a:p>
          <a:endParaRPr lang="en-US"/>
        </a:p>
      </dgm:t>
    </dgm:pt>
    <dgm:pt modelId="{98C8CBB3-452A-4EBD-8517-E9023C75CF63}" type="pres">
      <dgm:prSet presAssocID="{341E9C67-E95E-4A6D-8A9C-F5BD413EEDB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7B6C24-9A45-41B6-9002-13D39F649260}" type="pres">
      <dgm:prSet presAssocID="{FC841603-DA0E-47B3-AC46-D1C78B87AB8E}" presName="vertOne" presStyleCnt="0"/>
      <dgm:spPr/>
    </dgm:pt>
    <dgm:pt modelId="{DFC16610-243E-465B-A7B0-CB1C86C15C73}" type="pres">
      <dgm:prSet presAssocID="{FC841603-DA0E-47B3-AC46-D1C78B87AB8E}" presName="txOne" presStyleLbl="node0" presStyleIdx="0" presStyleCnt="1">
        <dgm:presLayoutVars>
          <dgm:chPref val="3"/>
        </dgm:presLayoutVars>
      </dgm:prSet>
      <dgm:spPr/>
    </dgm:pt>
    <dgm:pt modelId="{BF5EBBCE-16DA-446B-B023-C12F1A95161E}" type="pres">
      <dgm:prSet presAssocID="{FC841603-DA0E-47B3-AC46-D1C78B87AB8E}" presName="parTransOne" presStyleCnt="0"/>
      <dgm:spPr/>
    </dgm:pt>
    <dgm:pt modelId="{69B3DDC1-41AF-4818-BDDF-4891E1332398}" type="pres">
      <dgm:prSet presAssocID="{FC841603-DA0E-47B3-AC46-D1C78B87AB8E}" presName="horzOne" presStyleCnt="0"/>
      <dgm:spPr/>
    </dgm:pt>
    <dgm:pt modelId="{4A9620D0-4F23-4488-88D7-8F2839CA2119}" type="pres">
      <dgm:prSet presAssocID="{C2F93B6A-625E-4501-82B4-D26B988CD9DB}" presName="vertTwo" presStyleCnt="0"/>
      <dgm:spPr/>
    </dgm:pt>
    <dgm:pt modelId="{36D25A4C-CBCF-49E2-AC57-A41BD4490573}" type="pres">
      <dgm:prSet presAssocID="{C2F93B6A-625E-4501-82B4-D26B988CD9DB}" presName="txTwo" presStyleLbl="node2" presStyleIdx="0" presStyleCnt="3">
        <dgm:presLayoutVars>
          <dgm:chPref val="3"/>
        </dgm:presLayoutVars>
      </dgm:prSet>
      <dgm:spPr/>
    </dgm:pt>
    <dgm:pt modelId="{6528C20D-9452-4FA1-84F7-1D277A08CB07}" type="pres">
      <dgm:prSet presAssocID="{C2F93B6A-625E-4501-82B4-D26B988CD9DB}" presName="horzTwo" presStyleCnt="0"/>
      <dgm:spPr/>
    </dgm:pt>
    <dgm:pt modelId="{B3D25232-0AA2-4641-8F46-3C24ED4283C3}" type="pres">
      <dgm:prSet presAssocID="{F3521D94-4BAC-49F9-B863-27BB4DBCB1BF}" presName="sibSpaceTwo" presStyleCnt="0"/>
      <dgm:spPr/>
    </dgm:pt>
    <dgm:pt modelId="{700F5981-0486-4AF5-8394-4B097AFC32A8}" type="pres">
      <dgm:prSet presAssocID="{051901FC-1866-4CC0-9DB2-D950608EADA1}" presName="vertTwo" presStyleCnt="0"/>
      <dgm:spPr/>
    </dgm:pt>
    <dgm:pt modelId="{79BE812E-F048-4705-89B2-CD93495B1CF1}" type="pres">
      <dgm:prSet presAssocID="{051901FC-1866-4CC0-9DB2-D950608EADA1}" presName="txTwo" presStyleLbl="node2" presStyleIdx="1" presStyleCnt="3">
        <dgm:presLayoutVars>
          <dgm:chPref val="3"/>
        </dgm:presLayoutVars>
      </dgm:prSet>
      <dgm:spPr/>
    </dgm:pt>
    <dgm:pt modelId="{165A8D43-5A3B-49EC-A623-AAD527C8DC84}" type="pres">
      <dgm:prSet presAssocID="{051901FC-1866-4CC0-9DB2-D950608EADA1}" presName="horzTwo" presStyleCnt="0"/>
      <dgm:spPr/>
    </dgm:pt>
    <dgm:pt modelId="{A9CD24F6-9981-46C2-9949-75D095CBDE82}" type="pres">
      <dgm:prSet presAssocID="{DA99469C-D4E9-40E3-9AFB-8E0833B1A12A}" presName="sibSpaceTwo" presStyleCnt="0"/>
      <dgm:spPr/>
    </dgm:pt>
    <dgm:pt modelId="{8E3DD25D-D9CC-4590-A9DF-EDCB2A5FDD16}" type="pres">
      <dgm:prSet presAssocID="{0C01B65E-32DF-4DA4-BBD8-2CD9BC69AADD}" presName="vertTwo" presStyleCnt="0"/>
      <dgm:spPr/>
    </dgm:pt>
    <dgm:pt modelId="{C31EFF8B-04C3-4C5A-82FC-E29171077311}" type="pres">
      <dgm:prSet presAssocID="{0C01B65E-32DF-4DA4-BBD8-2CD9BC69AADD}" presName="txTwo" presStyleLbl="node2" presStyleIdx="2" presStyleCnt="3">
        <dgm:presLayoutVars>
          <dgm:chPref val="3"/>
        </dgm:presLayoutVars>
      </dgm:prSet>
      <dgm:spPr/>
    </dgm:pt>
    <dgm:pt modelId="{2069FA95-8E3B-4819-B4CF-9036F2E292F5}" type="pres">
      <dgm:prSet presAssocID="{0C01B65E-32DF-4DA4-BBD8-2CD9BC69AADD}" presName="horzTwo" presStyleCnt="0"/>
      <dgm:spPr/>
    </dgm:pt>
  </dgm:ptLst>
  <dgm:cxnLst>
    <dgm:cxn modelId="{3F4C3D05-56F7-49B6-A532-6B29F2F952D5}" srcId="{FC841603-DA0E-47B3-AC46-D1C78B87AB8E}" destId="{C2F93B6A-625E-4501-82B4-D26B988CD9DB}" srcOrd="0" destOrd="0" parTransId="{475688D7-B11F-4EA9-BDF1-831E72D1F7A0}" sibTransId="{F3521D94-4BAC-49F9-B863-27BB4DBCB1BF}"/>
    <dgm:cxn modelId="{EDA4FC06-B416-43B9-B11C-A57AFAD7BFF2}" type="presOf" srcId="{341E9C67-E95E-4A6D-8A9C-F5BD413EEDB4}" destId="{98C8CBB3-452A-4EBD-8517-E9023C75CF63}" srcOrd="0" destOrd="0" presId="urn:microsoft.com/office/officeart/2005/8/layout/hierarchy4"/>
    <dgm:cxn modelId="{2E254809-DA4E-437E-AE94-1EBEF59375CB}" type="presOf" srcId="{FC841603-DA0E-47B3-AC46-D1C78B87AB8E}" destId="{DFC16610-243E-465B-A7B0-CB1C86C15C73}" srcOrd="0" destOrd="0" presId="urn:microsoft.com/office/officeart/2005/8/layout/hierarchy4"/>
    <dgm:cxn modelId="{C74DAD09-ECDA-46B0-BBF8-C1AD3025C187}" srcId="{FC841603-DA0E-47B3-AC46-D1C78B87AB8E}" destId="{051901FC-1866-4CC0-9DB2-D950608EADA1}" srcOrd="1" destOrd="0" parTransId="{E625427F-CD48-47B5-81EE-71A5EBB14607}" sibTransId="{DA99469C-D4E9-40E3-9AFB-8E0833B1A12A}"/>
    <dgm:cxn modelId="{EB177610-AB0B-4B6A-B522-68787DFF8B3D}" srcId="{FC841603-DA0E-47B3-AC46-D1C78B87AB8E}" destId="{0C01B65E-32DF-4DA4-BBD8-2CD9BC69AADD}" srcOrd="2" destOrd="0" parTransId="{05750E4D-14A6-4136-8498-33698696DB8E}" sibTransId="{63A5EF7B-4593-453E-9A31-93AA5F5D2677}"/>
    <dgm:cxn modelId="{C1749A60-EA2E-40EE-81D4-99D642EC08EB}" type="presOf" srcId="{C2F93B6A-625E-4501-82B4-D26B988CD9DB}" destId="{36D25A4C-CBCF-49E2-AC57-A41BD4490573}" srcOrd="0" destOrd="0" presId="urn:microsoft.com/office/officeart/2005/8/layout/hierarchy4"/>
    <dgm:cxn modelId="{FCAEC6C0-816B-4EFD-B496-92D1D81F91FF}" srcId="{341E9C67-E95E-4A6D-8A9C-F5BD413EEDB4}" destId="{FC841603-DA0E-47B3-AC46-D1C78B87AB8E}" srcOrd="0" destOrd="0" parTransId="{BCDE3335-8EBA-46C3-A0E8-C8AC4613D41B}" sibTransId="{0B456C3F-0747-48CE-9E38-2224DA2714B4}"/>
    <dgm:cxn modelId="{0CA288E0-9FE8-4029-A089-BCF9F7C352CF}" type="presOf" srcId="{051901FC-1866-4CC0-9DB2-D950608EADA1}" destId="{79BE812E-F048-4705-89B2-CD93495B1CF1}" srcOrd="0" destOrd="0" presId="urn:microsoft.com/office/officeart/2005/8/layout/hierarchy4"/>
    <dgm:cxn modelId="{7A4CB6FD-E385-439D-A319-A4247D683502}" type="presOf" srcId="{0C01B65E-32DF-4DA4-BBD8-2CD9BC69AADD}" destId="{C31EFF8B-04C3-4C5A-82FC-E29171077311}" srcOrd="0" destOrd="0" presId="urn:microsoft.com/office/officeart/2005/8/layout/hierarchy4"/>
    <dgm:cxn modelId="{35E5036D-627A-4D84-89D7-49E10CE1C0ED}" type="presParOf" srcId="{98C8CBB3-452A-4EBD-8517-E9023C75CF63}" destId="{917B6C24-9A45-41B6-9002-13D39F649260}" srcOrd="0" destOrd="0" presId="urn:microsoft.com/office/officeart/2005/8/layout/hierarchy4"/>
    <dgm:cxn modelId="{CB91B95C-CAF1-46D2-92AF-F7420F598EA7}" type="presParOf" srcId="{917B6C24-9A45-41B6-9002-13D39F649260}" destId="{DFC16610-243E-465B-A7B0-CB1C86C15C73}" srcOrd="0" destOrd="0" presId="urn:microsoft.com/office/officeart/2005/8/layout/hierarchy4"/>
    <dgm:cxn modelId="{EB9A9D54-6F79-44BF-A16C-EBA97C7B3880}" type="presParOf" srcId="{917B6C24-9A45-41B6-9002-13D39F649260}" destId="{BF5EBBCE-16DA-446B-B023-C12F1A95161E}" srcOrd="1" destOrd="0" presId="urn:microsoft.com/office/officeart/2005/8/layout/hierarchy4"/>
    <dgm:cxn modelId="{0F1D1A64-E32A-4249-90D7-E3711824C998}" type="presParOf" srcId="{917B6C24-9A45-41B6-9002-13D39F649260}" destId="{69B3DDC1-41AF-4818-BDDF-4891E1332398}" srcOrd="2" destOrd="0" presId="urn:microsoft.com/office/officeart/2005/8/layout/hierarchy4"/>
    <dgm:cxn modelId="{0AA538C5-4D9F-49D8-99DE-EDB9DCA60146}" type="presParOf" srcId="{69B3DDC1-41AF-4818-BDDF-4891E1332398}" destId="{4A9620D0-4F23-4488-88D7-8F2839CA2119}" srcOrd="0" destOrd="0" presId="urn:microsoft.com/office/officeart/2005/8/layout/hierarchy4"/>
    <dgm:cxn modelId="{C0A19F22-A418-4F7C-88C1-F93071DB88F0}" type="presParOf" srcId="{4A9620D0-4F23-4488-88D7-8F2839CA2119}" destId="{36D25A4C-CBCF-49E2-AC57-A41BD4490573}" srcOrd="0" destOrd="0" presId="urn:microsoft.com/office/officeart/2005/8/layout/hierarchy4"/>
    <dgm:cxn modelId="{52781ECF-95FB-4554-B397-B0768D95E3F6}" type="presParOf" srcId="{4A9620D0-4F23-4488-88D7-8F2839CA2119}" destId="{6528C20D-9452-4FA1-84F7-1D277A08CB07}" srcOrd="1" destOrd="0" presId="urn:microsoft.com/office/officeart/2005/8/layout/hierarchy4"/>
    <dgm:cxn modelId="{783FBDC8-9ECE-45DB-8EF6-62192575AC45}" type="presParOf" srcId="{69B3DDC1-41AF-4818-BDDF-4891E1332398}" destId="{B3D25232-0AA2-4641-8F46-3C24ED4283C3}" srcOrd="1" destOrd="0" presId="urn:microsoft.com/office/officeart/2005/8/layout/hierarchy4"/>
    <dgm:cxn modelId="{FC056EB0-05A2-42E9-94C0-B793411EFB30}" type="presParOf" srcId="{69B3DDC1-41AF-4818-BDDF-4891E1332398}" destId="{700F5981-0486-4AF5-8394-4B097AFC32A8}" srcOrd="2" destOrd="0" presId="urn:microsoft.com/office/officeart/2005/8/layout/hierarchy4"/>
    <dgm:cxn modelId="{34C6747D-AF89-451E-A6F3-D25E97A176B9}" type="presParOf" srcId="{700F5981-0486-4AF5-8394-4B097AFC32A8}" destId="{79BE812E-F048-4705-89B2-CD93495B1CF1}" srcOrd="0" destOrd="0" presId="urn:microsoft.com/office/officeart/2005/8/layout/hierarchy4"/>
    <dgm:cxn modelId="{672335E1-FFAD-40F4-B85F-68066E6A4DE2}" type="presParOf" srcId="{700F5981-0486-4AF5-8394-4B097AFC32A8}" destId="{165A8D43-5A3B-49EC-A623-AAD527C8DC84}" srcOrd="1" destOrd="0" presId="urn:microsoft.com/office/officeart/2005/8/layout/hierarchy4"/>
    <dgm:cxn modelId="{55C5CE24-2B75-43AA-AA7B-5F3DFE177056}" type="presParOf" srcId="{69B3DDC1-41AF-4818-BDDF-4891E1332398}" destId="{A9CD24F6-9981-46C2-9949-75D095CBDE82}" srcOrd="3" destOrd="0" presId="urn:microsoft.com/office/officeart/2005/8/layout/hierarchy4"/>
    <dgm:cxn modelId="{2E5E94AA-E065-4D9F-9F4C-E066701EE5F4}" type="presParOf" srcId="{69B3DDC1-41AF-4818-BDDF-4891E1332398}" destId="{8E3DD25D-D9CC-4590-A9DF-EDCB2A5FDD16}" srcOrd="4" destOrd="0" presId="urn:microsoft.com/office/officeart/2005/8/layout/hierarchy4"/>
    <dgm:cxn modelId="{A8618250-9E4E-41A4-95CD-C4BC819433C0}" type="presParOf" srcId="{8E3DD25D-D9CC-4590-A9DF-EDCB2A5FDD16}" destId="{C31EFF8B-04C3-4C5A-82FC-E29171077311}" srcOrd="0" destOrd="0" presId="urn:microsoft.com/office/officeart/2005/8/layout/hierarchy4"/>
    <dgm:cxn modelId="{A04AF039-DEBD-4C90-AAFB-CB8CA627F666}" type="presParOf" srcId="{8E3DD25D-D9CC-4590-A9DF-EDCB2A5FDD16}" destId="{2069FA95-8E3B-4819-B4CF-9036F2E292F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97FD5F-BEDA-4561-8004-BD6610A24E9F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C53E00-717D-4BF3-A7C6-FF6F3DC56FCD}">
      <dgm:prSet phldrT="[Text]"/>
      <dgm:spPr/>
      <dgm:t>
        <a:bodyPr/>
        <a:lstStyle/>
        <a:p>
          <a:r>
            <a:rPr lang="en-US"/>
            <a:t>Informed Consent Documents</a:t>
          </a:r>
        </a:p>
      </dgm:t>
    </dgm:pt>
    <dgm:pt modelId="{5525234C-C842-4D01-AEB6-57182F5563DC}" type="parTrans" cxnId="{0C9B9213-33C5-4610-A132-EFDC424B9ED7}">
      <dgm:prSet/>
      <dgm:spPr/>
      <dgm:t>
        <a:bodyPr/>
        <a:lstStyle/>
        <a:p>
          <a:endParaRPr lang="en-US"/>
        </a:p>
      </dgm:t>
    </dgm:pt>
    <dgm:pt modelId="{5EB4BF4A-96C1-48F6-B765-DC3A07F671F9}" type="sibTrans" cxnId="{0C9B9213-33C5-4610-A132-EFDC424B9ED7}">
      <dgm:prSet/>
      <dgm:spPr/>
      <dgm:t>
        <a:bodyPr/>
        <a:lstStyle/>
        <a:p>
          <a:endParaRPr lang="en-US"/>
        </a:p>
      </dgm:t>
    </dgm:pt>
    <dgm:pt modelId="{2485689C-FD9E-48F5-A851-CB2CE836F76D}">
      <dgm:prSet phldrT="[Text]"/>
      <dgm:spPr/>
      <dgm:t>
        <a:bodyPr/>
        <a:lstStyle/>
        <a:p>
          <a:r>
            <a:rPr lang="en-US"/>
            <a:t>HIPAA Waiver of Authorization</a:t>
          </a:r>
        </a:p>
      </dgm:t>
    </dgm:pt>
    <dgm:pt modelId="{1BA7102D-0F5D-4BFC-B114-854BAA6CF871}" type="parTrans" cxnId="{A1DDF868-B605-4764-A88F-4FB638755F65}">
      <dgm:prSet/>
      <dgm:spPr/>
      <dgm:t>
        <a:bodyPr/>
        <a:lstStyle/>
        <a:p>
          <a:endParaRPr lang="en-US"/>
        </a:p>
      </dgm:t>
    </dgm:pt>
    <dgm:pt modelId="{6BDFD13E-EB39-4CB0-9C85-EDAFFB23A693}" type="sibTrans" cxnId="{A1DDF868-B605-4764-A88F-4FB638755F65}">
      <dgm:prSet/>
      <dgm:spPr/>
      <dgm:t>
        <a:bodyPr/>
        <a:lstStyle/>
        <a:p>
          <a:endParaRPr lang="en-US"/>
        </a:p>
      </dgm:t>
    </dgm:pt>
    <dgm:pt modelId="{E6CF06A4-9ED3-45D5-804A-B0F199796E68}">
      <dgm:prSet phldrT="[Text]"/>
      <dgm:spPr/>
      <dgm:t>
        <a:bodyPr/>
        <a:lstStyle/>
        <a:p>
          <a:r>
            <a:rPr lang="en-US" dirty="0"/>
            <a:t>Investigator Study Plan (ISP)</a:t>
          </a:r>
        </a:p>
      </dgm:t>
    </dgm:pt>
    <dgm:pt modelId="{EA898556-BAB4-4951-B947-35851EFBA183}" type="parTrans" cxnId="{6B6262F0-4D16-4E8A-9EA1-A42D59A70B4D}">
      <dgm:prSet/>
      <dgm:spPr/>
      <dgm:t>
        <a:bodyPr/>
        <a:lstStyle/>
        <a:p>
          <a:endParaRPr lang="en-US"/>
        </a:p>
      </dgm:t>
    </dgm:pt>
    <dgm:pt modelId="{EEA30FBB-CBBA-4E7C-8823-C67BBD8F9FED}" type="sibTrans" cxnId="{6B6262F0-4D16-4E8A-9EA1-A42D59A70B4D}">
      <dgm:prSet/>
      <dgm:spPr/>
      <dgm:t>
        <a:bodyPr/>
        <a:lstStyle/>
        <a:p>
          <a:endParaRPr lang="en-US"/>
        </a:p>
      </dgm:t>
    </dgm:pt>
    <dgm:pt modelId="{14658F40-DF7F-4B45-8831-C8BB48C7A903}">
      <dgm:prSet phldrT="[Text]"/>
      <dgm:spPr/>
      <dgm:t>
        <a:bodyPr/>
        <a:lstStyle/>
        <a:p>
          <a:endParaRPr lang="en-US" b="1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endParaRPr lang="en-US" b="1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endParaRPr lang="en-US" b="1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endParaRPr lang="en-US" b="1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r>
            <a:rPr lang="en-US" b="1" u="sng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Cohesive</a:t>
          </a:r>
          <a:r>
            <a:rPr lang="en-US" b="1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 &amp; </a:t>
          </a:r>
          <a:r>
            <a:rPr lang="en-US" b="1" u="sng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Complete</a:t>
          </a:r>
          <a:r>
            <a:rPr lang="en-US" b="1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 </a:t>
          </a:r>
        </a:p>
        <a:p>
          <a:r>
            <a:rPr lang="en-US" b="1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Human Subject Research Project</a:t>
          </a:r>
        </a:p>
      </dgm:t>
    </dgm:pt>
    <dgm:pt modelId="{D7A5745C-AF3D-4FB2-A1BA-5DCACB6159B6}" type="sibTrans" cxnId="{B8C5D30A-B059-44EE-A4FC-B4C08D7C42FD}">
      <dgm:prSet/>
      <dgm:spPr/>
      <dgm:t>
        <a:bodyPr/>
        <a:lstStyle/>
        <a:p>
          <a:endParaRPr lang="en-US"/>
        </a:p>
      </dgm:t>
    </dgm:pt>
    <dgm:pt modelId="{959768AE-2071-447D-8616-9B6768D7333B}" type="parTrans" cxnId="{B8C5D30A-B059-44EE-A4FC-B4C08D7C42FD}">
      <dgm:prSet/>
      <dgm:spPr/>
      <dgm:t>
        <a:bodyPr/>
        <a:lstStyle/>
        <a:p>
          <a:endParaRPr lang="en-US"/>
        </a:p>
      </dgm:t>
    </dgm:pt>
    <dgm:pt modelId="{C2F903F7-F4FD-4A5E-8F8F-7E5E054529CE}" type="pres">
      <dgm:prSet presAssocID="{A897FD5F-BEDA-4561-8004-BD6610A24E9F}" presName="Name0" presStyleCnt="0">
        <dgm:presLayoutVars>
          <dgm:chMax val="4"/>
          <dgm:resizeHandles val="exact"/>
        </dgm:presLayoutVars>
      </dgm:prSet>
      <dgm:spPr/>
    </dgm:pt>
    <dgm:pt modelId="{C6CA3824-CB79-4B76-BCB3-5FB27CB2336E}" type="pres">
      <dgm:prSet presAssocID="{A897FD5F-BEDA-4561-8004-BD6610A24E9F}" presName="ellipse" presStyleLbl="trBgShp" presStyleIdx="0" presStyleCnt="1" custScaleX="152545" custScaleY="135228" custLinFactNeighborX="-346" custLinFactNeighborY="23534"/>
      <dgm:spPr/>
    </dgm:pt>
    <dgm:pt modelId="{1E10953D-A615-496E-819C-C3BF242EC468}" type="pres">
      <dgm:prSet presAssocID="{A897FD5F-BEDA-4561-8004-BD6610A24E9F}" presName="arrow1" presStyleLbl="fgShp" presStyleIdx="0" presStyleCnt="1"/>
      <dgm:spPr/>
    </dgm:pt>
    <dgm:pt modelId="{11863C11-E61B-4286-BCDD-B31A7D7B99F2}" type="pres">
      <dgm:prSet presAssocID="{A897FD5F-BEDA-4561-8004-BD6610A24E9F}" presName="rectangle" presStyleLbl="revTx" presStyleIdx="0" presStyleCnt="1" custScaleX="127059" custScaleY="297765" custLinFactNeighborX="1788" custLinFactNeighborY="55059">
        <dgm:presLayoutVars>
          <dgm:bulletEnabled val="1"/>
        </dgm:presLayoutVars>
      </dgm:prSet>
      <dgm:spPr/>
    </dgm:pt>
    <dgm:pt modelId="{3AE76039-A07A-4F3E-BADC-A7060A797722}" type="pres">
      <dgm:prSet presAssocID="{2485689C-FD9E-48F5-A851-CB2CE836F76D}" presName="item1" presStyleLbl="node1" presStyleIdx="0" presStyleCnt="3">
        <dgm:presLayoutVars>
          <dgm:bulletEnabled val="1"/>
        </dgm:presLayoutVars>
      </dgm:prSet>
      <dgm:spPr/>
    </dgm:pt>
    <dgm:pt modelId="{68ACD714-EF2A-4B5F-B4E3-BA8D8C013957}" type="pres">
      <dgm:prSet presAssocID="{E6CF06A4-9ED3-45D5-804A-B0F199796E68}" presName="item2" presStyleLbl="node1" presStyleIdx="1" presStyleCnt="3">
        <dgm:presLayoutVars>
          <dgm:bulletEnabled val="1"/>
        </dgm:presLayoutVars>
      </dgm:prSet>
      <dgm:spPr/>
    </dgm:pt>
    <dgm:pt modelId="{FA648ABE-6ED0-4D57-8161-79BC9103E85E}" type="pres">
      <dgm:prSet presAssocID="{14658F40-DF7F-4B45-8831-C8BB48C7A903}" presName="item3" presStyleLbl="node1" presStyleIdx="2" presStyleCnt="3">
        <dgm:presLayoutVars>
          <dgm:bulletEnabled val="1"/>
        </dgm:presLayoutVars>
      </dgm:prSet>
      <dgm:spPr/>
    </dgm:pt>
    <dgm:pt modelId="{85213704-56CD-4DFB-B407-2286FDEFEE6A}" type="pres">
      <dgm:prSet presAssocID="{A897FD5F-BEDA-4561-8004-BD6610A24E9F}" presName="funnel" presStyleLbl="trAlignAcc1" presStyleIdx="0" presStyleCnt="1" custScaleX="171429" custScaleY="142857" custLinFactNeighborX="0" custLinFactNeighborY="29913"/>
      <dgm:spPr/>
    </dgm:pt>
  </dgm:ptLst>
  <dgm:cxnLst>
    <dgm:cxn modelId="{3636B007-3887-4929-8B03-441056255E3E}" type="presOf" srcId="{14658F40-DF7F-4B45-8831-C8BB48C7A903}" destId="{11863C11-E61B-4286-BCDD-B31A7D7B99F2}" srcOrd="0" destOrd="0" presId="urn:microsoft.com/office/officeart/2005/8/layout/funnel1"/>
    <dgm:cxn modelId="{B8C5D30A-B059-44EE-A4FC-B4C08D7C42FD}" srcId="{A897FD5F-BEDA-4561-8004-BD6610A24E9F}" destId="{14658F40-DF7F-4B45-8831-C8BB48C7A903}" srcOrd="3" destOrd="0" parTransId="{959768AE-2071-447D-8616-9B6768D7333B}" sibTransId="{D7A5745C-AF3D-4FB2-A1BA-5DCACB6159B6}"/>
    <dgm:cxn modelId="{0C9B9213-33C5-4610-A132-EFDC424B9ED7}" srcId="{A897FD5F-BEDA-4561-8004-BD6610A24E9F}" destId="{E3C53E00-717D-4BF3-A7C6-FF6F3DC56FCD}" srcOrd="0" destOrd="0" parTransId="{5525234C-C842-4D01-AEB6-57182F5563DC}" sibTransId="{5EB4BF4A-96C1-48F6-B765-DC3A07F671F9}"/>
    <dgm:cxn modelId="{A1DDF868-B605-4764-A88F-4FB638755F65}" srcId="{A897FD5F-BEDA-4561-8004-BD6610A24E9F}" destId="{2485689C-FD9E-48F5-A851-CB2CE836F76D}" srcOrd="1" destOrd="0" parTransId="{1BA7102D-0F5D-4BFC-B114-854BAA6CF871}" sibTransId="{6BDFD13E-EB39-4CB0-9C85-EDAFFB23A693}"/>
    <dgm:cxn modelId="{1C7DAF78-1A62-4EDE-A9A5-86B5CA8F9EB4}" type="presOf" srcId="{A897FD5F-BEDA-4561-8004-BD6610A24E9F}" destId="{C2F903F7-F4FD-4A5E-8F8F-7E5E054529CE}" srcOrd="0" destOrd="0" presId="urn:microsoft.com/office/officeart/2005/8/layout/funnel1"/>
    <dgm:cxn modelId="{B6253889-40B5-4762-ABCD-491CA94F6E68}" type="presOf" srcId="{E3C53E00-717D-4BF3-A7C6-FF6F3DC56FCD}" destId="{FA648ABE-6ED0-4D57-8161-79BC9103E85E}" srcOrd="0" destOrd="0" presId="urn:microsoft.com/office/officeart/2005/8/layout/funnel1"/>
    <dgm:cxn modelId="{DFA8BB94-6827-4C44-A37E-A264C5413526}" type="presOf" srcId="{2485689C-FD9E-48F5-A851-CB2CE836F76D}" destId="{68ACD714-EF2A-4B5F-B4E3-BA8D8C013957}" srcOrd="0" destOrd="0" presId="urn:microsoft.com/office/officeart/2005/8/layout/funnel1"/>
    <dgm:cxn modelId="{8E9D84C0-E8FA-4A0E-A363-3522FCD8BD2E}" type="presOf" srcId="{E6CF06A4-9ED3-45D5-804A-B0F199796E68}" destId="{3AE76039-A07A-4F3E-BADC-A7060A797722}" srcOrd="0" destOrd="0" presId="urn:microsoft.com/office/officeart/2005/8/layout/funnel1"/>
    <dgm:cxn modelId="{6B6262F0-4D16-4E8A-9EA1-A42D59A70B4D}" srcId="{A897FD5F-BEDA-4561-8004-BD6610A24E9F}" destId="{E6CF06A4-9ED3-45D5-804A-B0F199796E68}" srcOrd="2" destOrd="0" parTransId="{EA898556-BAB4-4951-B947-35851EFBA183}" sibTransId="{EEA30FBB-CBBA-4E7C-8823-C67BBD8F9FED}"/>
    <dgm:cxn modelId="{7C839CBA-38CB-4497-A213-1740352BDF7C}" type="presParOf" srcId="{C2F903F7-F4FD-4A5E-8F8F-7E5E054529CE}" destId="{C6CA3824-CB79-4B76-BCB3-5FB27CB2336E}" srcOrd="0" destOrd="0" presId="urn:microsoft.com/office/officeart/2005/8/layout/funnel1"/>
    <dgm:cxn modelId="{BE59AF7F-2929-4B49-9F01-88149CD02F3D}" type="presParOf" srcId="{C2F903F7-F4FD-4A5E-8F8F-7E5E054529CE}" destId="{1E10953D-A615-496E-819C-C3BF242EC468}" srcOrd="1" destOrd="0" presId="urn:microsoft.com/office/officeart/2005/8/layout/funnel1"/>
    <dgm:cxn modelId="{F20E371E-D27D-48A4-A6A0-4502A5630411}" type="presParOf" srcId="{C2F903F7-F4FD-4A5E-8F8F-7E5E054529CE}" destId="{11863C11-E61B-4286-BCDD-B31A7D7B99F2}" srcOrd="2" destOrd="0" presId="urn:microsoft.com/office/officeart/2005/8/layout/funnel1"/>
    <dgm:cxn modelId="{823CBDDA-D0DA-4BE2-8BB7-71310FF9030B}" type="presParOf" srcId="{C2F903F7-F4FD-4A5E-8F8F-7E5E054529CE}" destId="{3AE76039-A07A-4F3E-BADC-A7060A797722}" srcOrd="3" destOrd="0" presId="urn:microsoft.com/office/officeart/2005/8/layout/funnel1"/>
    <dgm:cxn modelId="{CAC9E1AD-5525-4632-9CBE-95B3B61085A9}" type="presParOf" srcId="{C2F903F7-F4FD-4A5E-8F8F-7E5E054529CE}" destId="{68ACD714-EF2A-4B5F-B4E3-BA8D8C013957}" srcOrd="4" destOrd="0" presId="urn:microsoft.com/office/officeart/2005/8/layout/funnel1"/>
    <dgm:cxn modelId="{28F7E690-D8D6-4771-97CF-13DF2F1726BA}" type="presParOf" srcId="{C2F903F7-F4FD-4A5E-8F8F-7E5E054529CE}" destId="{FA648ABE-6ED0-4D57-8161-79BC9103E85E}" srcOrd="5" destOrd="0" presId="urn:microsoft.com/office/officeart/2005/8/layout/funnel1"/>
    <dgm:cxn modelId="{C534599E-4E8E-49FC-A2AB-323E61114C3D}" type="presParOf" srcId="{C2F903F7-F4FD-4A5E-8F8F-7E5E054529CE}" destId="{85213704-56CD-4DFB-B407-2286FDEFEE6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0962A-7F3D-458D-8A86-94E917FC09B8}">
      <dsp:nvSpPr>
        <dsp:cNvPr id="0" name=""/>
        <dsp:cNvSpPr/>
      </dsp:nvSpPr>
      <dsp:spPr>
        <a:xfrm>
          <a:off x="4251187" y="2696208"/>
          <a:ext cx="2195200" cy="219520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Human Subjects Research</a:t>
          </a:r>
        </a:p>
      </dsp:txBody>
      <dsp:txXfrm>
        <a:off x="4572667" y="3017688"/>
        <a:ext cx="1552240" cy="1552240"/>
      </dsp:txXfrm>
    </dsp:sp>
    <dsp:sp modelId="{749CA2EA-02AE-4849-87F5-23293FDA8737}">
      <dsp:nvSpPr>
        <dsp:cNvPr id="0" name=""/>
        <dsp:cNvSpPr/>
      </dsp:nvSpPr>
      <dsp:spPr>
        <a:xfrm rot="12880564">
          <a:off x="1791315" y="1977410"/>
          <a:ext cx="2768169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DB0EC-3E29-4D27-91A4-9A989B004838}">
      <dsp:nvSpPr>
        <dsp:cNvPr id="0" name=""/>
        <dsp:cNvSpPr/>
      </dsp:nvSpPr>
      <dsp:spPr>
        <a:xfrm>
          <a:off x="519653" y="248545"/>
          <a:ext cx="3035003" cy="2508450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1. Will you interact or intervene with people to gather information about them or biospecimens from them?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kern="1200" dirty="0">
              <a:solidFill>
                <a:schemeClr val="tx1"/>
              </a:solidFill>
            </a:rPr>
            <a:t>(Human Subjects)</a:t>
          </a:r>
        </a:p>
      </dsp:txBody>
      <dsp:txXfrm>
        <a:off x="593123" y="322015"/>
        <a:ext cx="2888063" cy="2361510"/>
      </dsp:txXfrm>
    </dsp:sp>
    <dsp:sp modelId="{7386A060-41CE-48F9-97E5-3DD670AD2763}">
      <dsp:nvSpPr>
        <dsp:cNvPr id="0" name=""/>
        <dsp:cNvSpPr/>
      </dsp:nvSpPr>
      <dsp:spPr>
        <a:xfrm rot="16361072">
          <a:off x="4601620" y="1444910"/>
          <a:ext cx="1685269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A13F8-48C8-4FA6-B8CB-79F8BCDE7136}">
      <dsp:nvSpPr>
        <dsp:cNvPr id="0" name=""/>
        <dsp:cNvSpPr/>
      </dsp:nvSpPr>
      <dsp:spPr>
        <a:xfrm>
          <a:off x="4026405" y="-81466"/>
          <a:ext cx="2914631" cy="199496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2. Will you access, collect, use, generate, etc. private identifiable information?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kern="1200" dirty="0">
              <a:solidFill>
                <a:schemeClr val="tx1"/>
              </a:solidFill>
            </a:rPr>
            <a:t>(Human Subjects)</a:t>
          </a:r>
        </a:p>
      </dsp:txBody>
      <dsp:txXfrm>
        <a:off x="4084836" y="-23035"/>
        <a:ext cx="2797769" cy="1878103"/>
      </dsp:txXfrm>
    </dsp:sp>
    <dsp:sp modelId="{1C89C0FF-CBBD-468C-B730-5BD4C93C7D65}">
      <dsp:nvSpPr>
        <dsp:cNvPr id="0" name=""/>
        <dsp:cNvSpPr/>
      </dsp:nvSpPr>
      <dsp:spPr>
        <a:xfrm rot="19691988">
          <a:off x="6198479" y="1946844"/>
          <a:ext cx="3249230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BF4AD-7054-4595-BD9A-DCECE26F6DC1}">
      <dsp:nvSpPr>
        <dsp:cNvPr id="0" name=""/>
        <dsp:cNvSpPr/>
      </dsp:nvSpPr>
      <dsp:spPr>
        <a:xfrm>
          <a:off x="7405357" y="240087"/>
          <a:ext cx="3596966" cy="2326933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3. Will you be conducting a systematic investigation designed to develop or contribute to </a:t>
          </a:r>
          <a:r>
            <a:rPr lang="en-US" sz="2000" b="1" u="sng" kern="1200" dirty="0">
              <a:solidFill>
                <a:schemeClr val="tx1"/>
              </a:solidFill>
            </a:rPr>
            <a:t>generalizable</a:t>
          </a:r>
          <a:r>
            <a:rPr lang="en-US" sz="2000" b="1" kern="1200" dirty="0">
              <a:solidFill>
                <a:schemeClr val="tx1"/>
              </a:solidFill>
            </a:rPr>
            <a:t> knowledge?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(Research)</a:t>
          </a:r>
        </a:p>
      </dsp:txBody>
      <dsp:txXfrm>
        <a:off x="7473511" y="308241"/>
        <a:ext cx="3460658" cy="2190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0962A-7F3D-458D-8A86-94E917FC09B8}">
      <dsp:nvSpPr>
        <dsp:cNvPr id="0" name=""/>
        <dsp:cNvSpPr/>
      </dsp:nvSpPr>
      <dsp:spPr>
        <a:xfrm>
          <a:off x="4251187" y="2696208"/>
          <a:ext cx="2195200" cy="219520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Human Subjects Research</a:t>
          </a:r>
        </a:p>
      </dsp:txBody>
      <dsp:txXfrm>
        <a:off x="4572667" y="3017688"/>
        <a:ext cx="1552240" cy="1552240"/>
      </dsp:txXfrm>
    </dsp:sp>
    <dsp:sp modelId="{749CA2EA-02AE-4849-87F5-23293FDA8737}">
      <dsp:nvSpPr>
        <dsp:cNvPr id="0" name=""/>
        <dsp:cNvSpPr/>
      </dsp:nvSpPr>
      <dsp:spPr>
        <a:xfrm rot="12880564">
          <a:off x="1791315" y="1977410"/>
          <a:ext cx="2768169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DB0EC-3E29-4D27-91A4-9A989B004838}">
      <dsp:nvSpPr>
        <dsp:cNvPr id="0" name=""/>
        <dsp:cNvSpPr/>
      </dsp:nvSpPr>
      <dsp:spPr>
        <a:xfrm>
          <a:off x="519653" y="248545"/>
          <a:ext cx="3035003" cy="2508450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1. Will you interact or intervene with people to gather information about them or biospecimens from them?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kern="1200" dirty="0">
              <a:solidFill>
                <a:schemeClr val="tx1"/>
              </a:solidFill>
            </a:rPr>
            <a:t>(Human Subjects)</a:t>
          </a:r>
        </a:p>
      </dsp:txBody>
      <dsp:txXfrm>
        <a:off x="593123" y="322015"/>
        <a:ext cx="2888063" cy="2361510"/>
      </dsp:txXfrm>
    </dsp:sp>
    <dsp:sp modelId="{7386A060-41CE-48F9-97E5-3DD670AD2763}">
      <dsp:nvSpPr>
        <dsp:cNvPr id="0" name=""/>
        <dsp:cNvSpPr/>
      </dsp:nvSpPr>
      <dsp:spPr>
        <a:xfrm rot="16361072">
          <a:off x="4601620" y="1444910"/>
          <a:ext cx="1685269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A13F8-48C8-4FA6-B8CB-79F8BCDE7136}">
      <dsp:nvSpPr>
        <dsp:cNvPr id="0" name=""/>
        <dsp:cNvSpPr/>
      </dsp:nvSpPr>
      <dsp:spPr>
        <a:xfrm>
          <a:off x="4026405" y="-81466"/>
          <a:ext cx="2914631" cy="199496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2. Will you access, collect, use, generate, etc. private identifiable information?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kern="1200" dirty="0">
              <a:solidFill>
                <a:schemeClr val="tx1"/>
              </a:solidFill>
            </a:rPr>
            <a:t>(Human Subjects)</a:t>
          </a:r>
        </a:p>
      </dsp:txBody>
      <dsp:txXfrm>
        <a:off x="4084836" y="-23035"/>
        <a:ext cx="2797769" cy="1878103"/>
      </dsp:txXfrm>
    </dsp:sp>
    <dsp:sp modelId="{1C89C0FF-CBBD-468C-B730-5BD4C93C7D65}">
      <dsp:nvSpPr>
        <dsp:cNvPr id="0" name=""/>
        <dsp:cNvSpPr/>
      </dsp:nvSpPr>
      <dsp:spPr>
        <a:xfrm rot="19691988">
          <a:off x="6198479" y="1946844"/>
          <a:ext cx="3249230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BF4AD-7054-4595-BD9A-DCECE26F6DC1}">
      <dsp:nvSpPr>
        <dsp:cNvPr id="0" name=""/>
        <dsp:cNvSpPr/>
      </dsp:nvSpPr>
      <dsp:spPr>
        <a:xfrm>
          <a:off x="7405357" y="240087"/>
          <a:ext cx="3596966" cy="2326933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3. Will you be conducting a systematic investigation designed to develop or contribute to </a:t>
          </a:r>
          <a:r>
            <a:rPr lang="en-US" sz="2000" b="1" u="sng" kern="1200" dirty="0">
              <a:solidFill>
                <a:schemeClr val="tx1"/>
              </a:solidFill>
            </a:rPr>
            <a:t>generalizable</a:t>
          </a:r>
          <a:r>
            <a:rPr lang="en-US" sz="2000" b="1" kern="1200" dirty="0">
              <a:solidFill>
                <a:schemeClr val="tx1"/>
              </a:solidFill>
            </a:rPr>
            <a:t> knowledge?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(Research)</a:t>
          </a:r>
        </a:p>
      </dsp:txBody>
      <dsp:txXfrm>
        <a:off x="7473511" y="308241"/>
        <a:ext cx="3460658" cy="21906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0962A-7F3D-458D-8A86-94E917FC09B8}">
      <dsp:nvSpPr>
        <dsp:cNvPr id="0" name=""/>
        <dsp:cNvSpPr/>
      </dsp:nvSpPr>
      <dsp:spPr>
        <a:xfrm>
          <a:off x="4251187" y="2696208"/>
          <a:ext cx="2195200" cy="219520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Human Subjects Research</a:t>
          </a:r>
        </a:p>
      </dsp:txBody>
      <dsp:txXfrm>
        <a:off x="4572667" y="3017688"/>
        <a:ext cx="1552240" cy="1552240"/>
      </dsp:txXfrm>
    </dsp:sp>
    <dsp:sp modelId="{749CA2EA-02AE-4849-87F5-23293FDA8737}">
      <dsp:nvSpPr>
        <dsp:cNvPr id="0" name=""/>
        <dsp:cNvSpPr/>
      </dsp:nvSpPr>
      <dsp:spPr>
        <a:xfrm rot="12880564">
          <a:off x="1791315" y="1977410"/>
          <a:ext cx="2768169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DB0EC-3E29-4D27-91A4-9A989B004838}">
      <dsp:nvSpPr>
        <dsp:cNvPr id="0" name=""/>
        <dsp:cNvSpPr/>
      </dsp:nvSpPr>
      <dsp:spPr>
        <a:xfrm>
          <a:off x="519653" y="248545"/>
          <a:ext cx="3035003" cy="2508450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1. Will you interact or intervene with people to gather information about them or biospecimens from them?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kern="1200" dirty="0">
              <a:solidFill>
                <a:schemeClr val="tx1"/>
              </a:solidFill>
            </a:rPr>
            <a:t>(Human Subjects)</a:t>
          </a:r>
        </a:p>
      </dsp:txBody>
      <dsp:txXfrm>
        <a:off x="593123" y="322015"/>
        <a:ext cx="2888063" cy="2361510"/>
      </dsp:txXfrm>
    </dsp:sp>
    <dsp:sp modelId="{7386A060-41CE-48F9-97E5-3DD670AD2763}">
      <dsp:nvSpPr>
        <dsp:cNvPr id="0" name=""/>
        <dsp:cNvSpPr/>
      </dsp:nvSpPr>
      <dsp:spPr>
        <a:xfrm rot="16361072">
          <a:off x="4601620" y="1444910"/>
          <a:ext cx="1685269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A13F8-48C8-4FA6-B8CB-79F8BCDE7136}">
      <dsp:nvSpPr>
        <dsp:cNvPr id="0" name=""/>
        <dsp:cNvSpPr/>
      </dsp:nvSpPr>
      <dsp:spPr>
        <a:xfrm>
          <a:off x="4026405" y="-81466"/>
          <a:ext cx="2914631" cy="199496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2. Will you access, collect, use, generate, etc. private identifiable information?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0" kern="1200" dirty="0">
              <a:solidFill>
                <a:schemeClr val="tx1"/>
              </a:solidFill>
            </a:rPr>
            <a:t>(Human Subjects)</a:t>
          </a:r>
        </a:p>
      </dsp:txBody>
      <dsp:txXfrm>
        <a:off x="4084836" y="-23035"/>
        <a:ext cx="2797769" cy="1878103"/>
      </dsp:txXfrm>
    </dsp:sp>
    <dsp:sp modelId="{1C89C0FF-CBBD-468C-B730-5BD4C93C7D65}">
      <dsp:nvSpPr>
        <dsp:cNvPr id="0" name=""/>
        <dsp:cNvSpPr/>
      </dsp:nvSpPr>
      <dsp:spPr>
        <a:xfrm rot="19691988">
          <a:off x="6198479" y="1946844"/>
          <a:ext cx="3249230" cy="62563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BF4AD-7054-4595-BD9A-DCECE26F6DC1}">
      <dsp:nvSpPr>
        <dsp:cNvPr id="0" name=""/>
        <dsp:cNvSpPr/>
      </dsp:nvSpPr>
      <dsp:spPr>
        <a:xfrm>
          <a:off x="7405357" y="240087"/>
          <a:ext cx="3596966" cy="2326933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3. Will you be conducting a systematic investigation designed to develop or contribute to </a:t>
          </a:r>
          <a:r>
            <a:rPr lang="en-US" sz="2000" b="1" u="sng" kern="1200" dirty="0">
              <a:solidFill>
                <a:schemeClr val="tx1"/>
              </a:solidFill>
            </a:rPr>
            <a:t>generalizable</a:t>
          </a:r>
          <a:r>
            <a:rPr lang="en-US" sz="2000" b="1" kern="1200" dirty="0">
              <a:solidFill>
                <a:schemeClr val="tx1"/>
              </a:solidFill>
            </a:rPr>
            <a:t> knowledge?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tx1"/>
              </a:solidFill>
            </a:rPr>
            <a:t>(Research)</a:t>
          </a:r>
        </a:p>
      </dsp:txBody>
      <dsp:txXfrm>
        <a:off x="7473511" y="308241"/>
        <a:ext cx="3460658" cy="21906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16610-243E-465B-A7B0-CB1C86C15C73}">
      <dsp:nvSpPr>
        <dsp:cNvPr id="0" name=""/>
        <dsp:cNvSpPr/>
      </dsp:nvSpPr>
      <dsp:spPr>
        <a:xfrm>
          <a:off x="2834" y="1211"/>
          <a:ext cx="7881031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/>
            <a:t>Human Subjects Research (HSR)</a:t>
          </a:r>
        </a:p>
      </dsp:txBody>
      <dsp:txXfrm>
        <a:off x="63446" y="61823"/>
        <a:ext cx="7759807" cy="1948211"/>
      </dsp:txXfrm>
    </dsp:sp>
    <dsp:sp modelId="{36D25A4C-CBCF-49E2-AC57-A41BD4490573}">
      <dsp:nvSpPr>
        <dsp:cNvPr id="0" name=""/>
        <dsp:cNvSpPr/>
      </dsp:nvSpPr>
      <dsp:spPr>
        <a:xfrm>
          <a:off x="2834" y="2280691"/>
          <a:ext cx="2487699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Exempt</a:t>
          </a:r>
        </a:p>
      </dsp:txBody>
      <dsp:txXfrm>
        <a:off x="63446" y="2341303"/>
        <a:ext cx="2366475" cy="1948211"/>
      </dsp:txXfrm>
    </dsp:sp>
    <dsp:sp modelId="{79BE812E-F048-4705-89B2-CD93495B1CF1}">
      <dsp:nvSpPr>
        <dsp:cNvPr id="0" name=""/>
        <dsp:cNvSpPr/>
      </dsp:nvSpPr>
      <dsp:spPr>
        <a:xfrm>
          <a:off x="2699500" y="2280691"/>
          <a:ext cx="2487699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Expedited</a:t>
          </a:r>
        </a:p>
      </dsp:txBody>
      <dsp:txXfrm>
        <a:off x="2760112" y="2341303"/>
        <a:ext cx="2366475" cy="1948211"/>
      </dsp:txXfrm>
    </dsp:sp>
    <dsp:sp modelId="{C31EFF8B-04C3-4C5A-82FC-E29171077311}">
      <dsp:nvSpPr>
        <dsp:cNvPr id="0" name=""/>
        <dsp:cNvSpPr/>
      </dsp:nvSpPr>
      <dsp:spPr>
        <a:xfrm>
          <a:off x="5396166" y="2280691"/>
          <a:ext cx="2487699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Full</a:t>
          </a:r>
        </a:p>
      </dsp:txBody>
      <dsp:txXfrm>
        <a:off x="5456778" y="2341303"/>
        <a:ext cx="2366475" cy="19482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16610-243E-465B-A7B0-CB1C86C15C73}">
      <dsp:nvSpPr>
        <dsp:cNvPr id="0" name=""/>
        <dsp:cNvSpPr/>
      </dsp:nvSpPr>
      <dsp:spPr>
        <a:xfrm>
          <a:off x="2834" y="1211"/>
          <a:ext cx="7881031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HSR</a:t>
          </a:r>
        </a:p>
      </dsp:txBody>
      <dsp:txXfrm>
        <a:off x="63446" y="61823"/>
        <a:ext cx="7759807" cy="1948211"/>
      </dsp:txXfrm>
    </dsp:sp>
    <dsp:sp modelId="{36D25A4C-CBCF-49E2-AC57-A41BD4490573}">
      <dsp:nvSpPr>
        <dsp:cNvPr id="0" name=""/>
        <dsp:cNvSpPr/>
      </dsp:nvSpPr>
      <dsp:spPr>
        <a:xfrm>
          <a:off x="2834" y="2280691"/>
          <a:ext cx="2487699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Exempt</a:t>
          </a:r>
        </a:p>
      </dsp:txBody>
      <dsp:txXfrm>
        <a:off x="63446" y="2341303"/>
        <a:ext cx="2366475" cy="1948211"/>
      </dsp:txXfrm>
    </dsp:sp>
    <dsp:sp modelId="{79BE812E-F048-4705-89B2-CD93495B1CF1}">
      <dsp:nvSpPr>
        <dsp:cNvPr id="0" name=""/>
        <dsp:cNvSpPr/>
      </dsp:nvSpPr>
      <dsp:spPr>
        <a:xfrm>
          <a:off x="2699500" y="2280691"/>
          <a:ext cx="2487699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Expedited</a:t>
          </a:r>
        </a:p>
      </dsp:txBody>
      <dsp:txXfrm>
        <a:off x="2760112" y="2341303"/>
        <a:ext cx="2366475" cy="1948211"/>
      </dsp:txXfrm>
    </dsp:sp>
    <dsp:sp modelId="{C31EFF8B-04C3-4C5A-82FC-E29171077311}">
      <dsp:nvSpPr>
        <dsp:cNvPr id="0" name=""/>
        <dsp:cNvSpPr/>
      </dsp:nvSpPr>
      <dsp:spPr>
        <a:xfrm>
          <a:off x="5396166" y="2280691"/>
          <a:ext cx="2487699" cy="206943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Full</a:t>
          </a:r>
        </a:p>
      </dsp:txBody>
      <dsp:txXfrm>
        <a:off x="5456778" y="2341303"/>
        <a:ext cx="2366475" cy="19482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A3824-CB79-4B76-BCB3-5FB27CB2336E}">
      <dsp:nvSpPr>
        <dsp:cNvPr id="0" name=""/>
        <dsp:cNvSpPr/>
      </dsp:nvSpPr>
      <dsp:spPr>
        <a:xfrm>
          <a:off x="532438" y="160521"/>
          <a:ext cx="4998289" cy="153878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0953D-A615-496E-819C-C3BF242EC468}">
      <dsp:nvSpPr>
        <dsp:cNvPr id="0" name=""/>
        <dsp:cNvSpPr/>
      </dsp:nvSpPr>
      <dsp:spPr>
        <a:xfrm>
          <a:off x="2730500" y="2879536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63C11-E61B-4286-BCDD-B31A7D7B99F2}">
      <dsp:nvSpPr>
        <dsp:cNvPr id="0" name=""/>
        <dsp:cNvSpPr/>
      </dsp:nvSpPr>
      <dsp:spPr>
        <a:xfrm>
          <a:off x="1166119" y="2451172"/>
          <a:ext cx="3872758" cy="22689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>
            <a:solidFill>
              <a:schemeClr val="bg2">
                <a:lumMod val="10000"/>
              </a:schemeClr>
            </a:solidFill>
            <a:highlight>
              <a:srgbClr val="FFFF00"/>
            </a:highlight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Cohesive</a:t>
          </a:r>
          <a:r>
            <a:rPr lang="en-US" sz="1800" b="1" kern="120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 &amp; </a:t>
          </a:r>
          <a:r>
            <a:rPr lang="en-US" sz="1800" b="1" u="sng" kern="120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Complete</a:t>
          </a:r>
          <a:r>
            <a:rPr lang="en-US" sz="1800" b="1" kern="120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2">
                  <a:lumMod val="10000"/>
                </a:schemeClr>
              </a:solidFill>
              <a:highlight>
                <a:srgbClr val="FFFF00"/>
              </a:highlight>
            </a:rPr>
            <a:t>Human Subject Research Project</a:t>
          </a:r>
        </a:p>
      </dsp:txBody>
      <dsp:txXfrm>
        <a:off x="1166119" y="2451172"/>
        <a:ext cx="3872758" cy="2268969"/>
      </dsp:txXfrm>
    </dsp:sp>
    <dsp:sp modelId="{3AE76039-A07A-4F3E-BADC-A7060A797722}">
      <dsp:nvSpPr>
        <dsp:cNvPr id="0" name=""/>
        <dsp:cNvSpPr/>
      </dsp:nvSpPr>
      <dsp:spPr>
        <a:xfrm>
          <a:off x="2595880" y="1318960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Investigator Study Plan (ISP)</a:t>
          </a:r>
        </a:p>
      </dsp:txBody>
      <dsp:txXfrm>
        <a:off x="2763268" y="1486348"/>
        <a:ext cx="808224" cy="808224"/>
      </dsp:txXfrm>
    </dsp:sp>
    <dsp:sp modelId="{68ACD714-EF2A-4B5F-B4E3-BA8D8C013957}">
      <dsp:nvSpPr>
        <dsp:cNvPr id="0" name=""/>
        <dsp:cNvSpPr/>
      </dsp:nvSpPr>
      <dsp:spPr>
        <a:xfrm>
          <a:off x="1778000" y="461456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HIPAA Waiver of Authorization</a:t>
          </a:r>
        </a:p>
      </dsp:txBody>
      <dsp:txXfrm>
        <a:off x="1945388" y="628844"/>
        <a:ext cx="808224" cy="808224"/>
      </dsp:txXfrm>
    </dsp:sp>
    <dsp:sp modelId="{FA648ABE-6ED0-4D57-8161-79BC9103E85E}">
      <dsp:nvSpPr>
        <dsp:cNvPr id="0" name=""/>
        <dsp:cNvSpPr/>
      </dsp:nvSpPr>
      <dsp:spPr>
        <a:xfrm>
          <a:off x="2946400" y="185104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Informed Consent Documents</a:t>
          </a:r>
        </a:p>
      </dsp:txBody>
      <dsp:txXfrm>
        <a:off x="3113788" y="352492"/>
        <a:ext cx="808224" cy="808224"/>
      </dsp:txXfrm>
    </dsp:sp>
    <dsp:sp modelId="{85213704-56CD-4DFB-B407-2286FDEFEE6A}">
      <dsp:nvSpPr>
        <dsp:cNvPr id="0" name=""/>
        <dsp:cNvSpPr/>
      </dsp:nvSpPr>
      <dsp:spPr>
        <a:xfrm>
          <a:off x="-7" y="4"/>
          <a:ext cx="6096015" cy="406399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C03C6A-374F-4D02-8CC8-882CDE867237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AF868-EE05-4D25-94DD-6CBC3C85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3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1C7A1B0-8DDC-E3C2-AF9E-40824F7AD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07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32F4B-8F40-4C06-9AD2-BE4B205ABC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8DC7CDA-3641-9625-4EAC-DA4F85FCE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5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32F4B-8F40-4C06-9AD2-BE4B205ABCA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E18AB36-360F-573D-AC9B-2C8BE609F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8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FF47686-49FF-08D7-EC5C-8186072C0F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56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E627AF-F279-7A6A-C174-7FE9905D4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16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65C7A15-94EB-90FB-85D0-BE509D8D2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60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69D9E55-D966-F80A-1BDC-C5792C7B8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5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248BBFA-88AD-AC36-A453-693824EC3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2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DF5CB7E-30D5-4E53-AF05-6E663307A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2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6BD1E28-8BA6-BF6E-94E7-353BBBD33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9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EA8FA40-78F5-063A-9117-F3FA11C97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1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79A43-2024-4F49-BAA4-4A3CDD3DAE5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80EB641-35F0-F1C4-0D39-FFB89A7A5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67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1B43664-1523-5C8E-5ED6-C5E1A1A66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13FE2DD-7EEE-D02D-20D1-1770AE598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32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22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0A53F1A-E5BD-D771-D3AE-944F1C2BB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53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C74F8C2-4CC3-1F81-338E-2924ACD37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09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A934CE7-534D-6151-6736-6ADBCB790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36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B473-FB65-437F-8013-BD8F0770FBF0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FFC0D88-CDB9-448D-2B45-9C6FA3534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13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868D290-F0AF-1D5B-21DA-D83FA874D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4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6498582-1A3A-4EE9-D798-7AF014D0D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40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45403D4-7B08-3B00-D0EC-C3F2ADFDC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9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2BFFA-53EA-4417-BC81-1A369E09D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8794E5F-0732-476E-05B3-85D162750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79A43-2024-4F49-BAA4-4A3CDD3DAE5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2A77999-83E9-4A28-5082-41695B531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31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7759A0-5906-C6DF-965F-BCE991D7C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08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4DAD080-2EC1-EB56-1362-7BC48A437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954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2F86524-2598-79A1-DBCE-056A136EC6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952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BD4F59C-3A4F-FB3B-6ED6-4EC763EA8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2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9C6F402-AE93-2500-1FB4-C298A0BB4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0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676C8E1-E26D-7990-3665-DEEF2AF43B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143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B473-FB65-437F-8013-BD8F0770FBF0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C480E87-949E-38D4-D13B-19F0BD005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61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37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D52D417-AF88-475F-9AB3-A3375D250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5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38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E1A9BDA-5E66-D322-57E2-0401B28AD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68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39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807CF75-6BB0-254B-F528-8F4198F20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9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79A43-2024-4F49-BAA4-4A3CDD3DAE5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677E16E-97A0-6F2F-58A3-BD92D2B71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09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40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34B0557-BC76-F5BA-A89C-919823DA8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33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B473-FB65-437F-8013-BD8F0770FBF0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E693470-C985-989D-61DE-FE930AA25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72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98E6-A237-4FA2-BC75-C4BC8E1AC8D3}" type="slidenum">
              <a:rPr lang="en-US" smtClean="0"/>
              <a:t>42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6C6992C-A210-0F49-931A-497C989F5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24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98E6-A237-4FA2-BC75-C4BC8E1AC8D3}" type="slidenum">
              <a:rPr lang="en-US" smtClean="0"/>
              <a:t>43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7406664-09A7-4230-152B-AC242E939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5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98E6-A237-4FA2-BC75-C4BC8E1AC8D3}" type="slidenum">
              <a:rPr lang="en-US" smtClean="0"/>
              <a:t>44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265FFC4-F6E8-3639-4C02-8B5F1AF3D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2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45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3B3730B-A409-A4BE-2019-355DA47897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10075"/>
            <a:ext cx="5486400" cy="3600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586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2A98E6-A237-4FA2-BC75-C4BC8E1AC8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5F8EFAD-41DC-9BA0-3654-9A2D0EFE12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00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AF868-EE05-4D25-94DD-6CBC3C85D3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7BC217E-4447-32A3-57B3-5934B8150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042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2BFFA-53EA-4417-BC81-1A369E09D3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09D8A42-69A4-3F64-6356-540E85588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51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B473-FB65-437F-8013-BD8F0770FBF0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E333384-015F-B645-F999-86660BCE3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51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423863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79A43-2024-4F49-BAA4-4A3CDD3DAE5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793B54-7D97-13E2-5B5E-6CEFB26820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670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A98E6-A237-4FA2-BC75-C4BC8E1AC8D3}" type="slidenum">
              <a:rPr lang="en-US" smtClean="0"/>
              <a:t>50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89C47A3-AF4B-D233-B6E2-9F05A82C8A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316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744CA-FB0E-44A7-87EA-508E02605521}" type="slidenum">
              <a:rPr lang="en-US" smtClean="0"/>
              <a:t>51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0F2AE8C-A7DD-D263-7773-DD35DFEC3C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2761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52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9FDD45C-75D9-1594-38FA-1F8CA90F4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640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744CA-FB0E-44A7-87EA-508E02605521}" type="slidenum">
              <a:rPr lang="en-US" smtClean="0"/>
              <a:t>53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2AD9DAE-3A79-B05C-EFB7-20957B06F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1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744CA-FB0E-44A7-87EA-508E02605521}" type="slidenum">
              <a:rPr lang="en-US" smtClean="0"/>
              <a:t>54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4037723-F4FA-D849-51F9-17EAD2B13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501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55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499951E-13B0-EE0F-89DF-61B004B22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67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EA1-7B9F-49F3-A684-4902E78F55F8}" type="slidenum">
              <a:rPr lang="en-US" smtClean="0"/>
              <a:t>56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FD708A-9A71-882A-C0D0-9C5FE0552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10075"/>
            <a:ext cx="5486400" cy="3600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574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EA1-7B9F-49F3-A684-4902E78F55F8}" type="slidenum">
              <a:rPr lang="en-US" smtClean="0"/>
              <a:t>57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EE56ABE-CAB7-E731-0913-DBDC36F1E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076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EA1-7B9F-49F3-A684-4902E78F55F8}" type="slidenum">
              <a:rPr lang="en-US" smtClean="0"/>
              <a:t>58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0B5F6E7-BE1A-DB16-F9C0-290DDBAB4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264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59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0CF26EF-FA2D-C768-B1F8-5A5F1B34C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29125"/>
            <a:ext cx="5486400" cy="3600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1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2300" y="458788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23E3F9-4D14-E162-5370-3380CD531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65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60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68B00D7-43ED-CB60-56B4-6E9F9C48D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4529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61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0F861AA-58AD-080B-0B98-50521BD1F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598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62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1ED919E-D6E4-1CB4-3D30-65F593F12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890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63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67B1DE3-D3A9-410A-6CE1-91AC36ED1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470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64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FE5E8C2-CA4D-381A-A141-28A775EE5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265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65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4984F2B-6E39-A547-B7A4-6618FEFA3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5490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66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FFEBCE8-55DC-11E4-39B8-DFB2C3CDD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864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67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E69E77E-FD0E-19F1-3293-DA163C1C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431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F8FCED-FE36-49AD-9C1A-79F4088CE1B8}" type="slidenum">
              <a:rPr lang="en-US" smtClean="0"/>
              <a:t>68</a:t>
            </a:fld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22E0DF-D44E-7DF1-941A-4A5A8847F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585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69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4F96A16-6F2E-2740-C4AD-2C60E3EC0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C0799BD-8A07-2A68-642F-8EC9D7548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381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70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1EB42BE-A9FE-8D12-6CCE-0D69B3B97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45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71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1187F82-60F4-DD5A-0C22-98F068BA5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624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CCEA1-7B9F-49F3-A684-4902E78F55F8}" type="slidenum">
              <a:rPr lang="en-US" smtClean="0"/>
              <a:t>72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811C473-844E-DC16-C3F0-0BEC10C400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577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AF868-EE05-4D25-94DD-6CBC3C85D3B7}" type="slidenum">
              <a:rPr lang="en-US" smtClean="0"/>
              <a:t>73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CA605A9-51A2-D1E0-815F-317313069A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960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B473-FB65-437F-8013-BD8F0770FBF0}" type="slidenum">
              <a:rPr lang="en-US" smtClean="0"/>
              <a:t>74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BCA2149-1164-4675-6A03-0AD16A9BB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830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CAB473-FB65-437F-8013-BD8F0770FBF0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65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2BFFA-53EA-4417-BC81-1A369E09D3E7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D82979F-F49E-DDAC-4F16-628788B6F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61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32F4B-8F40-4C06-9AD2-BE4B205ABCA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CD50C6-FE5D-5846-1E6A-29BB3D4AD2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3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C1EA6562-8C7A-4814-BB15-5B62A48AC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" y="6633927"/>
            <a:ext cx="2895600" cy="224073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t-IT"/>
              <a:t>DRAFT 0614.008\521626(pptx) WD 12-17-20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B081B-2DC5-40D8-8E6C-2939DA742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|  </a:t>
            </a:r>
            <a:fld id="{020DA90B-5D47-4F77-AA3C-54E76B4D78A2}" type="slidenum">
              <a:rPr lang="en-US" smtClean="0"/>
              <a:pPr/>
              <a:t>‹#›</a:t>
            </a:fld>
            <a:r>
              <a:rPr lang="en-US" dirty="0"/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9FD8A5-FE36-4293-96FB-99FEF9A8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41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0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48641"/>
            <a:ext cx="2751328" cy="298793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AD8FCD-839D-484B-B6EC-2D0BA0251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1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4F23-B11E-4AF5-B940-B8A0DCD1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CB1E-97E2-4ABF-B769-D95C6CBF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F195-7397-4C4F-A9CE-271F0B6D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4D8A-2726-4035-813D-ADC3CDE58C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F6980-A8FA-4EF8-9D9C-BC763216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3228A-FFC5-4237-A1F5-621347ED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3913-72BB-45D6-9BA7-FE0C6D915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1804F-6859-4173-8A62-E78C83CEE183}"/>
              </a:ext>
            </a:extLst>
          </p:cNvPr>
          <p:cNvSpPr/>
          <p:nvPr userDrawn="1"/>
        </p:nvSpPr>
        <p:spPr>
          <a:xfrm>
            <a:off x="-12700" y="1"/>
            <a:ext cx="1365251" cy="30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B14A1-1860-4103-A2D6-BA47A69EC861}"/>
              </a:ext>
            </a:extLst>
          </p:cNvPr>
          <p:cNvSpPr/>
          <p:nvPr userDrawn="1"/>
        </p:nvSpPr>
        <p:spPr>
          <a:xfrm>
            <a:off x="1352552" y="1"/>
            <a:ext cx="10839449" cy="301625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80CB25-5A8C-4EED-BB11-5E58913E38FF}"/>
              </a:ext>
            </a:extLst>
          </p:cNvPr>
          <p:cNvSpPr/>
          <p:nvPr userDrawn="1"/>
        </p:nvSpPr>
        <p:spPr>
          <a:xfrm>
            <a:off x="-12700" y="1670050"/>
            <a:ext cx="1365251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2DA9F-910C-4B70-AB9A-E7B41067A35B}"/>
              </a:ext>
            </a:extLst>
          </p:cNvPr>
          <p:cNvSpPr/>
          <p:nvPr userDrawn="1"/>
        </p:nvSpPr>
        <p:spPr>
          <a:xfrm>
            <a:off x="1352552" y="1670050"/>
            <a:ext cx="10839449" cy="46038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FCD1BB-A324-B6E7-FE67-DDF544FA4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6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9050-16A9-498C-A096-CA49D36D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9175C-E40E-4DF6-BD20-A0E93668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4D8A-2726-4035-813D-ADC3CDE58C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EF47B-6510-4D1E-972D-5E587BA5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202E3-D79D-4BAB-93A2-ADAE61BE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3913-72BB-45D6-9BA7-FE0C6D915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568B9E-4DFD-4FBE-9E58-02208AC76025}"/>
              </a:ext>
            </a:extLst>
          </p:cNvPr>
          <p:cNvSpPr/>
          <p:nvPr userDrawn="1"/>
        </p:nvSpPr>
        <p:spPr>
          <a:xfrm>
            <a:off x="-12700" y="1"/>
            <a:ext cx="1365251" cy="30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672816-6188-432B-AD6E-8FEAD188AC7A}"/>
              </a:ext>
            </a:extLst>
          </p:cNvPr>
          <p:cNvSpPr/>
          <p:nvPr userDrawn="1"/>
        </p:nvSpPr>
        <p:spPr>
          <a:xfrm>
            <a:off x="1352552" y="1"/>
            <a:ext cx="10839449" cy="301625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E02A7-74C2-49EC-A0A2-192E9387A0D7}"/>
              </a:ext>
            </a:extLst>
          </p:cNvPr>
          <p:cNvSpPr/>
          <p:nvPr userDrawn="1"/>
        </p:nvSpPr>
        <p:spPr>
          <a:xfrm>
            <a:off x="-12700" y="1670050"/>
            <a:ext cx="1365251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C30668-67E3-42CC-B038-36452A1AB78B}"/>
              </a:ext>
            </a:extLst>
          </p:cNvPr>
          <p:cNvSpPr/>
          <p:nvPr userDrawn="1"/>
        </p:nvSpPr>
        <p:spPr>
          <a:xfrm>
            <a:off x="1352552" y="1670050"/>
            <a:ext cx="10839449" cy="46038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EB2D506-98B6-E0BB-1E4D-86A81AA548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97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9C227B-E74A-0844-86AE-0249364EA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A590-28C5-4A84-9DFC-A364DBDD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D47B-CDA7-4F52-BC8B-48BB8CE1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A76DC-3AE5-446F-B65C-2DF6D8B6D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46AF8-DDD0-4727-9EAE-508CF496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4D8A-2726-4035-813D-ADC3CDE58C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94512-0514-4193-9D9E-3FA8D581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162EE-F90D-4E34-AF47-C507F486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3913-72BB-45D6-9BA7-FE0C6D915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4AD2B-E235-4B7E-B707-D4DAA2405D0A}"/>
              </a:ext>
            </a:extLst>
          </p:cNvPr>
          <p:cNvSpPr/>
          <p:nvPr userDrawn="1"/>
        </p:nvSpPr>
        <p:spPr>
          <a:xfrm>
            <a:off x="-12700" y="1"/>
            <a:ext cx="1365251" cy="30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565F7-E638-4453-BF52-DA1188368DF0}"/>
              </a:ext>
            </a:extLst>
          </p:cNvPr>
          <p:cNvSpPr/>
          <p:nvPr userDrawn="1"/>
        </p:nvSpPr>
        <p:spPr>
          <a:xfrm>
            <a:off x="1352552" y="1"/>
            <a:ext cx="10839449" cy="301625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10E71-8FA6-4F6A-B868-6776A510683D}"/>
              </a:ext>
            </a:extLst>
          </p:cNvPr>
          <p:cNvSpPr/>
          <p:nvPr userDrawn="1"/>
        </p:nvSpPr>
        <p:spPr>
          <a:xfrm>
            <a:off x="-12700" y="1670050"/>
            <a:ext cx="1365251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248F6E-0EBE-4A12-8776-0A5CC0894461}"/>
              </a:ext>
            </a:extLst>
          </p:cNvPr>
          <p:cNvSpPr/>
          <p:nvPr userDrawn="1"/>
        </p:nvSpPr>
        <p:spPr>
          <a:xfrm>
            <a:off x="1352552" y="1670050"/>
            <a:ext cx="10839449" cy="46038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D59DE6B-1E5A-CF3A-B0E2-E54601C0A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8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B344-817B-4862-AC6D-CF94F015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75570E-0963-4747-843D-53F95F779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0614.008/521056(pptx) WD 1-05-21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AB251-DD9A-4BA7-B504-8B333A45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03442-B2A4-47C6-8C88-A89853CB78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51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White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3FDE61-1A20-C741-B0A6-17188F980614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6EADD-0199-7444-91FB-EE710DD009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1" y="5692491"/>
            <a:ext cx="5141876" cy="9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32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347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91"/>
            </a:lvl1pPr>
            <a:lvl2pPr marL="264961" indent="0" algn="ctr">
              <a:buNone/>
              <a:defRPr sz="1159"/>
            </a:lvl2pPr>
            <a:lvl3pPr marL="529922" indent="0" algn="ctr">
              <a:buNone/>
              <a:defRPr sz="1043"/>
            </a:lvl3pPr>
            <a:lvl4pPr marL="794883" indent="0" algn="ctr">
              <a:buNone/>
              <a:defRPr sz="927"/>
            </a:lvl4pPr>
            <a:lvl5pPr marL="1059844" indent="0" algn="ctr">
              <a:buNone/>
              <a:defRPr sz="927"/>
            </a:lvl5pPr>
            <a:lvl6pPr marL="1324806" indent="0" algn="ctr">
              <a:buNone/>
              <a:defRPr sz="927"/>
            </a:lvl6pPr>
            <a:lvl7pPr marL="1589767" indent="0" algn="ctr">
              <a:buNone/>
              <a:defRPr sz="927"/>
            </a:lvl7pPr>
            <a:lvl8pPr marL="1854728" indent="0" algn="ctr">
              <a:buNone/>
              <a:defRPr sz="927"/>
            </a:lvl8pPr>
            <a:lvl9pPr marL="2119689" indent="0" algn="ctr">
              <a:buNone/>
              <a:defRPr sz="92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7BD35-3A77-45EA-AE0E-3060101855F4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BC21-C571-4866-AE8A-A769FBD7F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8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005856-7776-ED45-94BB-BDE129D4A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2474"/>
          <a:stretch/>
        </p:blipFill>
        <p:spPr>
          <a:xfrm>
            <a:off x="406401" y="5692491"/>
            <a:ext cx="2957901" cy="9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Generic Fac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D3CB80A4-6619-4C40-9BA2-4C8CBBEAE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2"/>
            <a:ext cx="7264958" cy="68529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28A686-3BB8-4A98-AD3C-39FEA2CCF156}"/>
              </a:ext>
            </a:extLst>
          </p:cNvPr>
          <p:cNvSpPr/>
          <p:nvPr userDrawn="1"/>
        </p:nvSpPr>
        <p:spPr>
          <a:xfrm>
            <a:off x="3953278" y="2847703"/>
            <a:ext cx="8239100" cy="2464254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AB7714-C6BF-4DFA-9E11-F654E84A309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230430" y="3944141"/>
            <a:ext cx="7699248" cy="428948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94699E56-16FF-4359-AF65-ECBE51D482C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230429" y="4493730"/>
            <a:ext cx="7699248" cy="287276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Client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F07DC5-AACF-4F50-ACBF-E75EFE3EC78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230688" y="4802230"/>
            <a:ext cx="2702375" cy="225271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1F0B5A-FBE1-4701-BFEB-924D2726471A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30688" y="3081528"/>
            <a:ext cx="7694612" cy="832104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800" spc="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ABDAB8-E3AF-4742-92F4-8384F58980E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10391" y="652463"/>
            <a:ext cx="2834640" cy="1645920"/>
          </a:xfrm>
        </p:spPr>
        <p:txBody>
          <a:bodyPr anchor="ctr"/>
          <a:lstStyle>
            <a:lvl1pPr marL="0" indent="0" algn="ctr">
              <a:buFontTx/>
              <a:buNone/>
              <a:defRPr sz="1800" i="1"/>
            </a:lvl1pPr>
          </a:lstStyle>
          <a:p>
            <a:pPr lvl="0"/>
            <a:r>
              <a:rPr lang="en-US"/>
              <a:t>Client logo goes here </a:t>
            </a:r>
            <a:br>
              <a:rPr lang="en-US"/>
            </a:br>
            <a:r>
              <a:rPr lang="en-US"/>
              <a:t>(click on Picture icon)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C4F254-16CA-4900-92E2-FF12E252E47B}"/>
              </a:ext>
            </a:extLst>
          </p:cNvPr>
          <p:cNvSpPr/>
          <p:nvPr userDrawn="1"/>
        </p:nvSpPr>
        <p:spPr>
          <a:xfrm>
            <a:off x="-1" y="0"/>
            <a:ext cx="7267576" cy="141078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  <a:alpha val="54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08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4F23-B11E-4AF5-B940-B8A0DCD1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CB1E-97E2-4ABF-B769-D95C6CBF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F195-7397-4C4F-A9CE-271F0B6D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4D8A-2726-4035-813D-ADC3CDE58C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F6980-A8FA-4EF8-9D9C-BC763216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3228A-FFC5-4237-A1F5-621347ED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3913-72BB-45D6-9BA7-FE0C6D915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1804F-6859-4173-8A62-E78C83CEE183}"/>
              </a:ext>
            </a:extLst>
          </p:cNvPr>
          <p:cNvSpPr/>
          <p:nvPr userDrawn="1"/>
        </p:nvSpPr>
        <p:spPr>
          <a:xfrm>
            <a:off x="-12700" y="1"/>
            <a:ext cx="1365251" cy="30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B14A1-1860-4103-A2D6-BA47A69EC861}"/>
              </a:ext>
            </a:extLst>
          </p:cNvPr>
          <p:cNvSpPr/>
          <p:nvPr userDrawn="1"/>
        </p:nvSpPr>
        <p:spPr>
          <a:xfrm>
            <a:off x="1352552" y="1"/>
            <a:ext cx="10839449" cy="301625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80CB25-5A8C-4EED-BB11-5E58913E38FF}"/>
              </a:ext>
            </a:extLst>
          </p:cNvPr>
          <p:cNvSpPr/>
          <p:nvPr userDrawn="1"/>
        </p:nvSpPr>
        <p:spPr>
          <a:xfrm>
            <a:off x="-12700" y="1670050"/>
            <a:ext cx="1365251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2DA9F-910C-4B70-AB9A-E7B41067A35B}"/>
              </a:ext>
            </a:extLst>
          </p:cNvPr>
          <p:cNvSpPr/>
          <p:nvPr userDrawn="1"/>
        </p:nvSpPr>
        <p:spPr>
          <a:xfrm>
            <a:off x="1352552" y="1670050"/>
            <a:ext cx="10839449" cy="46038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A87AAB2-A342-D5E9-CD84-A88C27B49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60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0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48641"/>
            <a:ext cx="2751328" cy="298793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AD8FCD-839D-484B-B6EC-2D0BA0251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9C227B-E74A-0844-86AE-0249364EA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24F23-B11E-4AF5-B940-B8A0DCD1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CB1E-97E2-4ABF-B769-D95C6CBF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F195-7397-4C4F-A9CE-271F0B6D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4D8A-2726-4035-813D-ADC3CDE58C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F6980-A8FA-4EF8-9D9C-BC763216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3228A-FFC5-4237-A1F5-621347EDD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3913-72BB-45D6-9BA7-FE0C6D915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81804F-6859-4173-8A62-E78C83CEE183}"/>
              </a:ext>
            </a:extLst>
          </p:cNvPr>
          <p:cNvSpPr/>
          <p:nvPr userDrawn="1"/>
        </p:nvSpPr>
        <p:spPr>
          <a:xfrm>
            <a:off x="-12700" y="1"/>
            <a:ext cx="1365251" cy="30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AB14A1-1860-4103-A2D6-BA47A69EC861}"/>
              </a:ext>
            </a:extLst>
          </p:cNvPr>
          <p:cNvSpPr/>
          <p:nvPr userDrawn="1"/>
        </p:nvSpPr>
        <p:spPr>
          <a:xfrm>
            <a:off x="1352552" y="1"/>
            <a:ext cx="10839449" cy="301625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80CB25-5A8C-4EED-BB11-5E58913E38FF}"/>
              </a:ext>
            </a:extLst>
          </p:cNvPr>
          <p:cNvSpPr/>
          <p:nvPr userDrawn="1"/>
        </p:nvSpPr>
        <p:spPr>
          <a:xfrm>
            <a:off x="-12700" y="1670050"/>
            <a:ext cx="1365251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2DA9F-910C-4B70-AB9A-E7B41067A35B}"/>
              </a:ext>
            </a:extLst>
          </p:cNvPr>
          <p:cNvSpPr/>
          <p:nvPr userDrawn="1"/>
        </p:nvSpPr>
        <p:spPr>
          <a:xfrm>
            <a:off x="1352552" y="1670050"/>
            <a:ext cx="10839449" cy="46038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60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005856-7776-ED45-94BB-BDE129D4AC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01" y="5692491"/>
            <a:ext cx="5141876" cy="9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White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3FDE61-1A20-C741-B0A6-17188F980614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6EADD-0199-7444-91FB-EE710DD009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1" y="5692491"/>
            <a:ext cx="5141876" cy="9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9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9C227B-E74A-0844-86AE-0249364EA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0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48641"/>
            <a:ext cx="2751328" cy="298793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AD8FCD-839D-484B-B6EC-2D0BA0251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1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0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548641"/>
            <a:ext cx="2751328" cy="298793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DAD8FCD-839D-484B-B6EC-2D0BA0251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3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9C227B-E74A-0844-86AE-0249364EA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7"/>
            <a:ext cx="9144000" cy="729331"/>
          </a:xfrm>
        </p:spPr>
        <p:txBody>
          <a:bodyPr>
            <a:normAutofit/>
          </a:bodyPr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60042-FB4E-E64B-9CD6-98FFAD1B4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306472"/>
            <a:ext cx="9144000" cy="551528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 spc="133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/>
              <a:t>DATE OF PRESENTATION  |  LOCATION OF PRESENTATION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20E2DEC-A81F-B34C-9637-7809EFDF3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6200" y="4770233"/>
            <a:ext cx="4419600" cy="10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9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9C227B-E74A-0844-86AE-0249364EA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39A1D6-DBBB-A847-838A-96CE92F5E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5999" y="4791116"/>
            <a:ext cx="6089651" cy="206053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9B96961-9CB9-EE40-B746-84089B11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8" y="1"/>
            <a:ext cx="6089651" cy="4784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2" y="457201"/>
            <a:ext cx="5173663" cy="3883068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Callout goes here click to edit text lorem ipsum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904F77-80AD-C147-A581-E23A283819D1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640299-D8EE-494F-B123-AE344ED82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90" y="1825627"/>
            <a:ext cx="5179324" cy="316200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730D69E-FFBA-5A4C-9173-0E8F1DC1D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90" y="500650"/>
            <a:ext cx="5179324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E59FBAA-8CD0-1749-A7F3-1B3EFD2F47D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White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3FDE61-1A20-C741-B0A6-17188F980614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E76D119-5E46-B147-BCDC-73CCE03475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9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AB1FB-90C8-EC45-8325-354F70A4410F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6282A5F-8D0D-FE43-A6E5-0A3B4BCA71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720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8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+OneList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58B5D73-EB86-BD47-9FE4-8007B6D647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5229"/>
            <a:ext cx="1113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79824"/>
            <a:ext cx="11137232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374068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FB25F9-8E93-6D43-B0F6-9892F2537D30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5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AA590-28C5-4A84-9DFC-A364DBDD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D47B-CDA7-4F52-BC8B-48BB8CE1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A76DC-3AE5-446F-B65C-2DF6D8B6D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46AF8-DDD0-4727-9EAE-508CF496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4D8A-2726-4035-813D-ADC3CDE58C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94512-0514-4193-9D9E-3FA8D581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A162EE-F90D-4E34-AF47-C507F4868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23913-72BB-45D6-9BA7-FE0C6D9158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24AD2B-E235-4B7E-B707-D4DAA2405D0A}"/>
              </a:ext>
            </a:extLst>
          </p:cNvPr>
          <p:cNvSpPr/>
          <p:nvPr userDrawn="1"/>
        </p:nvSpPr>
        <p:spPr>
          <a:xfrm>
            <a:off x="-12700" y="1"/>
            <a:ext cx="1365251" cy="3016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565F7-E638-4453-BF52-DA1188368DF0}"/>
              </a:ext>
            </a:extLst>
          </p:cNvPr>
          <p:cNvSpPr/>
          <p:nvPr userDrawn="1"/>
        </p:nvSpPr>
        <p:spPr>
          <a:xfrm>
            <a:off x="1352552" y="1"/>
            <a:ext cx="10839449" cy="301625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10E71-8FA6-4F6A-B868-6776A510683D}"/>
              </a:ext>
            </a:extLst>
          </p:cNvPr>
          <p:cNvSpPr/>
          <p:nvPr userDrawn="1"/>
        </p:nvSpPr>
        <p:spPr>
          <a:xfrm>
            <a:off x="-12700" y="1670050"/>
            <a:ext cx="1365251" cy="46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248F6E-0EBE-4A12-8776-0A5CC0894461}"/>
              </a:ext>
            </a:extLst>
          </p:cNvPr>
          <p:cNvSpPr/>
          <p:nvPr userDrawn="1"/>
        </p:nvSpPr>
        <p:spPr>
          <a:xfrm>
            <a:off x="1352552" y="1670050"/>
            <a:ext cx="10839449" cy="46038"/>
          </a:xfrm>
          <a:prstGeom prst="rect">
            <a:avLst/>
          </a:prstGeom>
          <a:solidFill>
            <a:srgbClr val="3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D59DE6B-1E5A-CF3A-B0E2-E54601C0A9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4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ckoutHeader+TwoLists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09" t="-91" r="2" b="80054"/>
          <a:stretch/>
        </p:blipFill>
        <p:spPr>
          <a:xfrm>
            <a:off x="-31401" y="0"/>
            <a:ext cx="12217051" cy="13716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79458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91628"/>
            <a:ext cx="5540375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479458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1628"/>
            <a:ext cx="5402981" cy="25510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50065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0321489-E406-3340-A322-304E2EC74AF9}"/>
              </a:ext>
            </a:extLst>
          </p:cNvPr>
          <p:cNvSpPr txBox="1">
            <a:spLocks/>
          </p:cNvSpPr>
          <p:nvPr userDrawn="1"/>
        </p:nvSpPr>
        <p:spPr>
          <a:xfrm>
            <a:off x="8991600" y="61372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F9C227B-E74A-0844-86AE-0249364EAE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C49042-AF2C-4F46-826E-DE794A64D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35313"/>
            <a:ext cx="11658600" cy="8778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E29BA-39A3-4DAE-95D6-73548976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20" y="1335023"/>
            <a:ext cx="11658600" cy="4727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E5EB9A-3810-4459-A308-D9C0D2B47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1161" y="6192967"/>
            <a:ext cx="472165" cy="436433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sz="1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|  </a:t>
            </a:r>
            <a:fld id="{020DA90B-5D47-4F77-AA3C-54E76B4D78A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F168DD6-DC04-4AB8-810E-3849078F6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" y="6633927"/>
            <a:ext cx="2895600" cy="224073"/>
          </a:xfrm>
          <a:prstGeom prst="rect">
            <a:avLst/>
          </a:prstGeom>
        </p:spPr>
        <p:txBody>
          <a:bodyPr lIns="0"/>
          <a:lstStyle>
            <a:lvl1pPr>
              <a:defRPr sz="9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it-IT"/>
              <a:t>DRAFT 0614.008\521626(pptx) WD 12-17-20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E8BBFD-74A2-4B48-A303-AF4C512A1E91}"/>
              </a:ext>
            </a:extLst>
          </p:cNvPr>
          <p:cNvSpPr txBox="1"/>
          <p:nvPr userDrawn="1"/>
        </p:nvSpPr>
        <p:spPr>
          <a:xfrm>
            <a:off x="194598" y="6453529"/>
            <a:ext cx="8931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992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45" r:id="rId2"/>
    <p:sldLayoutId id="2147483713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44" userDrawn="1">
          <p15:clr>
            <a:srgbClr val="A4A3A4"/>
          </p15:clr>
        </p15:guide>
        <p15:guide id="3" pos="168" userDrawn="1">
          <p15:clr>
            <a:srgbClr val="F26B43"/>
          </p15:clr>
        </p15:guide>
        <p15:guide id="4" pos="7512" userDrawn="1">
          <p15:clr>
            <a:srgbClr val="F26B43"/>
          </p15:clr>
        </p15:guide>
        <p15:guide id="6" orient="horz" pos="4176" userDrawn="1">
          <p15:clr>
            <a:srgbClr val="A4A3A4"/>
          </p15:clr>
        </p15:guide>
        <p15:guide id="7" pos="1637" userDrawn="1">
          <p15:clr>
            <a:srgbClr val="A4A3A4"/>
          </p15:clr>
        </p15:guide>
        <p15:guide id="8" pos="3100" userDrawn="1">
          <p15:clr>
            <a:srgbClr val="A4A3A4"/>
          </p15:clr>
        </p15:guide>
        <p15:guide id="9" pos="4578" userDrawn="1">
          <p15:clr>
            <a:srgbClr val="A4A3A4"/>
          </p15:clr>
        </p15:guide>
        <p15:guide id="10" pos="6040" userDrawn="1">
          <p15:clr>
            <a:srgbClr val="A4A3A4"/>
          </p15:clr>
        </p15:guide>
        <p15:guide id="11" orient="horz" pos="840" userDrawn="1">
          <p15:clr>
            <a:srgbClr val="A4A3A4"/>
          </p15:clr>
        </p15:guide>
        <p15:guide id="13" orient="horz" pos="3816" userDrawn="1">
          <p15:clr>
            <a:srgbClr val="A4A3A4"/>
          </p15:clr>
        </p15:guide>
        <p15:guide id="15" pos="3840" userDrawn="1">
          <p15:clr>
            <a:srgbClr val="F26B43"/>
          </p15:clr>
        </p15:guide>
        <p15:guide id="16" orient="horz" pos="216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CB684C4-3D4C-9650-1EBA-2E04D1B13FD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63" r:id="rId3"/>
    <p:sldLayoutId id="2147483710" r:id="rId4"/>
    <p:sldLayoutId id="2147483711" r:id="rId5"/>
    <p:sldLayoutId id="2147483675" r:id="rId6"/>
    <p:sldLayoutId id="2147483673" r:id="rId7"/>
    <p:sldLayoutId id="2147483712" r:id="rId8"/>
    <p:sldLayoutId id="2147483735" r:id="rId9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741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2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4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744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4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1745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5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5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5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5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FCA6DB3-7319-438E-AB1C-C5A37E6F8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F1B568-1E86-BA2C-AD52-598B60EA88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52" r:id="rId2"/>
    <p:sldLayoutId id="2147483753" r:id="rId3"/>
    <p:sldLayoutId id="2147483754" r:id="rId4"/>
    <p:sldLayoutId id="2147483755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B50FEF-66D9-910C-BA3F-B76541D981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332" y="5831840"/>
            <a:ext cx="2786229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5B6E6-6483-FD20-3A46-BC5C0A0765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42474"/>
          <a:stretch/>
        </p:blipFill>
        <p:spPr>
          <a:xfrm>
            <a:off x="406401" y="5692491"/>
            <a:ext cx="2957901" cy="9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4" r:id="rId2"/>
    <p:sldLayoutId id="2147483743" r:id="rId3"/>
    <p:sldLayoutId id="2147483742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6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0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5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1.xml"/><Relationship Id="rId4" Type="http://schemas.openxmlformats.org/officeDocument/2006/relationships/hyperlink" Target="https://privacyruleandresearch.nih.gov/pr_08.as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3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10" Type="http://schemas.openxmlformats.org/officeDocument/2006/relationships/hyperlink" Target="https://www.newyorker.com/tech/annals-of-technology/who-should-stop-unethical-ai" TargetMode="External"/><Relationship Id="rId4" Type="http://schemas.openxmlformats.org/officeDocument/2006/relationships/image" Target="../media/image48.jpeg"/><Relationship Id="rId9" Type="http://schemas.openxmlformats.org/officeDocument/2006/relationships/hyperlink" Target="https://www.science.org/content/article/artificial-intelligence-could-identify-gang-crimes-and-ignite-ethical-firestorm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29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54.svg"/><Relationship Id="rId4" Type="http://schemas.openxmlformats.org/officeDocument/2006/relationships/diagramData" Target="../diagrams/data4.xml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7.png"/><Relationship Id="rId5" Type="http://schemas.openxmlformats.org/officeDocument/2006/relationships/hyperlink" Target="https://umassmed.sharepoint.com/sites/RMS/IRB" TargetMode="External"/><Relationship Id="rId4" Type="http://schemas.openxmlformats.org/officeDocument/2006/relationships/hyperlink" Target="https://www.umassmed.edu/ccts/irb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massmed.edu/ccts/irb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61.png"/><Relationship Id="rId7" Type="http://schemas.openxmlformats.org/officeDocument/2006/relationships/hyperlink" Target="https://umassmed.sharepoint.com/sites/RMS/IRB/Shared%20Documents/Forms/AllItems.aspx?id=%2Fsites%2FRMS%2FIRB%2FShared%20Documents%2FToolkit%2FTemplates&amp;viewid=7e7fcf07%2D1bf6%2D4e01%2Da94c%2D93a0a7f5dcc2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nam10.safelinks.protection.outlook.com/?url=https%3A%2F%2Fumassmed.sharepoint.com%2Fsites%2FRMS%2FIRB&amp;data=05%7C01%7CIRB%40umassmed.edu%7Cabab41ab3f6d48883d0108da852ccf45%7Cee9155fe2da34378a6c44405faf57b2e%7C0%7C0%7C637968725072485535%7CUnknown%7CTWFpbGZsb3d8eyJWIjoiMC4wLjAwMDAiLCJQIjoiV2luMzIiLCJBTiI6Ik1haWwiLCJXVCI6Mn0%3D%7C3000%7C%7C%7C&amp;sdata=t%2BMij%2FkoHFYrsR3WDJn7Rc8Nvcr6%2BY3lS%2BjwarD2KSY%3D&amp;reserved=0" TargetMode="External"/><Relationship Id="rId5" Type="http://schemas.openxmlformats.org/officeDocument/2006/relationships/hyperlink" Target="https://www.umassmed.edu/ccts/irb/education-requirements/" TargetMode="External"/><Relationship Id="rId4" Type="http://schemas.openxmlformats.org/officeDocument/2006/relationships/image" Target="../media/image6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48.xml"/><Relationship Id="rId7" Type="http://schemas.openxmlformats.org/officeDocument/2006/relationships/diagramColors" Target="../diagrams/colors5.xml"/><Relationship Id="rId12" Type="http://schemas.openxmlformats.org/officeDocument/2006/relationships/hyperlink" Target="https://www.hhs.gov/ohrp/regulations-and-policy/regulations/45-cfr-46/index.html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openxmlformats.org/officeDocument/2006/relationships/diagramQuickStyle" Target="../diagrams/quickStyle5.xml"/><Relationship Id="rId11" Type="http://schemas.openxmlformats.org/officeDocument/2006/relationships/hyperlink" Target="https://www.fda.gov/regulatory-information/search-fda-guidance-documents/institutional-review-boards-frequently-asked-questions#IRBProcedures" TargetMode="External"/><Relationship Id="rId5" Type="http://schemas.openxmlformats.org/officeDocument/2006/relationships/diagramLayout" Target="../diagrams/layout5.xml"/><Relationship Id="rId10" Type="http://schemas.openxmlformats.org/officeDocument/2006/relationships/image" Target="../media/image54.svg"/><Relationship Id="rId4" Type="http://schemas.openxmlformats.org/officeDocument/2006/relationships/diagramData" Target="../diagrams/data5.xml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hyperlink" Target="https://www.fda.gov/regulatory-information/search-fda-guidance-documents/institutional-review-boards-frequently-asked-questions" TargetMode="External"/><Relationship Id="rId4" Type="http://schemas.openxmlformats.org/officeDocument/2006/relationships/hyperlink" Target="https://www.hhs.gov/ohrp/education-and-outreach/online-education/human-research-protection-training/lesson-3-what-are-irbs/index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6" Type="http://schemas.openxmlformats.org/officeDocument/2006/relationships/image" Target="../media/image79.svg"/><Relationship Id="rId5" Type="http://schemas.openxmlformats.org/officeDocument/2006/relationships/image" Target="../media/image55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about:blank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flickr.com/photos/8274215@N04/48744254481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freepngimg.com/png/18341-success-png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5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fda.gov/regulatory-information/search-fda-guidance-documents/institutional-review-boards-frequently-asked-question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6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92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63.xml"/><Relationship Id="rId7" Type="http://schemas.openxmlformats.org/officeDocument/2006/relationships/image" Target="../media/image92.sv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8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8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assmed.edu/tissue-and-tumor-bank/" TargetMode="External"/><Relationship Id="rId3" Type="http://schemas.openxmlformats.org/officeDocument/2006/relationships/hyperlink" Target="https://grants.nih.gov/grants/how-to-apply-application-guide.html" TargetMode="External"/><Relationship Id="rId7" Type="http://schemas.openxmlformats.org/officeDocument/2006/relationships/hyperlink" Target="https://www.umassmed.edu/ccts/community/programs-and-resources/creating-research-teams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umassmed.edu/research-informatics/" TargetMode="External"/><Relationship Id="rId11" Type="http://schemas.openxmlformats.org/officeDocument/2006/relationships/image" Target="../media/image103.svg"/><Relationship Id="rId5" Type="http://schemas.openxmlformats.org/officeDocument/2006/relationships/hyperlink" Target="https://library.umassmed.edu/" TargetMode="External"/><Relationship Id="rId10" Type="http://schemas.openxmlformats.org/officeDocument/2006/relationships/image" Target="../media/image102.png"/><Relationship Id="rId4" Type="http://schemas.openxmlformats.org/officeDocument/2006/relationships/hyperlink" Target="https://umassmed.sharepoint.com/sites/information-technology/SitePages/services-Research-Technology.aspx" TargetMode="External"/><Relationship Id="rId9" Type="http://schemas.openxmlformats.org/officeDocument/2006/relationships/hyperlink" Target="https://umassmed.sharepoint.com/sites/RMS/IRB/Shared%20Documents/Forms/AllItems.aspx?RootFolder=%2Fsites%2FRMS%2FIRB%2FShared%20Documents%2FToolkit%2FInvestigator%20Manual%20%26%20General%20Documents%20%28100%2D108%29&amp;FolderCTID=0x0120005C4B6A519ADDB04AB1C84DE333A1450E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5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0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hs.gov/ohrp/regulations-and-policy/belmont-report/read-the-belmont-report/index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hyperlink" Target="http://irb.duhs.duke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73B4-6E22-884D-950E-02A472EA39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654" y="1238865"/>
            <a:ext cx="10030691" cy="2898058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+mn-lt"/>
              </a:rPr>
              <a:t>Everything You Wanted to Know about the IRB and Then Some</a:t>
            </a:r>
            <a:br>
              <a:rPr lang="en-US" sz="5400" dirty="0">
                <a:latin typeface="+mn-lt"/>
              </a:rPr>
            </a:br>
            <a:br>
              <a:rPr lang="en-US" sz="5400" dirty="0">
                <a:latin typeface="+mn-lt"/>
              </a:rPr>
            </a:br>
            <a:r>
              <a:rPr lang="en-US" sz="3100" dirty="0">
                <a:latin typeface="+mn-lt"/>
              </a:rPr>
              <a:t>Human Subjects Research (HSR), </a:t>
            </a:r>
            <a:br>
              <a:rPr lang="en-US" sz="3100" dirty="0">
                <a:latin typeface="+mn-lt"/>
              </a:rPr>
            </a:br>
            <a:r>
              <a:rPr lang="en-US" sz="3100" dirty="0">
                <a:latin typeface="+mn-lt"/>
              </a:rPr>
              <a:t>IRBs and UMass Chan IRB Essentials</a:t>
            </a:r>
            <a:endParaRPr lang="en-US" sz="31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7B0CF-B937-AF45-A726-7B7A7DA9F8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1851" y="6030708"/>
            <a:ext cx="10868298" cy="551528"/>
          </a:xfrm>
        </p:spPr>
        <p:txBody>
          <a:bodyPr>
            <a:normAutofit/>
          </a:bodyPr>
          <a:lstStyle/>
          <a:p>
            <a:r>
              <a:rPr lang="en-US" sz="1600" dirty="0"/>
              <a:t>Spring 2023 | Heather M. Strom Tessier, MA – IRB Educational Specialist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4BCEC5-D632-4F2C-934A-28757A1DB202}"/>
              </a:ext>
            </a:extLst>
          </p:cNvPr>
          <p:cNvSpPr/>
          <p:nvPr/>
        </p:nvSpPr>
        <p:spPr>
          <a:xfrm>
            <a:off x="249382" y="6306472"/>
            <a:ext cx="831272" cy="45454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7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252265"/>
            <a:ext cx="2844800" cy="457200"/>
          </a:xfrm>
        </p:spPr>
        <p:txBody>
          <a:bodyPr/>
          <a:lstStyle/>
          <a:p>
            <a:fld id="{0CEC5807-D44E-494D-AE47-83C7658898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82688B-50D2-C910-5902-1E4CCD881CCA}"/>
              </a:ext>
            </a:extLst>
          </p:cNvPr>
          <p:cNvSpPr txBox="1"/>
          <p:nvPr/>
        </p:nvSpPr>
        <p:spPr>
          <a:xfrm>
            <a:off x="2085535" y="1459230"/>
            <a:ext cx="8020929" cy="4031873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b="1" dirty="0"/>
              <a:t>All projects that qualify as</a:t>
            </a:r>
          </a:p>
          <a:p>
            <a:pPr algn="ctr">
              <a:spcAft>
                <a:spcPts val="1200"/>
              </a:spcAft>
            </a:pPr>
            <a:r>
              <a:rPr lang="en-US" sz="4400" b="1" dirty="0"/>
              <a:t> </a:t>
            </a:r>
            <a:r>
              <a:rPr lang="en-US" sz="4400" b="1" u="sng" dirty="0"/>
              <a:t>Human Subjects Research</a:t>
            </a:r>
          </a:p>
          <a:p>
            <a:pPr algn="ctr">
              <a:spcAft>
                <a:spcPts val="1200"/>
              </a:spcAft>
            </a:pPr>
            <a:r>
              <a:rPr lang="en-US" sz="4000" b="1" dirty="0"/>
              <a:t>MUST HAVE</a:t>
            </a:r>
          </a:p>
          <a:p>
            <a:pPr algn="ctr">
              <a:spcAft>
                <a:spcPts val="1200"/>
              </a:spcAft>
            </a:pPr>
            <a:r>
              <a:rPr lang="en-US" sz="4400" b="1" i="1" dirty="0"/>
              <a:t>prior</a:t>
            </a:r>
            <a:r>
              <a:rPr lang="en-US" sz="4400" b="1" dirty="0"/>
              <a:t> IRB review </a:t>
            </a:r>
          </a:p>
          <a:p>
            <a:pPr algn="ctr">
              <a:spcAft>
                <a:spcPts val="1200"/>
              </a:spcAft>
            </a:pPr>
            <a:r>
              <a:rPr lang="en-US" sz="4400" b="1" dirty="0"/>
              <a:t>and approval!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1D021-332D-354D-6150-5DCDF0E0F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3" y="5897635"/>
            <a:ext cx="2317667" cy="6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004453" y="380999"/>
            <a:ext cx="10183091" cy="1156856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FF0000"/>
                </a:solidFill>
                <a:latin typeface="Arial" charset="0"/>
                <a:cs typeface="Arial" charset="0"/>
              </a:rPr>
              <a:t>You </a:t>
            </a:r>
            <a:r>
              <a:rPr lang="en-US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must have your IRB approval letter </a:t>
            </a:r>
            <a:br>
              <a:rPr lang="en-US" sz="3600" dirty="0">
                <a:latin typeface="Arial" charset="0"/>
                <a:cs typeface="Arial" charset="0"/>
              </a:rPr>
            </a:br>
            <a:r>
              <a:rPr lang="en-US" sz="3600" dirty="0">
                <a:latin typeface="Arial" charset="0"/>
                <a:cs typeface="Arial" charset="0"/>
              </a:rPr>
              <a:t>in hand </a:t>
            </a:r>
            <a:r>
              <a:rPr lang="en-US" sz="3600" u="sng" dirty="0">
                <a:latin typeface="Arial" charset="0"/>
                <a:cs typeface="Arial" charset="0"/>
              </a:rPr>
              <a:t>before</a:t>
            </a:r>
            <a:r>
              <a:rPr lang="en-US" sz="3600" dirty="0">
                <a:latin typeface="Arial" charset="0"/>
                <a:cs typeface="Arial" charset="0"/>
              </a:rPr>
              <a:t> you start: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252265"/>
            <a:ext cx="2844800" cy="457200"/>
          </a:xfrm>
        </p:spPr>
        <p:txBody>
          <a:bodyPr/>
          <a:lstStyle/>
          <a:p>
            <a:fld id="{0CEC5807-D44E-494D-AE47-83C7658898F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7" name="Picture 3" descr="C:\Users\blodgetA1\AppData\Local\Microsoft\Windows\Temporary Internet Files\Content.IE5\1VMQ3LSJ\MC90035564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78" y="3429000"/>
            <a:ext cx="3452839" cy="319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D07EDE-A50E-9693-F27D-C935B72BDF12}"/>
              </a:ext>
            </a:extLst>
          </p:cNvPr>
          <p:cNvSpPr txBox="1"/>
          <p:nvPr/>
        </p:nvSpPr>
        <p:spPr>
          <a:xfrm>
            <a:off x="332509" y="1883263"/>
            <a:ext cx="11859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Any new human subjects research, 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j-ea"/>
                <a:cs typeface="Arial" charset="0"/>
              </a:rPr>
              <a:t>Implement any modifications to the approved protocol.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10406-9299-A987-34C4-1A95EC244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43" y="5897635"/>
            <a:ext cx="2317667" cy="692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8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2714060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8E1E-203D-4903-A089-648FB46E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Human subjects research (HSR) is </a:t>
            </a:r>
            <a:br>
              <a:rPr lang="en-US" dirty="0"/>
            </a:br>
            <a:r>
              <a:rPr lang="en-US" dirty="0"/>
              <a:t>research involving human subjects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F6C059A-99A5-4302-AA03-FFB4937EF588}"/>
              </a:ext>
            </a:extLst>
          </p:cNvPr>
          <p:cNvSpPr/>
          <p:nvPr/>
        </p:nvSpPr>
        <p:spPr>
          <a:xfrm>
            <a:off x="3128010" y="2133600"/>
            <a:ext cx="3794760" cy="370332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3641A2"/>
                </a:solidFill>
              </a:rPr>
              <a:t>Human Subjects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8D80A75-27E1-42CB-AD9C-49CA45613812}"/>
              </a:ext>
            </a:extLst>
          </p:cNvPr>
          <p:cNvSpPr/>
          <p:nvPr/>
        </p:nvSpPr>
        <p:spPr>
          <a:xfrm>
            <a:off x="5368290" y="2133600"/>
            <a:ext cx="3794760" cy="3703320"/>
          </a:xfrm>
          <a:prstGeom prst="ellipse">
            <a:avLst/>
          </a:prstGeom>
          <a:solidFill>
            <a:schemeClr val="tx2">
              <a:lumMod val="20000"/>
              <a:lumOff val="80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3641A2"/>
                </a:solidFill>
              </a:rPr>
              <a:t>Research</a:t>
            </a:r>
          </a:p>
        </p:txBody>
      </p:sp>
      <p:pic>
        <p:nvPicPr>
          <p:cNvPr id="6" name="Graphic 5" descr="Badge Tick1 with solid fill">
            <a:extLst>
              <a:ext uri="{FF2B5EF4-FFF2-40B4-BE49-F238E27FC236}">
                <a16:creationId xmlns:a16="http://schemas.microsoft.com/office/drawing/2014/main" id="{9E31E8CA-B87C-489C-9BD6-3013D5E1F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7439" y="3683478"/>
            <a:ext cx="1117122" cy="1117122"/>
          </a:xfrm>
          <a:prstGeom prst="rect">
            <a:avLst/>
          </a:prstGeom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C6B065FC-BBB1-49B8-8259-58F1400A7B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9389" y="2369387"/>
            <a:ext cx="1314091" cy="1314091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65F64138-317F-4FA9-BBF8-EE6AC37E3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84629" y="2314754"/>
            <a:ext cx="1314091" cy="131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0E395B9-A651-F0CC-5170-05B8C9FE6AA2}"/>
              </a:ext>
            </a:extLst>
          </p:cNvPr>
          <p:cNvSpPr/>
          <p:nvPr/>
        </p:nvSpPr>
        <p:spPr>
          <a:xfrm>
            <a:off x="442911" y="4414841"/>
            <a:ext cx="6334127" cy="1366528"/>
          </a:xfrm>
          <a:prstGeom prst="roundRect">
            <a:avLst/>
          </a:prstGeom>
          <a:solidFill>
            <a:srgbClr val="FFFF00">
              <a:alpha val="61000"/>
            </a:srgb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BA3A7-FF8C-4121-92D0-E42FE5F5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anchor="t">
            <a:normAutofit/>
          </a:bodyPr>
          <a:lstStyle/>
          <a:p>
            <a:r>
              <a:rPr lang="en-US" sz="2400" dirty="0"/>
              <a:t>Human Subject – </a:t>
            </a:r>
            <a:r>
              <a:rPr lang="en-US" sz="2400" b="0" dirty="0"/>
              <a:t>A  living individual about whom an investigator 			(whether professional or student):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5D388-E54A-4067-BA07-48370857D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7"/>
            <a:ext cx="10896600" cy="3955741"/>
          </a:xfrm>
        </p:spPr>
        <p:txBody>
          <a:bodyPr>
            <a:normAutofit/>
          </a:bodyPr>
          <a:lstStyle/>
          <a:p>
            <a:r>
              <a:rPr lang="en-US" dirty="0"/>
              <a:t>Obtains information or biospecimens through intervention or interaction with the individual, and uses, studies, or analyzes the information or biospecimens; 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Obtains, uses, studies, analyzes, 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generates identifiable private information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or identifiable biospecimens.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Keep in mind:</a:t>
            </a:r>
          </a:p>
          <a:p>
            <a:pPr>
              <a:spcBef>
                <a:spcPts val="0"/>
              </a:spcBef>
            </a:pPr>
            <a:r>
              <a:rPr lang="en-US" b="1" dirty="0"/>
              <a:t>‘Human Subjects’ includes more than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    just patients!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31F9F-E7A0-4780-A157-43F68A482073}"/>
              </a:ext>
            </a:extLst>
          </p:cNvPr>
          <p:cNvSpPr txBox="1"/>
          <p:nvPr/>
        </p:nvSpPr>
        <p:spPr>
          <a:xfrm>
            <a:off x="8540751" y="634216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Federal Regulation Source: 45 CFR 46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7E1409-2F16-7536-5598-CA6ABCC84399}"/>
              </a:ext>
            </a:extLst>
          </p:cNvPr>
          <p:cNvSpPr/>
          <p:nvPr/>
        </p:nvSpPr>
        <p:spPr>
          <a:xfrm>
            <a:off x="442912" y="1825627"/>
            <a:ext cx="10737273" cy="113664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95E49E2-81C7-F81E-BE99-C363EEF70837}"/>
              </a:ext>
            </a:extLst>
          </p:cNvPr>
          <p:cNvSpPr/>
          <p:nvPr/>
        </p:nvSpPr>
        <p:spPr>
          <a:xfrm>
            <a:off x="457200" y="3152776"/>
            <a:ext cx="6024563" cy="1136649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F94862-03F0-28F3-8EFF-A4E40970C4BB}"/>
              </a:ext>
            </a:extLst>
          </p:cNvPr>
          <p:cNvGrpSpPr/>
          <p:nvPr/>
        </p:nvGrpSpPr>
        <p:grpSpPr>
          <a:xfrm>
            <a:off x="6930873" y="3047134"/>
            <a:ext cx="4992123" cy="3210170"/>
            <a:chOff x="6547415" y="2885832"/>
            <a:chExt cx="4992123" cy="32101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C25B4E-2035-4532-BE3C-749D4679138A}"/>
                </a:ext>
              </a:extLst>
            </p:cNvPr>
            <p:cNvSpPr/>
            <p:nvPr/>
          </p:nvSpPr>
          <p:spPr>
            <a:xfrm>
              <a:off x="6547415" y="2885832"/>
              <a:ext cx="4992123" cy="321017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8" name="Graphic 12" descr="School boy with solid fill">
              <a:extLst>
                <a:ext uri="{FF2B5EF4-FFF2-40B4-BE49-F238E27FC236}">
                  <a16:creationId xmlns:a16="http://schemas.microsoft.com/office/drawing/2014/main" id="{72D05B06-5AAC-42DF-91C8-ABA754C33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370754" y="3155567"/>
              <a:ext cx="997334" cy="997334"/>
            </a:xfrm>
            <a:prstGeom prst="rect">
              <a:avLst/>
            </a:prstGeom>
          </p:spPr>
        </p:pic>
        <p:pic>
          <p:nvPicPr>
            <p:cNvPr id="9" name="Graphic 15" descr="Doctor female with solid fill">
              <a:extLst>
                <a:ext uri="{FF2B5EF4-FFF2-40B4-BE49-F238E27FC236}">
                  <a16:creationId xmlns:a16="http://schemas.microsoft.com/office/drawing/2014/main" id="{DF4712AD-D892-4956-8EE3-C7D8BB8C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56329" y="3155567"/>
              <a:ext cx="997334" cy="997334"/>
            </a:xfrm>
            <a:prstGeom prst="rect">
              <a:avLst/>
            </a:prstGeom>
          </p:spPr>
        </p:pic>
        <p:pic>
          <p:nvPicPr>
            <p:cNvPr id="10" name="Graphic 20" descr="Checkmark with solid fill">
              <a:extLst>
                <a:ext uri="{FF2B5EF4-FFF2-40B4-BE49-F238E27FC236}">
                  <a16:creationId xmlns:a16="http://schemas.microsoft.com/office/drawing/2014/main" id="{7C53B896-57AB-4F39-9799-7CFDA849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39760" y="3119948"/>
              <a:ext cx="394778" cy="394778"/>
            </a:xfrm>
            <a:prstGeom prst="rect">
              <a:avLst/>
            </a:prstGeom>
          </p:spPr>
        </p:pic>
        <p:pic>
          <p:nvPicPr>
            <p:cNvPr id="12" name="Graphic 5" descr="Sling with solid fill">
              <a:extLst>
                <a:ext uri="{FF2B5EF4-FFF2-40B4-BE49-F238E27FC236}">
                  <a16:creationId xmlns:a16="http://schemas.microsoft.com/office/drawing/2014/main" id="{7821EF8B-EBB6-4707-8DD9-A65BF003A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03729" y="3260342"/>
              <a:ext cx="997334" cy="997334"/>
            </a:xfrm>
            <a:prstGeom prst="rect">
              <a:avLst/>
            </a:prstGeom>
          </p:spPr>
        </p:pic>
        <p:pic>
          <p:nvPicPr>
            <p:cNvPr id="13" name="Graphic 23" descr="Checkmark with solid fill">
              <a:extLst>
                <a:ext uri="{FF2B5EF4-FFF2-40B4-BE49-F238E27FC236}">
                  <a16:creationId xmlns:a16="http://schemas.microsoft.com/office/drawing/2014/main" id="{BC97F46C-E546-457F-BD64-6DCC750CB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85352" y="3122540"/>
              <a:ext cx="363611" cy="363611"/>
            </a:xfrm>
            <a:prstGeom prst="rect">
              <a:avLst/>
            </a:prstGeom>
          </p:spPr>
        </p:pic>
        <p:pic>
          <p:nvPicPr>
            <p:cNvPr id="14" name="Graphic 19" descr="Checkmark with solid fill">
              <a:extLst>
                <a:ext uri="{FF2B5EF4-FFF2-40B4-BE49-F238E27FC236}">
                  <a16:creationId xmlns:a16="http://schemas.microsoft.com/office/drawing/2014/main" id="{BCA008F2-FEE6-411D-8E05-681C56CBC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23052" y="3427340"/>
              <a:ext cx="363611" cy="363611"/>
            </a:xfrm>
            <a:prstGeom prst="rect">
              <a:avLst/>
            </a:prstGeom>
          </p:spPr>
        </p:pic>
        <p:pic>
          <p:nvPicPr>
            <p:cNvPr id="15" name="Graphic 14" descr="Call center with solid fill">
              <a:extLst>
                <a:ext uri="{FF2B5EF4-FFF2-40B4-BE49-F238E27FC236}">
                  <a16:creationId xmlns:a16="http://schemas.microsoft.com/office/drawing/2014/main" id="{7E3AA07D-9DCD-4EF4-A19A-64E3ED280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370754" y="4060442"/>
              <a:ext cx="997334" cy="997334"/>
            </a:xfrm>
            <a:prstGeom prst="rect">
              <a:avLst/>
            </a:prstGeom>
          </p:spPr>
        </p:pic>
        <p:pic>
          <p:nvPicPr>
            <p:cNvPr id="16" name="Graphic 24" descr="Checkmark with solid fill">
              <a:extLst>
                <a:ext uri="{FF2B5EF4-FFF2-40B4-BE49-F238E27FC236}">
                  <a16:creationId xmlns:a16="http://schemas.microsoft.com/office/drawing/2014/main" id="{CED45413-B700-40EA-B3E5-AA4B51949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328202" y="4075040"/>
              <a:ext cx="363611" cy="363611"/>
            </a:xfrm>
            <a:prstGeom prst="rect">
              <a:avLst/>
            </a:prstGeom>
          </p:spPr>
        </p:pic>
        <p:pic>
          <p:nvPicPr>
            <p:cNvPr id="17" name="Graphic 8" descr="Office worker male with solid fill">
              <a:extLst>
                <a:ext uri="{FF2B5EF4-FFF2-40B4-BE49-F238E27FC236}">
                  <a16:creationId xmlns:a16="http://schemas.microsoft.com/office/drawing/2014/main" id="{CD413D59-A11B-4273-87C5-45B90099E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256329" y="4117592"/>
              <a:ext cx="997334" cy="997334"/>
            </a:xfrm>
            <a:prstGeom prst="rect">
              <a:avLst/>
            </a:prstGeom>
          </p:spPr>
        </p:pic>
        <p:pic>
          <p:nvPicPr>
            <p:cNvPr id="18" name="Graphic 21" descr="Checkmark with solid fill">
              <a:extLst>
                <a:ext uri="{FF2B5EF4-FFF2-40B4-BE49-F238E27FC236}">
                  <a16:creationId xmlns:a16="http://schemas.microsoft.com/office/drawing/2014/main" id="{A83CA103-8280-4B34-A5E4-62F176807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65673" y="4110345"/>
              <a:ext cx="366406" cy="366406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5F6CB27-3F89-C48F-C8DA-F32058D205AB}"/>
                </a:ext>
              </a:extLst>
            </p:cNvPr>
            <p:cNvGrpSpPr/>
            <p:nvPr/>
          </p:nvGrpSpPr>
          <p:grpSpPr>
            <a:xfrm>
              <a:off x="9298198" y="5121374"/>
              <a:ext cx="797373" cy="759396"/>
              <a:chOff x="9280207" y="5121374"/>
              <a:chExt cx="797373" cy="759396"/>
            </a:xfrm>
          </p:grpSpPr>
          <p:pic>
            <p:nvPicPr>
              <p:cNvPr id="23" name="Graphic 22" descr="Checkmark with solid fill">
                <a:extLst>
                  <a:ext uri="{FF2B5EF4-FFF2-40B4-BE49-F238E27FC236}">
                    <a16:creationId xmlns:a16="http://schemas.microsoft.com/office/drawing/2014/main" id="{B4107A20-DC67-407B-ABC3-A9E2D910A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280207" y="5121374"/>
                <a:ext cx="357309" cy="363611"/>
              </a:xfrm>
              <a:prstGeom prst="rect">
                <a:avLst/>
              </a:prstGeom>
            </p:spPr>
          </p:pic>
          <p:pic>
            <p:nvPicPr>
              <p:cNvPr id="24" name="Graphic 27" descr="Test tubes with solid fill">
                <a:extLst>
                  <a:ext uri="{FF2B5EF4-FFF2-40B4-BE49-F238E27FC236}">
                    <a16:creationId xmlns:a16="http://schemas.microsoft.com/office/drawing/2014/main" id="{9F80AD58-4D68-4D40-AC4F-B4AB3952F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536511" y="5330158"/>
                <a:ext cx="541069" cy="550612"/>
              </a:xfrm>
              <a:prstGeom prst="rect">
                <a:avLst/>
              </a:prstGeom>
            </p:spPr>
          </p:pic>
        </p:grp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FA74D8C1-E86B-4CE3-9377-B0045F91EC27}"/>
                </a:ext>
              </a:extLst>
            </p:cNvPr>
            <p:cNvSpPr txBox="1"/>
            <p:nvPr/>
          </p:nvSpPr>
          <p:spPr>
            <a:xfrm>
              <a:off x="7016435" y="5459642"/>
              <a:ext cx="2256154" cy="43633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hangingPunct="0"/>
              <a:r>
                <a:rPr lang="en-CA" sz="1000" b="1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‘Human Subject’ includes more than just patients!</a:t>
              </a:r>
              <a:endParaRPr lang="en-US" sz="1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Graphic 17" descr="Inpatient with solid fill">
              <a:extLst>
                <a:ext uri="{FF2B5EF4-FFF2-40B4-BE49-F238E27FC236}">
                  <a16:creationId xmlns:a16="http://schemas.microsoft.com/office/drawing/2014/main" id="{8D3EC84D-CB98-40ED-9C23-5EE51D9E0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418004" y="4308092"/>
              <a:ext cx="997334" cy="997334"/>
            </a:xfrm>
            <a:prstGeom prst="rect">
              <a:avLst/>
            </a:prstGeom>
          </p:spPr>
        </p:pic>
        <p:pic>
          <p:nvPicPr>
            <p:cNvPr id="22" name="Graphic 18" descr="Checkmark with solid fill">
              <a:extLst>
                <a:ext uri="{FF2B5EF4-FFF2-40B4-BE49-F238E27FC236}">
                  <a16:creationId xmlns:a16="http://schemas.microsoft.com/office/drawing/2014/main" id="{8362DA41-C3D2-4D22-8528-C53E984BD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013502" y="4408415"/>
              <a:ext cx="363611" cy="363611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D04FCFD-F0E3-D2E8-19D9-A8A252B037A4}"/>
                </a:ext>
              </a:extLst>
            </p:cNvPr>
            <p:cNvGrpSpPr/>
            <p:nvPr/>
          </p:nvGrpSpPr>
          <p:grpSpPr>
            <a:xfrm>
              <a:off x="10489546" y="5096031"/>
              <a:ext cx="737921" cy="804030"/>
              <a:chOff x="10489546" y="5096031"/>
              <a:chExt cx="737921" cy="804030"/>
            </a:xfrm>
          </p:grpSpPr>
          <p:pic>
            <p:nvPicPr>
              <p:cNvPr id="28" name="Graphic 27" descr="Checkmark with solid fill">
                <a:extLst>
                  <a:ext uri="{FF2B5EF4-FFF2-40B4-BE49-F238E27FC236}">
                    <a16:creationId xmlns:a16="http://schemas.microsoft.com/office/drawing/2014/main" id="{BDF6B53C-40A3-92A6-3B6C-5A7E34FEC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489546" y="5096031"/>
                <a:ext cx="357309" cy="363611"/>
              </a:xfrm>
              <a:prstGeom prst="rect">
                <a:avLst/>
              </a:prstGeom>
            </p:spPr>
          </p:pic>
          <p:pic>
            <p:nvPicPr>
              <p:cNvPr id="31" name="Graphic 30" descr="Clipboard Partially Checked with solid fill">
                <a:extLst>
                  <a:ext uri="{FF2B5EF4-FFF2-40B4-BE49-F238E27FC236}">
                    <a16:creationId xmlns:a16="http://schemas.microsoft.com/office/drawing/2014/main" id="{C4BEB61D-3D71-8C26-23F2-A86DCAE65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0601609" y="5274203"/>
                <a:ext cx="625858" cy="625858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90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BA3A7-FF8C-4121-92D0-E42FE5F5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anchor="t">
            <a:normAutofit/>
          </a:bodyPr>
          <a:lstStyle/>
          <a:p>
            <a:r>
              <a:rPr lang="en-US" dirty="0"/>
              <a:t>Research is: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D5D388-E54A-4067-BA07-48370857D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7"/>
            <a:ext cx="10896600" cy="3462812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A systematic investigation, including research development, testing, and evaluation, designed to develop or contribute to </a:t>
            </a:r>
            <a:r>
              <a:rPr lang="en-US" sz="2800" b="1" i="1" dirty="0"/>
              <a:t>generalizable</a:t>
            </a:r>
            <a:r>
              <a:rPr lang="en-US" sz="2800" dirty="0"/>
              <a:t> knowledge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F31F9F-E7A0-4780-A157-43F68A482073}"/>
              </a:ext>
            </a:extLst>
          </p:cNvPr>
          <p:cNvSpPr txBox="1"/>
          <p:nvPr/>
        </p:nvSpPr>
        <p:spPr>
          <a:xfrm>
            <a:off x="10020572" y="597066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 CFR 46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C685FD-F0E3-4A61-BC4F-0815465E58AF}"/>
              </a:ext>
            </a:extLst>
          </p:cNvPr>
          <p:cNvGrpSpPr/>
          <p:nvPr/>
        </p:nvGrpSpPr>
        <p:grpSpPr>
          <a:xfrm>
            <a:off x="292307" y="2991676"/>
            <a:ext cx="5803693" cy="2437821"/>
            <a:chOff x="292307" y="2991676"/>
            <a:chExt cx="5803693" cy="24378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B9FF95C-AA67-48CD-9357-49C71F6C5587}"/>
                </a:ext>
              </a:extLst>
            </p:cNvPr>
            <p:cNvSpPr/>
            <p:nvPr/>
          </p:nvSpPr>
          <p:spPr>
            <a:xfrm>
              <a:off x="292307" y="2991676"/>
              <a:ext cx="2855626" cy="87166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9EEFF75-B999-483F-B4F8-95E97D675492}"/>
                </a:ext>
              </a:extLst>
            </p:cNvPr>
            <p:cNvCxnSpPr>
              <a:cxnSpLocks/>
            </p:cNvCxnSpPr>
            <p:nvPr/>
          </p:nvCxnSpPr>
          <p:spPr>
            <a:xfrm>
              <a:off x="2077667" y="3863339"/>
              <a:ext cx="0" cy="12733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0A4768-D650-4C4F-8E58-D7B40C407D1B}"/>
                </a:ext>
              </a:extLst>
            </p:cNvPr>
            <p:cNvSpPr txBox="1"/>
            <p:nvPr/>
          </p:nvSpPr>
          <p:spPr>
            <a:xfrm>
              <a:off x="988070" y="5029387"/>
              <a:ext cx="5107930" cy="400110"/>
            </a:xfrm>
            <a:prstGeom prst="rect">
              <a:avLst/>
            </a:prstGeom>
            <a:noFill/>
            <a:ln>
              <a:solidFill>
                <a:srgbClr val="3641A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WIDELY OR UNIVERSALLY APPLICABLE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960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A462B-E60E-4872-838E-999E775A7A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399259"/>
              </p:ext>
            </p:extLst>
          </p:nvPr>
        </p:nvGraphicFramePr>
        <p:xfrm>
          <a:off x="732480" y="1550015"/>
          <a:ext cx="11175167" cy="480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BA3A7-FF8C-4121-92D0-E42FE5F5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anchor="t">
            <a:normAutofit/>
          </a:bodyPr>
          <a:lstStyle/>
          <a:p>
            <a:r>
              <a:rPr lang="en-US" dirty="0"/>
              <a:t>Is it Human Subjects Research?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74EC17-E0A0-4D9D-B02A-910C03B837C4}"/>
              </a:ext>
            </a:extLst>
          </p:cNvPr>
          <p:cNvSpPr txBox="1"/>
          <p:nvPr/>
        </p:nvSpPr>
        <p:spPr>
          <a:xfrm>
            <a:off x="9432756" y="1520815"/>
            <a:ext cx="96024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48C94-75A8-48D6-A87C-7641FBA2A47D}"/>
              </a:ext>
            </a:extLst>
          </p:cNvPr>
          <p:cNvSpPr txBox="1"/>
          <p:nvPr/>
        </p:nvSpPr>
        <p:spPr>
          <a:xfrm>
            <a:off x="5615878" y="6010311"/>
            <a:ext cx="96024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C9B43-8E1C-4656-81B9-B0C1B37041FF}"/>
              </a:ext>
            </a:extLst>
          </p:cNvPr>
          <p:cNvSpPr txBox="1"/>
          <p:nvPr/>
        </p:nvSpPr>
        <p:spPr>
          <a:xfrm>
            <a:off x="8476774" y="5433487"/>
            <a:ext cx="3258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641A2"/>
                </a:solidFill>
              </a:rPr>
              <a:t>Remember:</a:t>
            </a:r>
          </a:p>
          <a:p>
            <a:pPr algn="ctr"/>
            <a:r>
              <a:rPr lang="en-US" b="1" dirty="0">
                <a:solidFill>
                  <a:srgbClr val="3641A2"/>
                </a:solidFill>
              </a:rPr>
              <a:t>YES to 1 </a:t>
            </a:r>
            <a:r>
              <a:rPr lang="en-US" b="1" u="sng" dirty="0">
                <a:solidFill>
                  <a:srgbClr val="3641A2"/>
                </a:solidFill>
              </a:rPr>
              <a:t>and/or</a:t>
            </a:r>
            <a:r>
              <a:rPr lang="en-US" b="1" dirty="0">
                <a:solidFill>
                  <a:srgbClr val="3641A2"/>
                </a:solidFill>
              </a:rPr>
              <a:t> 2, </a:t>
            </a:r>
          </a:p>
          <a:p>
            <a:pPr algn="ctr"/>
            <a:r>
              <a:rPr lang="en-US" b="1" u="sng" dirty="0">
                <a:solidFill>
                  <a:srgbClr val="3641A2"/>
                </a:solidFill>
              </a:rPr>
              <a:t>plus</a:t>
            </a:r>
            <a:r>
              <a:rPr lang="en-US" b="1" dirty="0">
                <a:solidFill>
                  <a:srgbClr val="3641A2"/>
                </a:solidFill>
              </a:rPr>
              <a:t> YES to 3 </a:t>
            </a:r>
            <a:br>
              <a:rPr lang="en-US" b="1" dirty="0">
                <a:solidFill>
                  <a:srgbClr val="3641A2"/>
                </a:solidFill>
              </a:rPr>
            </a:br>
            <a:r>
              <a:rPr lang="en-US" b="1" dirty="0">
                <a:solidFill>
                  <a:srgbClr val="3641A2"/>
                </a:solidFill>
              </a:rPr>
              <a:t>means your activity is Human Subjects Research!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26B75-5117-5682-75CC-B9948E20FBE9}"/>
              </a:ext>
            </a:extLst>
          </p:cNvPr>
          <p:cNvSpPr txBox="1"/>
          <p:nvPr/>
        </p:nvSpPr>
        <p:spPr>
          <a:xfrm>
            <a:off x="5805186" y="1107847"/>
            <a:ext cx="960243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959893-24F6-9E31-985A-E5EC0CD72C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831392"/>
              </p:ext>
            </p:extLst>
          </p:nvPr>
        </p:nvGraphicFramePr>
        <p:xfrm>
          <a:off x="149628" y="4846320"/>
          <a:ext cx="3565599" cy="1881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189">
                <a:tc>
                  <a:txBody>
                    <a:bodyPr/>
                    <a:lstStyle/>
                    <a:p>
                      <a:r>
                        <a:rPr lang="en-US" sz="2200" dirty="0"/>
                        <a:t>EXAMPLE 1: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7892">
                <a:tc>
                  <a:txBody>
                    <a:bodyPr/>
                    <a:lstStyle/>
                    <a:p>
                      <a:r>
                        <a:rPr lang="en-US" sz="2200" b="1" dirty="0"/>
                        <a:t>A chart review of multiple patients to add to our understanding of diabetes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21C373-DC4B-943D-5799-4D623F3C5650}"/>
              </a:ext>
            </a:extLst>
          </p:cNvPr>
          <p:cNvSpPr txBox="1"/>
          <p:nvPr/>
        </p:nvSpPr>
        <p:spPr>
          <a:xfrm>
            <a:off x="2248705" y="1414656"/>
            <a:ext cx="96024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0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Mentimeter</a:t>
            </a:r>
            <a:r>
              <a:rPr lang="en-US" dirty="0"/>
              <a:t>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3043881" y="2401500"/>
            <a:ext cx="61042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10A8"/>
                </a:solidFill>
              </a:rPr>
              <a:t>Example #2: </a:t>
            </a:r>
          </a:p>
          <a:p>
            <a:pPr algn="ctr"/>
            <a:r>
              <a:rPr lang="en-US" sz="3600" b="1" dirty="0">
                <a:solidFill>
                  <a:srgbClr val="0010A8"/>
                </a:solidFill>
              </a:rPr>
              <a:t>Does a case study of </a:t>
            </a:r>
          </a:p>
          <a:p>
            <a:pPr algn="ctr"/>
            <a:r>
              <a:rPr lang="en-US" sz="3600" b="1" dirty="0">
                <a:solidFill>
                  <a:srgbClr val="0010A8"/>
                </a:solidFill>
              </a:rPr>
              <a:t>1 interesting patient need IRB review and approval?</a:t>
            </a:r>
          </a:p>
        </p:txBody>
      </p:sp>
    </p:spTree>
    <p:extLst>
      <p:ext uri="{BB962C8B-B14F-4D97-AF65-F5344CB8AC3E}">
        <p14:creationId xmlns:p14="http://schemas.microsoft.com/office/powerpoint/2010/main" val="282122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06374-72A5-4EA9-4C9F-2BF1BCD8A6E2}"/>
              </a:ext>
            </a:extLst>
          </p:cNvPr>
          <p:cNvSpPr/>
          <p:nvPr/>
        </p:nvSpPr>
        <p:spPr>
          <a:xfrm>
            <a:off x="49655" y="4954729"/>
            <a:ext cx="3750590" cy="18073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A462B-E60E-4872-838E-999E775A7A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2480" y="1550015"/>
          <a:ext cx="11175167" cy="480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BA3A7-FF8C-4121-92D0-E42FE5F5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anchor="t">
            <a:normAutofit/>
          </a:bodyPr>
          <a:lstStyle/>
          <a:p>
            <a:r>
              <a:rPr lang="en-US" dirty="0"/>
              <a:t>Is it Human Subjects Research?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B7324B-7EBE-4324-92A0-396261EF59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1104" y="5960906"/>
            <a:ext cx="829128" cy="6462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B15CFB-05A6-446D-BB8A-014C090FDF43}"/>
              </a:ext>
            </a:extLst>
          </p:cNvPr>
          <p:cNvSpPr txBox="1"/>
          <p:nvPr/>
        </p:nvSpPr>
        <p:spPr>
          <a:xfrm>
            <a:off x="9708547" y="1466211"/>
            <a:ext cx="79447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C9B43-8E1C-4656-81B9-B0C1B37041FF}"/>
              </a:ext>
            </a:extLst>
          </p:cNvPr>
          <p:cNvSpPr txBox="1"/>
          <p:nvPr/>
        </p:nvSpPr>
        <p:spPr>
          <a:xfrm>
            <a:off x="8476773" y="5338038"/>
            <a:ext cx="3258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641A2"/>
                </a:solidFill>
              </a:rPr>
              <a:t>Remember:</a:t>
            </a:r>
          </a:p>
          <a:p>
            <a:pPr algn="ctr"/>
            <a:r>
              <a:rPr lang="en-US" b="1" dirty="0">
                <a:solidFill>
                  <a:srgbClr val="3641A2"/>
                </a:solidFill>
              </a:rPr>
              <a:t>YES to 1 </a:t>
            </a:r>
            <a:r>
              <a:rPr lang="en-US" b="1" u="sng" dirty="0">
                <a:solidFill>
                  <a:srgbClr val="3641A2"/>
                </a:solidFill>
              </a:rPr>
              <a:t>and/or</a:t>
            </a:r>
            <a:r>
              <a:rPr lang="en-US" b="1" dirty="0">
                <a:solidFill>
                  <a:srgbClr val="3641A2"/>
                </a:solidFill>
              </a:rPr>
              <a:t> 2, </a:t>
            </a:r>
          </a:p>
          <a:p>
            <a:pPr algn="ctr"/>
            <a:r>
              <a:rPr lang="en-US" b="1" u="sng" dirty="0">
                <a:solidFill>
                  <a:srgbClr val="3641A2"/>
                </a:solidFill>
              </a:rPr>
              <a:t>plus</a:t>
            </a:r>
            <a:r>
              <a:rPr lang="en-US" b="1" dirty="0">
                <a:solidFill>
                  <a:srgbClr val="3641A2"/>
                </a:solidFill>
              </a:rPr>
              <a:t> YES to 3 </a:t>
            </a:r>
            <a:br>
              <a:rPr lang="en-US" b="1" dirty="0">
                <a:solidFill>
                  <a:srgbClr val="3641A2"/>
                </a:solidFill>
              </a:rPr>
            </a:br>
            <a:r>
              <a:rPr lang="en-US" b="1" dirty="0">
                <a:solidFill>
                  <a:srgbClr val="3641A2"/>
                </a:solidFill>
              </a:rPr>
              <a:t>means your activity is Human Subjects Research!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26B75-5117-5682-75CC-B9948E20FBE9}"/>
              </a:ext>
            </a:extLst>
          </p:cNvPr>
          <p:cNvSpPr txBox="1"/>
          <p:nvPr/>
        </p:nvSpPr>
        <p:spPr>
          <a:xfrm>
            <a:off x="5787018" y="1083929"/>
            <a:ext cx="82116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959893-24F6-9E31-985A-E5EC0CD72C28}"/>
              </a:ext>
            </a:extLst>
          </p:cNvPr>
          <p:cNvGraphicFramePr>
            <a:graphicFrameLocks/>
          </p:cNvGraphicFramePr>
          <p:nvPr/>
        </p:nvGraphicFramePr>
        <p:xfrm>
          <a:off x="109195" y="4610303"/>
          <a:ext cx="3565599" cy="1395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555">
                <a:tc>
                  <a:txBody>
                    <a:bodyPr/>
                    <a:lstStyle/>
                    <a:p>
                      <a:r>
                        <a:rPr lang="en-US" sz="2200" dirty="0"/>
                        <a:t>EXAMPLE 2: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644">
                <a:tc>
                  <a:txBody>
                    <a:bodyPr/>
                    <a:lstStyle/>
                    <a:p>
                      <a:r>
                        <a:rPr lang="en-US" sz="2200" b="1" dirty="0"/>
                        <a:t>A case study of an interesting patient.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EA581C0-F917-CBA8-93C9-BFAEC51456FB}"/>
              </a:ext>
            </a:extLst>
          </p:cNvPr>
          <p:cNvSpPr txBox="1"/>
          <p:nvPr/>
        </p:nvSpPr>
        <p:spPr>
          <a:xfrm>
            <a:off x="2327630" y="1403353"/>
            <a:ext cx="79447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68AD3B-4530-F633-73F4-D0F7EEB485CC}"/>
              </a:ext>
            </a:extLst>
          </p:cNvPr>
          <p:cNvGrpSpPr/>
          <p:nvPr/>
        </p:nvGrpSpPr>
        <p:grpSpPr>
          <a:xfrm>
            <a:off x="49655" y="4610303"/>
            <a:ext cx="5350427" cy="2247697"/>
            <a:chOff x="90088" y="4956629"/>
            <a:chExt cx="5350427" cy="224769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E6C0E22-4992-11D1-297B-BBFE824A5FA3}"/>
                </a:ext>
              </a:extLst>
            </p:cNvPr>
            <p:cNvSpPr/>
            <p:nvPr/>
          </p:nvSpPr>
          <p:spPr>
            <a:xfrm>
              <a:off x="149628" y="4956629"/>
              <a:ext cx="3565599" cy="145547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8EFAD95-B068-E1CB-2194-BEDD1394884E}"/>
                </a:ext>
              </a:extLst>
            </p:cNvPr>
            <p:cNvCxnSpPr>
              <a:cxnSpLocks/>
            </p:cNvCxnSpPr>
            <p:nvPr/>
          </p:nvCxnSpPr>
          <p:spPr>
            <a:xfrm>
              <a:off x="1932427" y="6402333"/>
              <a:ext cx="416204" cy="21375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EA2BB7-665A-2E31-1E9B-9543ACEE5207}"/>
                </a:ext>
              </a:extLst>
            </p:cNvPr>
            <p:cNvSpPr txBox="1"/>
            <p:nvPr/>
          </p:nvSpPr>
          <p:spPr>
            <a:xfrm>
              <a:off x="90088" y="6496440"/>
              <a:ext cx="53504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HIPAA still applies – see case study instructions/template on IRB SharePoint site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4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Mentimeter</a:t>
            </a:r>
            <a:r>
              <a:rPr lang="en-US" dirty="0"/>
              <a:t>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508422" y="2055511"/>
            <a:ext cx="74881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10A8"/>
                </a:solidFill>
              </a:rPr>
              <a:t>Example #3: </a:t>
            </a:r>
          </a:p>
          <a:p>
            <a:pPr algn="ctr"/>
            <a:r>
              <a:rPr lang="en-US" sz="3600" b="1" dirty="0">
                <a:solidFill>
                  <a:srgbClr val="0010A8"/>
                </a:solidFill>
              </a:rPr>
              <a:t>Does a Quality Improvement (QI) project investigating 2 different methods of taking blood pressure in a local clinic require IRB review and approval?</a:t>
            </a:r>
          </a:p>
        </p:txBody>
      </p:sp>
    </p:spTree>
    <p:extLst>
      <p:ext uri="{BB962C8B-B14F-4D97-AF65-F5344CB8AC3E}">
        <p14:creationId xmlns:p14="http://schemas.microsoft.com/office/powerpoint/2010/main" val="349685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C5807-D44E-494D-AE47-83C7658898F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68D91-8A85-8119-E832-C3DC768CC8BC}"/>
              </a:ext>
            </a:extLst>
          </p:cNvPr>
          <p:cNvSpPr txBox="1"/>
          <p:nvPr/>
        </p:nvSpPr>
        <p:spPr>
          <a:xfrm>
            <a:off x="2566554" y="3105834"/>
            <a:ext cx="70588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10A8"/>
                </a:solidFill>
                <a:latin typeface="Arial" charset="0"/>
                <a:cs typeface="Arial" charset="0"/>
              </a:rPr>
              <a:t>Introduction to </a:t>
            </a:r>
            <a:r>
              <a:rPr lang="en-US" sz="3600" b="1" dirty="0" err="1">
                <a:solidFill>
                  <a:srgbClr val="0010A8"/>
                </a:solidFill>
                <a:latin typeface="Arial" charset="0"/>
                <a:cs typeface="Arial" charset="0"/>
              </a:rPr>
              <a:t>Mentimeter</a:t>
            </a:r>
            <a:r>
              <a:rPr lang="en-US" sz="3600" b="1" dirty="0">
                <a:solidFill>
                  <a:srgbClr val="0010A8"/>
                </a:solidFill>
                <a:latin typeface="Arial" charset="0"/>
                <a:cs typeface="Arial" charset="0"/>
              </a:rPr>
              <a:t> Interactive Presentation Tool</a:t>
            </a:r>
            <a:endParaRPr lang="en-US" sz="3600" b="1" dirty="0">
              <a:solidFill>
                <a:srgbClr val="0010A8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E055A93-69D5-78E1-EFD8-E12CFB8B8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Begin…</a:t>
            </a:r>
          </a:p>
        </p:txBody>
      </p:sp>
    </p:spTree>
    <p:extLst>
      <p:ext uri="{BB962C8B-B14F-4D97-AF65-F5344CB8AC3E}">
        <p14:creationId xmlns:p14="http://schemas.microsoft.com/office/powerpoint/2010/main" val="633239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92A462B-E60E-4872-838E-999E775A7A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32480" y="1550015"/>
          <a:ext cx="11175167" cy="480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BA3A7-FF8C-4121-92D0-E42FE5F5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anchor="t">
            <a:normAutofit/>
          </a:bodyPr>
          <a:lstStyle/>
          <a:p>
            <a:r>
              <a:rPr lang="en-US" dirty="0"/>
              <a:t>Is it Human Subjects Research?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C9B43-8E1C-4656-81B9-B0C1B37041FF}"/>
              </a:ext>
            </a:extLst>
          </p:cNvPr>
          <p:cNvSpPr txBox="1"/>
          <p:nvPr/>
        </p:nvSpPr>
        <p:spPr>
          <a:xfrm>
            <a:off x="8476773" y="5338038"/>
            <a:ext cx="3258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641A2"/>
                </a:solidFill>
              </a:rPr>
              <a:t>Remember:</a:t>
            </a:r>
          </a:p>
          <a:p>
            <a:pPr algn="ctr"/>
            <a:r>
              <a:rPr lang="en-US" b="1" dirty="0">
                <a:solidFill>
                  <a:srgbClr val="3641A2"/>
                </a:solidFill>
              </a:rPr>
              <a:t>YES to 1 </a:t>
            </a:r>
            <a:r>
              <a:rPr lang="en-US" b="1" u="sng" dirty="0">
                <a:solidFill>
                  <a:srgbClr val="3641A2"/>
                </a:solidFill>
              </a:rPr>
              <a:t>and/or</a:t>
            </a:r>
            <a:r>
              <a:rPr lang="en-US" b="1" dirty="0">
                <a:solidFill>
                  <a:srgbClr val="3641A2"/>
                </a:solidFill>
              </a:rPr>
              <a:t> 2, </a:t>
            </a:r>
          </a:p>
          <a:p>
            <a:pPr algn="ctr"/>
            <a:r>
              <a:rPr lang="en-US" b="1" u="sng" dirty="0">
                <a:solidFill>
                  <a:srgbClr val="3641A2"/>
                </a:solidFill>
              </a:rPr>
              <a:t>plus</a:t>
            </a:r>
            <a:r>
              <a:rPr lang="en-US" b="1" dirty="0">
                <a:solidFill>
                  <a:srgbClr val="3641A2"/>
                </a:solidFill>
              </a:rPr>
              <a:t> YES to 3 </a:t>
            </a:r>
            <a:br>
              <a:rPr lang="en-US" b="1" dirty="0">
                <a:solidFill>
                  <a:srgbClr val="3641A2"/>
                </a:solidFill>
              </a:rPr>
            </a:br>
            <a:r>
              <a:rPr lang="en-US" b="1" dirty="0">
                <a:solidFill>
                  <a:srgbClr val="3641A2"/>
                </a:solidFill>
              </a:rPr>
              <a:t>means your activity is Human Subjects Research!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26B75-5117-5682-75CC-B9948E20FBE9}"/>
              </a:ext>
            </a:extLst>
          </p:cNvPr>
          <p:cNvSpPr txBox="1"/>
          <p:nvPr/>
        </p:nvSpPr>
        <p:spPr>
          <a:xfrm>
            <a:off x="5787018" y="1083929"/>
            <a:ext cx="82116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959893-24F6-9E31-985A-E5EC0CD72C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9103393"/>
              </p:ext>
            </p:extLst>
          </p:nvPr>
        </p:nvGraphicFramePr>
        <p:xfrm>
          <a:off x="109195" y="4610303"/>
          <a:ext cx="356559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5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555">
                <a:tc>
                  <a:txBody>
                    <a:bodyPr/>
                    <a:lstStyle/>
                    <a:p>
                      <a:r>
                        <a:rPr lang="en-US" sz="2200" dirty="0"/>
                        <a:t>EXAMPLE 3: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8644">
                <a:tc>
                  <a:txBody>
                    <a:bodyPr/>
                    <a:lstStyle/>
                    <a:p>
                      <a:r>
                        <a:rPr lang="en-US" sz="2200" b="1" dirty="0"/>
                        <a:t>Quality Improvement project investigating 2 different methods of taking blood pressure in a local clinic.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74D93D-A72F-210E-133F-B5637FCDADBB}"/>
              </a:ext>
            </a:extLst>
          </p:cNvPr>
          <p:cNvSpPr txBox="1"/>
          <p:nvPr/>
        </p:nvSpPr>
        <p:spPr>
          <a:xfrm>
            <a:off x="2438585" y="1466211"/>
            <a:ext cx="82116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1E85C-9612-2A07-67D1-353143BA5236}"/>
              </a:ext>
            </a:extLst>
          </p:cNvPr>
          <p:cNvSpPr txBox="1"/>
          <p:nvPr/>
        </p:nvSpPr>
        <p:spPr>
          <a:xfrm>
            <a:off x="9578613" y="1552891"/>
            <a:ext cx="82116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F3FF76-3A07-C4B9-EDF9-F395C46801D9}"/>
              </a:ext>
            </a:extLst>
          </p:cNvPr>
          <p:cNvSpPr txBox="1"/>
          <p:nvPr/>
        </p:nvSpPr>
        <p:spPr>
          <a:xfrm>
            <a:off x="5748778" y="5992673"/>
            <a:ext cx="82116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68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Other Considerations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24481" y="1820960"/>
            <a:ext cx="11650362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3618"/>
                </a:solidFill>
              </a:rPr>
              <a:t>Whether or Not Your Project Requires IRB Review and Approval, Keep in Mind that:</a:t>
            </a:r>
          </a:p>
          <a:p>
            <a:endParaRPr lang="en-US" sz="2400" b="1" dirty="0">
              <a:solidFill>
                <a:srgbClr val="003618"/>
              </a:solidFill>
            </a:endParaRP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3618"/>
                </a:solidFill>
              </a:rPr>
              <a:t>Other permissions may still be required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3618"/>
                </a:solidFill>
              </a:rPr>
              <a:t>Ethical conduct is still expected</a:t>
            </a:r>
          </a:p>
        </p:txBody>
      </p:sp>
    </p:spTree>
    <p:extLst>
      <p:ext uri="{BB962C8B-B14F-4D97-AF65-F5344CB8AC3E}">
        <p14:creationId xmlns:p14="http://schemas.microsoft.com/office/powerpoint/2010/main" val="370967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91DB21-FF4B-46AF-AB03-F7828D44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31" y="751978"/>
            <a:ext cx="3110911" cy="2715941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O</a:t>
            </a:r>
            <a:r>
              <a:rPr lang="en-US" sz="3600" b="1" kern="1200" dirty="0"/>
              <a:t>ther permissions may be required.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0F8E9-71CE-CA51-92E3-D7DEA3562E04}"/>
              </a:ext>
            </a:extLst>
          </p:cNvPr>
          <p:cNvSpPr txBox="1"/>
          <p:nvPr/>
        </p:nvSpPr>
        <p:spPr>
          <a:xfrm>
            <a:off x="6196123" y="428813"/>
            <a:ext cx="2751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F9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HIPAA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D2BAC-2112-7DB7-288E-29C189125DAF}"/>
              </a:ext>
            </a:extLst>
          </p:cNvPr>
          <p:cNvSpPr/>
          <p:nvPr/>
        </p:nvSpPr>
        <p:spPr bwMode="auto">
          <a:xfrm>
            <a:off x="4563945" y="1042119"/>
            <a:ext cx="6286027" cy="12103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Just because you have access to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Protected Health Information (PHI)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does not</a:t>
            </a:r>
            <a:r>
              <a:rPr kumimoji="0" lang="en-US" sz="2400" b="0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 mean you have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</a:rPr>
              <a:t>authorization!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246028-0D56-053A-522C-AF079975633D}"/>
              </a:ext>
            </a:extLst>
          </p:cNvPr>
          <p:cNvGrpSpPr/>
          <p:nvPr/>
        </p:nvGrpSpPr>
        <p:grpSpPr>
          <a:xfrm>
            <a:off x="4572040" y="2239645"/>
            <a:ext cx="2378709" cy="2378709"/>
            <a:chOff x="4696375" y="2236096"/>
            <a:chExt cx="2378709" cy="2378709"/>
          </a:xfrm>
        </p:grpSpPr>
        <p:pic>
          <p:nvPicPr>
            <p:cNvPr id="14" name="Graphic 13" descr="Top Hat outline">
              <a:extLst>
                <a:ext uri="{FF2B5EF4-FFF2-40B4-BE49-F238E27FC236}">
                  <a16:creationId xmlns:a16="http://schemas.microsoft.com/office/drawing/2014/main" id="{69D10C27-D6F3-BC20-E24C-19484F51D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96375" y="2236096"/>
              <a:ext cx="2378709" cy="237870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4458F3-BEEB-0C7F-8A1C-B8606E7E03B2}"/>
                </a:ext>
              </a:extLst>
            </p:cNvPr>
            <p:cNvSpPr txBox="1"/>
            <p:nvPr/>
          </p:nvSpPr>
          <p:spPr>
            <a:xfrm>
              <a:off x="5226419" y="3033897"/>
              <a:ext cx="1417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Clinical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93FEDD-8FB4-558B-B6C2-DF7544E31B30}"/>
              </a:ext>
            </a:extLst>
          </p:cNvPr>
          <p:cNvGrpSpPr/>
          <p:nvPr/>
        </p:nvGrpSpPr>
        <p:grpSpPr>
          <a:xfrm>
            <a:off x="8420088" y="2195638"/>
            <a:ext cx="2378709" cy="2378709"/>
            <a:chOff x="7847331" y="2064385"/>
            <a:chExt cx="2378709" cy="2378709"/>
          </a:xfrm>
        </p:grpSpPr>
        <p:pic>
          <p:nvPicPr>
            <p:cNvPr id="17" name="Graphic 16" descr="Top Hat outline">
              <a:extLst>
                <a:ext uri="{FF2B5EF4-FFF2-40B4-BE49-F238E27FC236}">
                  <a16:creationId xmlns:a16="http://schemas.microsoft.com/office/drawing/2014/main" id="{E17DCF8C-5AC2-D4E3-1C31-E77825424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47331" y="2064385"/>
              <a:ext cx="2378709" cy="23787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B0DD1F-0C11-C1F5-DBB1-A5824E46D638}"/>
                </a:ext>
              </a:extLst>
            </p:cNvPr>
            <p:cNvSpPr txBox="1"/>
            <p:nvPr/>
          </p:nvSpPr>
          <p:spPr>
            <a:xfrm>
              <a:off x="8415900" y="2967334"/>
              <a:ext cx="13070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Research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08AC03C-DD11-532E-B444-4A39471FD1EC}"/>
              </a:ext>
            </a:extLst>
          </p:cNvPr>
          <p:cNvSpPr txBox="1"/>
          <p:nvPr/>
        </p:nvSpPr>
        <p:spPr>
          <a:xfrm>
            <a:off x="7234313" y="2991280"/>
            <a:ext cx="70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81E927-20C4-AC62-409C-CC4FD4FC85D1}"/>
              </a:ext>
            </a:extLst>
          </p:cNvPr>
          <p:cNvSpPr txBox="1"/>
          <p:nvPr/>
        </p:nvSpPr>
        <p:spPr>
          <a:xfrm>
            <a:off x="4393207" y="4517527"/>
            <a:ext cx="2841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information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business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With Clinical System permission</a:t>
            </a:r>
            <a:r>
              <a:rPr lang="en-US" dirty="0"/>
              <a:t>: Quality improvement projects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115194-595E-F4FD-CAB8-E3D80B3637A0}"/>
              </a:ext>
            </a:extLst>
          </p:cNvPr>
          <p:cNvSpPr txBox="1"/>
          <p:nvPr/>
        </p:nvSpPr>
        <p:spPr>
          <a:xfrm>
            <a:off x="8004914" y="4400681"/>
            <a:ext cx="3946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information </a:t>
            </a:r>
            <a:r>
              <a:rPr lang="en-US" b="1" i="1" dirty="0"/>
              <a:t>with IRB approval/permission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According to approved research study protocol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in mind Quality Improvement projects can also be HSR at the same time (will need both IRB and Clinical permission)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91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97266B-F52F-AE09-BDC8-49A9466E8BBE}"/>
              </a:ext>
            </a:extLst>
          </p:cNvPr>
          <p:cNvSpPr/>
          <p:nvPr/>
        </p:nvSpPr>
        <p:spPr>
          <a:xfrm>
            <a:off x="17343" y="4881093"/>
            <a:ext cx="5796226" cy="96933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30C902-3558-7B77-8643-170E8FFDBDEC}"/>
              </a:ext>
            </a:extLst>
          </p:cNvPr>
          <p:cNvSpPr/>
          <p:nvPr/>
        </p:nvSpPr>
        <p:spPr>
          <a:xfrm>
            <a:off x="17343" y="4117819"/>
            <a:ext cx="5652751" cy="76327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21013-105E-5379-5534-7202D94D47CF}"/>
              </a:ext>
            </a:extLst>
          </p:cNvPr>
          <p:cNvSpPr txBox="1"/>
          <p:nvPr/>
        </p:nvSpPr>
        <p:spPr>
          <a:xfrm>
            <a:off x="98006" y="1464454"/>
            <a:ext cx="5715563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1775" indent="-231775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Names.</a:t>
            </a:r>
          </a:p>
          <a:p>
            <a:pPr marL="231775" indent="-231775">
              <a:spcAft>
                <a:spcPts val="600"/>
              </a:spcAft>
              <a:buFont typeface="+mj-lt"/>
              <a:buAutoNum type="arabicPeriod"/>
            </a:pPr>
            <a:r>
              <a:rPr lang="en-US" sz="1600" dirty="0"/>
              <a:t>All geographic subdivisions smaller than a state, including street address, city, county, precinct, ZIP Code, and their equivalent geographical codes, except for the initial three digits of a ZIP Code if, according to the current publicly available data from the Bureau of the Census: </a:t>
            </a:r>
          </a:p>
          <a:p>
            <a:pPr marL="463550" lvl="1" indent="-231775">
              <a:spcAft>
                <a:spcPts val="600"/>
              </a:spcAft>
              <a:buFont typeface="+mj-lt"/>
              <a:buAutoNum type="alphaLcPeriod"/>
            </a:pPr>
            <a:r>
              <a:rPr lang="en-US" sz="1400" dirty="0"/>
              <a:t>The geographic unit formed by combining all ZIP Codes with the same three initial digits contains more than 20,000 people.</a:t>
            </a:r>
          </a:p>
          <a:p>
            <a:pPr marL="463550" lvl="1" indent="-231775">
              <a:spcAft>
                <a:spcPts val="600"/>
              </a:spcAft>
              <a:buFont typeface="+mj-lt"/>
              <a:buAutoNum type="alphaLcPeriod"/>
            </a:pPr>
            <a:r>
              <a:rPr lang="en-US" sz="1400" dirty="0"/>
              <a:t>The initial three digits of a ZIP Code for all such geographic units containing 20,000 or fewer people are changed to 000.</a:t>
            </a:r>
          </a:p>
          <a:p>
            <a:pPr marL="231775" indent="-231775">
              <a:buFont typeface="+mj-lt"/>
              <a:buAutoNum type="arabicPeriod"/>
            </a:pPr>
            <a:r>
              <a:rPr lang="en-US" sz="1600" dirty="0"/>
              <a:t>All elements of dates (except year) for dates directly related to an individual, including birth date, admission date, discharge date, date of death; 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and all ages over 89 and all elements of dates (including year) indicative of such age, except that such ages and elements may be aggregated into a single category of age 90 or older.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11B723-E717-A897-C2D1-89B7179E34D9}"/>
              </a:ext>
            </a:extLst>
          </p:cNvPr>
          <p:cNvSpPr/>
          <p:nvPr/>
        </p:nvSpPr>
        <p:spPr>
          <a:xfrm>
            <a:off x="11397803" y="6143223"/>
            <a:ext cx="349876" cy="3379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474A7C0-E74B-4A75-9B12-84B2AC48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437" y="178678"/>
            <a:ext cx="11123843" cy="1134967"/>
          </a:xfrm>
        </p:spPr>
        <p:txBody>
          <a:bodyPr>
            <a:normAutofit fontScale="9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Protected Health Information (PHI) under HIPAA </a:t>
            </a:r>
            <a:r>
              <a:rPr lang="en-US" sz="3600" dirty="0">
                <a:latin typeface="Arial" charset="0"/>
              </a:rPr>
              <a:t>i</a:t>
            </a:r>
            <a:r>
              <a:rPr kumimoji="0" lang="en-US" sz="360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ncludes the following </a:t>
            </a:r>
            <a:r>
              <a:rPr kumimoji="0" lang="en-US" sz="3600" i="0" u="sng" strike="noStrike" cap="none" normalizeH="0" baseline="0" dirty="0">
                <a:ln>
                  <a:noFill/>
                </a:ln>
                <a:effectLst/>
                <a:latin typeface="Arial" charset="0"/>
              </a:rPr>
              <a:t>18 identifiers</a:t>
            </a:r>
            <a:r>
              <a:rPr kumimoji="0" lang="en-US" sz="3600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8DBDB-5CA8-9459-13EB-B124F2D3CAD1}"/>
              </a:ext>
            </a:extLst>
          </p:cNvPr>
          <p:cNvSpPr txBox="1"/>
          <p:nvPr/>
        </p:nvSpPr>
        <p:spPr>
          <a:xfrm>
            <a:off x="5894232" y="1464454"/>
            <a:ext cx="619976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Telephone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Facsimile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Electronic mail addresses.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Social security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Medical record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Health plan beneficiary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Account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Certificate/license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Vehicle identifiers and serial numbers, including license plate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Device identifiers and serial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Web universal resource locators (URLs).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Internet protocol (IP) address numbers.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Biometric identifiers, including fingerprints and voiceprints.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Full-face photographic images and any comparable images.</a:t>
            </a:r>
          </a:p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en-US" sz="1600" dirty="0"/>
              <a:t>Any other unique identifying number, characteristic, or code, unless otherwise permitted by the Privacy Rule for re-identification.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0BBDDC-8383-5C10-5483-1B183E16E517}"/>
              </a:ext>
            </a:extLst>
          </p:cNvPr>
          <p:cNvSpPr txBox="1"/>
          <p:nvPr/>
        </p:nvSpPr>
        <p:spPr>
          <a:xfrm>
            <a:off x="0" y="6511989"/>
            <a:ext cx="4952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https://privacyruleandresearch.nih.gov/pr_08.asp</a:t>
            </a:r>
            <a:r>
              <a:rPr lang="en-US" sz="14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6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EF4FB8-6D56-7BA9-3AC0-82467231FF45}"/>
              </a:ext>
            </a:extLst>
          </p:cNvPr>
          <p:cNvSpPr/>
          <p:nvPr/>
        </p:nvSpPr>
        <p:spPr>
          <a:xfrm>
            <a:off x="4869421" y="1127318"/>
            <a:ext cx="6078828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80140-8133-D0F5-D0E0-9ABC5A9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46" y="429940"/>
            <a:ext cx="3110911" cy="4033800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Ethical conduct is still expected. </a:t>
            </a:r>
            <a:br>
              <a:rPr lang="en-US" sz="3600" b="1" dirty="0"/>
            </a:b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14961-56C4-F0DA-2F96-303FCBA921CB}"/>
              </a:ext>
            </a:extLst>
          </p:cNvPr>
          <p:cNvSpPr txBox="1"/>
          <p:nvPr/>
        </p:nvSpPr>
        <p:spPr>
          <a:xfrm>
            <a:off x="4043967" y="314030"/>
            <a:ext cx="7729737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chemeClr val="bg2">
                    <a:lumMod val="10000"/>
                  </a:schemeClr>
                </a:solidFill>
              </a:rPr>
              <a:t>Ethical conduct is still expected.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2282C7-145A-9A01-4C2F-8E872FC7D903}"/>
              </a:ext>
            </a:extLst>
          </p:cNvPr>
          <p:cNvGrpSpPr/>
          <p:nvPr/>
        </p:nvGrpSpPr>
        <p:grpSpPr>
          <a:xfrm>
            <a:off x="5175265" y="1188873"/>
            <a:ext cx="5924072" cy="954107"/>
            <a:chOff x="4853830" y="4350554"/>
            <a:chExt cx="5924072" cy="954107"/>
          </a:xfrm>
        </p:grpSpPr>
        <p:sp>
          <p:nvSpPr>
            <p:cNvPr id="2" name="Not Equal 1">
              <a:extLst>
                <a:ext uri="{FF2B5EF4-FFF2-40B4-BE49-F238E27FC236}">
                  <a16:creationId xmlns:a16="http://schemas.microsoft.com/office/drawing/2014/main" id="{C4DE5DB4-20E6-811D-50FC-B1E53428F0DD}"/>
                </a:ext>
              </a:extLst>
            </p:cNvPr>
            <p:cNvSpPr/>
            <p:nvPr/>
          </p:nvSpPr>
          <p:spPr>
            <a:xfrm>
              <a:off x="7236317" y="4437925"/>
              <a:ext cx="1146219" cy="779369"/>
            </a:xfrm>
            <a:prstGeom prst="mathNotEqual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DF326D-1B77-8CAF-4A68-00A0FF790EEE}"/>
                </a:ext>
              </a:extLst>
            </p:cNvPr>
            <p:cNvSpPr txBox="1"/>
            <p:nvPr/>
          </p:nvSpPr>
          <p:spPr>
            <a:xfrm>
              <a:off x="4853830" y="4350554"/>
              <a:ext cx="21477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Lack of IRB </a:t>
              </a:r>
            </a:p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Oversight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448B92-DF16-CB49-4218-B8E4B9EA70B1}"/>
                </a:ext>
              </a:extLst>
            </p:cNvPr>
            <p:cNvSpPr txBox="1"/>
            <p:nvPr/>
          </p:nvSpPr>
          <p:spPr>
            <a:xfrm>
              <a:off x="8163491" y="4350554"/>
              <a:ext cx="26144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Lack of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Ethics</a:t>
              </a:r>
            </a:p>
          </p:txBody>
        </p:sp>
      </p:grpSp>
      <p:pic>
        <p:nvPicPr>
          <p:cNvPr id="38" name="Picture 37" descr="Angle view of circuit shaped like a brain">
            <a:extLst>
              <a:ext uri="{FF2B5EF4-FFF2-40B4-BE49-F238E27FC236}">
                <a16:creationId xmlns:a16="http://schemas.microsoft.com/office/drawing/2014/main" id="{59F7BA38-2414-DA6F-46FF-97DF485CB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64" y="2787404"/>
            <a:ext cx="2851855" cy="1986367"/>
          </a:xfrm>
          <a:prstGeom prst="rect">
            <a:avLst/>
          </a:prstGeom>
        </p:spPr>
      </p:pic>
      <p:pic>
        <p:nvPicPr>
          <p:cNvPr id="42" name="Picture 41" descr="CPU with binary numbers and blueprint">
            <a:extLst>
              <a:ext uri="{FF2B5EF4-FFF2-40B4-BE49-F238E27FC236}">
                <a16:creationId xmlns:a16="http://schemas.microsoft.com/office/drawing/2014/main" id="{234181E8-359C-F1AB-DC1E-862E0DF77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9" y="2787404"/>
            <a:ext cx="3310283" cy="1862035"/>
          </a:xfrm>
          <a:prstGeom prst="rect">
            <a:avLst/>
          </a:prstGeom>
        </p:spPr>
      </p:pic>
      <p:pic>
        <p:nvPicPr>
          <p:cNvPr id="20" name="Picture 19" descr="Doctor using tablet in clinic with patient">
            <a:extLst>
              <a:ext uri="{FF2B5EF4-FFF2-40B4-BE49-F238E27FC236}">
                <a16:creationId xmlns:a16="http://schemas.microsoft.com/office/drawing/2014/main" id="{DB33BE63-7F71-4E53-8E3E-7079A1705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49" y="4322869"/>
            <a:ext cx="3371575" cy="2247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C02E765F-5D15-40CF-A782-04F1349F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227" y="984862"/>
            <a:ext cx="2751328" cy="2987935"/>
          </a:xfrm>
          <a:noFill/>
        </p:spPr>
        <p:txBody>
          <a:bodyPr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Ethical conduct is still expected</a:t>
            </a:r>
            <a:r>
              <a:rPr lang="en-US" dirty="0"/>
              <a:t>	</a:t>
            </a:r>
          </a:p>
        </p:txBody>
      </p:sp>
      <p:pic>
        <p:nvPicPr>
          <p:cNvPr id="2" name="Picture 1" descr="Person using virtual reality headset">
            <a:extLst>
              <a:ext uri="{FF2B5EF4-FFF2-40B4-BE49-F238E27FC236}">
                <a16:creationId xmlns:a16="http://schemas.microsoft.com/office/drawing/2014/main" id="{591A2CF7-D4D4-5C8F-E44C-704D6F1E2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43" y="3730033"/>
            <a:ext cx="2750627" cy="1833751"/>
          </a:xfrm>
          <a:prstGeom prst="rect">
            <a:avLst/>
          </a:prstGeom>
        </p:spPr>
      </p:pic>
      <p:pic>
        <p:nvPicPr>
          <p:cNvPr id="4" name="Picture 3" descr="Tiny shopping cart coming out from mobile phone">
            <a:extLst>
              <a:ext uri="{FF2B5EF4-FFF2-40B4-BE49-F238E27FC236}">
                <a16:creationId xmlns:a16="http://schemas.microsoft.com/office/drawing/2014/main" id="{5F1B2E73-E946-AEBF-3EBB-8223A478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77" y="67481"/>
            <a:ext cx="2789520" cy="1614929"/>
          </a:xfrm>
          <a:prstGeom prst="rect">
            <a:avLst/>
          </a:prstGeom>
        </p:spPr>
      </p:pic>
      <p:pic>
        <p:nvPicPr>
          <p:cNvPr id="5" name="Picture 4" descr="Woman adjusting exercise armband">
            <a:extLst>
              <a:ext uri="{FF2B5EF4-FFF2-40B4-BE49-F238E27FC236}">
                <a16:creationId xmlns:a16="http://schemas.microsoft.com/office/drawing/2014/main" id="{02370911-924F-9031-DD3D-F100FC0F3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43" y="457465"/>
            <a:ext cx="3522428" cy="2348285"/>
          </a:xfrm>
          <a:prstGeom prst="rect">
            <a:avLst/>
          </a:prstGeom>
        </p:spPr>
      </p:pic>
      <p:pic>
        <p:nvPicPr>
          <p:cNvPr id="6" name="Picture 5" descr="Drone carrying a parcel among modern buildings">
            <a:extLst>
              <a:ext uri="{FF2B5EF4-FFF2-40B4-BE49-F238E27FC236}">
                <a16:creationId xmlns:a16="http://schemas.microsoft.com/office/drawing/2014/main" id="{DD3EBF77-CF50-18EB-E414-01CDEA9A5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700" y="4215290"/>
            <a:ext cx="2546749" cy="1637050"/>
          </a:xfrm>
          <a:prstGeom prst="rect">
            <a:avLst/>
          </a:prstGeom>
        </p:spPr>
      </p:pic>
      <p:pic>
        <p:nvPicPr>
          <p:cNvPr id="8" name="Picture 7" descr="Person checking smart watch on wrist">
            <a:extLst>
              <a:ext uri="{FF2B5EF4-FFF2-40B4-BE49-F238E27FC236}">
                <a16:creationId xmlns:a16="http://schemas.microsoft.com/office/drawing/2014/main" id="{AD7D9448-CDC3-B272-C2FD-C5BBEF646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825" y="2010708"/>
            <a:ext cx="2365175" cy="15770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9FE70A-7966-B467-B360-C7067E24106C}"/>
              </a:ext>
            </a:extLst>
          </p:cNvPr>
          <p:cNvSpPr txBox="1"/>
          <p:nvPr/>
        </p:nvSpPr>
        <p:spPr>
          <a:xfrm>
            <a:off x="3694045" y="5867189"/>
            <a:ext cx="8991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Sources: 1) </a:t>
            </a:r>
            <a:r>
              <a:rPr lang="en-US" sz="1600" dirty="0">
                <a:hlinkClick r:id="rId9"/>
              </a:rPr>
              <a:t>https://www.science.org/content/article/artificial-intelligence-could-identify-gang-crimes-and-ignite-ethical-firestorm</a:t>
            </a:r>
            <a:endParaRPr lang="en-US" sz="1600" dirty="0"/>
          </a:p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2) </a:t>
            </a:r>
            <a:r>
              <a:rPr lang="en-US" sz="1600" dirty="0">
                <a:solidFill>
                  <a:srgbClr val="0071CE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https://www.newyorker.com/tech/annals-of-technology/who-should-stop-unethical-ai</a:t>
            </a:r>
            <a:r>
              <a:rPr lang="en-US" sz="1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3522E7-C1D7-6692-2DF2-25422B72E972}"/>
              </a:ext>
            </a:extLst>
          </p:cNvPr>
          <p:cNvSpPr txBox="1"/>
          <p:nvPr/>
        </p:nvSpPr>
        <p:spPr>
          <a:xfrm>
            <a:off x="5892085" y="1617495"/>
            <a:ext cx="4108360" cy="378565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rise in the use of algorithms, machine learning and chatbots like </a:t>
            </a:r>
            <a:r>
              <a:rPr lang="en-US" sz="2400" b="1" dirty="0" err="1"/>
              <a:t>ChatGPT</a:t>
            </a:r>
            <a:r>
              <a:rPr lang="en-US" sz="2400" b="1" dirty="0"/>
              <a:t> can provide great opportunities for researchers, but caution should also be exercised in order to avoid unintended consequences.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15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3196494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Up!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The Overall IRB Review Process</a:t>
            </a:r>
          </a:p>
        </p:txBody>
      </p:sp>
    </p:spTree>
    <p:extLst>
      <p:ext uri="{BB962C8B-B14F-4D97-AF65-F5344CB8AC3E}">
        <p14:creationId xmlns:p14="http://schemas.microsoft.com/office/powerpoint/2010/main" val="120864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A54B2C-D2AD-8E70-0B45-EF6EE3A6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546" y="1460817"/>
            <a:ext cx="12037454" cy="116567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Lots of Public Data are already available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</a:rPr>
              <a:t>that do NOT need IRB approval to use!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3A215-B280-2275-7466-500537E25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712" y="2626490"/>
            <a:ext cx="11262575" cy="3233397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Potential Sources: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U.S. Census Bureau,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Centers for Disease Control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Centers for Medicare and Medicaid, and more! 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UMass Chan Research Informatics Core (RIC) Self-Service Tools webpage, listing programs such as:</a:t>
            </a:r>
          </a:p>
          <a:p>
            <a:pPr lvl="1">
              <a:spcAft>
                <a:spcPts val="600"/>
              </a:spcAft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TriNetX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, i2B2, and more!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B29A07-7D85-DC02-8AD8-AAD5D0B9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Using Publicly </a:t>
            </a:r>
            <a:r>
              <a:rPr lang="en-US" dirty="0"/>
              <a:t>A</a:t>
            </a:r>
            <a:r>
              <a:rPr lang="en-US" sz="3600" dirty="0"/>
              <a:t>vailable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0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9EDFE9-ABD3-4D31-99A4-A603A5F3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1049334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The IRB automatically considers whether an activity is human subjects research (HSR). If it is HSR, it assigns the applicable review category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9405F96-A2C6-4009-8C19-ABF9FDB27E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82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416A393-BB54-4564-AEF0-0ABEA4DFF047}"/>
              </a:ext>
            </a:extLst>
          </p:cNvPr>
          <p:cNvSpPr/>
          <p:nvPr/>
        </p:nvSpPr>
        <p:spPr>
          <a:xfrm>
            <a:off x="863600" y="1825627"/>
            <a:ext cx="11010900" cy="2091055"/>
          </a:xfrm>
          <a:prstGeom prst="rect">
            <a:avLst/>
          </a:prstGeom>
          <a:noFill/>
          <a:ln w="1016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DE58E3-D877-49F2-984B-93ADA1B9212A}"/>
              </a:ext>
            </a:extLst>
          </p:cNvPr>
          <p:cNvGrpSpPr/>
          <p:nvPr/>
        </p:nvGrpSpPr>
        <p:grpSpPr>
          <a:xfrm>
            <a:off x="967738" y="1825625"/>
            <a:ext cx="1817637" cy="2069435"/>
            <a:chOff x="2711" y="1211"/>
            <a:chExt cx="1817637" cy="20694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ADE05D3-1C2A-4889-B74E-C0879B940078}"/>
                </a:ext>
              </a:extLst>
            </p:cNvPr>
            <p:cNvSpPr/>
            <p:nvPr/>
          </p:nvSpPr>
          <p:spPr>
            <a:xfrm>
              <a:off x="2711" y="1211"/>
              <a:ext cx="1817637" cy="20694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A3B8B57B-68CD-4DB4-A702-2CED7DE56F77}"/>
                </a:ext>
              </a:extLst>
            </p:cNvPr>
            <p:cNvSpPr txBox="1"/>
            <p:nvPr/>
          </p:nvSpPr>
          <p:spPr>
            <a:xfrm>
              <a:off x="55948" y="54448"/>
              <a:ext cx="1711163" cy="1962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marL="0" marR="0" lvl="0" indent="0" algn="ctr" defTabSz="217804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Not HSR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5A32586-71A1-478C-BF0B-67B41A218A79}"/>
              </a:ext>
            </a:extLst>
          </p:cNvPr>
          <p:cNvSpPr txBox="1"/>
          <p:nvPr/>
        </p:nvSpPr>
        <p:spPr>
          <a:xfrm>
            <a:off x="2889513" y="2806700"/>
            <a:ext cx="83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D20F97-8785-4D18-91BF-F4EA7A2E5647}"/>
              </a:ext>
            </a:extLst>
          </p:cNvPr>
          <p:cNvGrpSpPr/>
          <p:nvPr/>
        </p:nvGrpSpPr>
        <p:grpSpPr>
          <a:xfrm>
            <a:off x="3725013" y="1825626"/>
            <a:ext cx="8060587" cy="4532308"/>
            <a:chOff x="3725013" y="1825626"/>
            <a:chExt cx="8060587" cy="45323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0D442C-0509-4CFA-89C2-C08CE0BCB160}"/>
                </a:ext>
              </a:extLst>
            </p:cNvPr>
            <p:cNvSpPr/>
            <p:nvPr/>
          </p:nvSpPr>
          <p:spPr>
            <a:xfrm>
              <a:off x="3725013" y="1825626"/>
              <a:ext cx="8060587" cy="4532308"/>
            </a:xfrm>
            <a:prstGeom prst="rect">
              <a:avLst/>
            </a:prstGeom>
            <a:noFill/>
            <a:ln w="1016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1" name="Graphic 10" descr="Arrow: Straight with solid fill">
              <a:extLst>
                <a:ext uri="{FF2B5EF4-FFF2-40B4-BE49-F238E27FC236}">
                  <a16:creationId xmlns:a16="http://schemas.microsoft.com/office/drawing/2014/main" id="{26ACB5EF-15D4-48B3-A186-47B43CAD9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4495800" y="3575366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Arrow: Straight with solid fill">
              <a:extLst>
                <a:ext uri="{FF2B5EF4-FFF2-40B4-BE49-F238E27FC236}">
                  <a16:creationId xmlns:a16="http://schemas.microsoft.com/office/drawing/2014/main" id="{4A7F5347-18E5-42B9-86AF-BB16D4178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7264400" y="3582031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Arrow: Straight with solid fill">
              <a:extLst>
                <a:ext uri="{FF2B5EF4-FFF2-40B4-BE49-F238E27FC236}">
                  <a16:creationId xmlns:a16="http://schemas.microsoft.com/office/drawing/2014/main" id="{7CFAE25C-12F4-4E9F-AB59-74CD74172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10033000" y="357536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2EC2B8-0238-4581-9E0E-20633ADC5640}"/>
                </a:ext>
              </a:extLst>
            </p:cNvPr>
            <p:cNvSpPr txBox="1"/>
            <p:nvPr/>
          </p:nvSpPr>
          <p:spPr>
            <a:xfrm>
              <a:off x="5932088" y="4352477"/>
              <a:ext cx="8355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DD49FD-3E36-4D57-A8F2-F2CE04C65E51}"/>
                </a:ext>
              </a:extLst>
            </p:cNvPr>
            <p:cNvSpPr txBox="1"/>
            <p:nvPr/>
          </p:nvSpPr>
          <p:spPr>
            <a:xfrm>
              <a:off x="8700688" y="4261992"/>
              <a:ext cx="8355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lt2">
                  <a:hueOff val="0"/>
                  <a:satOff val="0"/>
                  <a:lumOff val="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2387EB7-DC04-7243-5F5C-FC6D96FD434A}"/>
              </a:ext>
            </a:extLst>
          </p:cNvPr>
          <p:cNvSpPr/>
          <p:nvPr/>
        </p:nvSpPr>
        <p:spPr>
          <a:xfrm>
            <a:off x="762000" y="1804003"/>
            <a:ext cx="2127513" cy="222767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D127AA-F412-CAF6-507A-FE61FE064ADE}"/>
              </a:ext>
            </a:extLst>
          </p:cNvPr>
          <p:cNvSpPr/>
          <p:nvPr/>
        </p:nvSpPr>
        <p:spPr>
          <a:xfrm>
            <a:off x="3636113" y="4023473"/>
            <a:ext cx="2723123" cy="222767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16419A-DA38-69DF-97DF-DE68FAC1B3FD}"/>
              </a:ext>
            </a:extLst>
          </p:cNvPr>
          <p:cNvSpPr/>
          <p:nvPr/>
        </p:nvSpPr>
        <p:spPr>
          <a:xfrm>
            <a:off x="1016000" y="1978027"/>
            <a:ext cx="1784613" cy="1734991"/>
          </a:xfrm>
          <a:prstGeom prst="rect">
            <a:avLst/>
          </a:prstGeom>
          <a:noFill/>
          <a:ln w="1016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6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8" grpId="0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610903"/>
            <a:ext cx="10896600" cy="88539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dirty="0">
                <a:latin typeface="Arial" charset="0"/>
                <a:cs typeface="Arial" charset="0"/>
              </a:rPr>
              <a:t>Ice Breaker Question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C5807-D44E-494D-AE47-83C7658898F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8FCE1-54D0-7BAE-EC21-BAF8F3968724}"/>
              </a:ext>
            </a:extLst>
          </p:cNvPr>
          <p:cNvSpPr txBox="1"/>
          <p:nvPr/>
        </p:nvSpPr>
        <p:spPr>
          <a:xfrm>
            <a:off x="2708563" y="2988024"/>
            <a:ext cx="6393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10A8"/>
                </a:solidFill>
                <a:cs typeface="Calibri"/>
              </a:rPr>
              <a:t>H</a:t>
            </a:r>
            <a:r>
              <a:rPr lang="en-US" sz="3600" b="1" dirty="0">
                <a:solidFill>
                  <a:srgbClr val="0010A8"/>
                </a:solidFill>
              </a:rPr>
              <a:t>ow many of you have worked with an IRB before?</a:t>
            </a:r>
          </a:p>
        </p:txBody>
      </p:sp>
    </p:spTree>
    <p:extLst>
      <p:ext uri="{BB962C8B-B14F-4D97-AF65-F5344CB8AC3E}">
        <p14:creationId xmlns:p14="http://schemas.microsoft.com/office/powerpoint/2010/main" val="894019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0C9F-E000-4572-B2FC-F72A3DD6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1565482"/>
            <a:ext cx="11123843" cy="10186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IRB weighs each submission against the regulatory criteria for approval.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8D04-2292-490A-9B92-CB436EAC8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4950" y="2673053"/>
            <a:ext cx="10290517" cy="3390314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defRPr/>
            </a:pPr>
            <a:r>
              <a:rPr lang="en-US" sz="3200" dirty="0"/>
              <a:t>Risk to subjects are minimized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Risks to subjects are reasonable in relation to anticipated benefits to subjects, and the importance of the knowledge that may reasonably be expected to result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Selection of subjects is equitable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58D01-57C9-130B-AAEC-B75910E58D8F}"/>
              </a:ext>
            </a:extLst>
          </p:cNvPr>
          <p:cNvSpPr txBox="1"/>
          <p:nvPr/>
        </p:nvSpPr>
        <p:spPr>
          <a:xfrm>
            <a:off x="351692" y="239151"/>
            <a:ext cx="11437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 for IRB Approval</a:t>
            </a:r>
          </a:p>
        </p:txBody>
      </p:sp>
    </p:spTree>
    <p:extLst>
      <p:ext uri="{BB962C8B-B14F-4D97-AF65-F5344CB8AC3E}">
        <p14:creationId xmlns:p14="http://schemas.microsoft.com/office/powerpoint/2010/main" val="28749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8D04-2292-490A-9B92-CB436EAC8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2053" y="1450850"/>
            <a:ext cx="11022552" cy="60650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Informed consent will be sought from each prospective subject (or appropriately waived)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Informed consent will be appropriately documented (or documentation will be waived)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The research plan makes adequate provisions for monitoring the data collected to ensure the safety of subjects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00" dirty="0">
                <a:solidFill>
                  <a:schemeClr val="bg2">
                    <a:lumMod val="10000"/>
                  </a:schemeClr>
                </a:solidFill>
              </a:rPr>
              <a:t>There are adequate provisions to protect the privacy of subjects and to maintain the confidentiality of data</a:t>
            </a:r>
          </a:p>
          <a:p>
            <a:pPr marL="3657417" lvl="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3657417" lvl="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</a:rPr>
              <a:t>And More!!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58D01-57C9-130B-AAEC-B75910E58D8F}"/>
              </a:ext>
            </a:extLst>
          </p:cNvPr>
          <p:cNvSpPr txBox="1"/>
          <p:nvPr/>
        </p:nvSpPr>
        <p:spPr>
          <a:xfrm>
            <a:off x="351692" y="239151"/>
            <a:ext cx="11437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 for IRB Approval</a:t>
            </a:r>
          </a:p>
        </p:txBody>
      </p:sp>
    </p:spTree>
    <p:extLst>
      <p:ext uri="{BB962C8B-B14F-4D97-AF65-F5344CB8AC3E}">
        <p14:creationId xmlns:p14="http://schemas.microsoft.com/office/powerpoint/2010/main" val="19603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28D04-2292-490A-9B92-CB436EAC8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1692" y="2558425"/>
            <a:ext cx="11437034" cy="3549375"/>
          </a:xfrm>
        </p:spPr>
        <p:txBody>
          <a:bodyPr>
            <a:normAutofit/>
          </a:bodyPr>
          <a:lstStyle/>
          <a:p>
            <a:pPr lvl="1"/>
            <a:r>
              <a:rPr lang="en-US" sz="2400" b="1" dirty="0">
                <a:solidFill>
                  <a:srgbClr val="0010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How, when, and where will you recruit participants? What will you say or post? Are there any incentives to participation?</a:t>
            </a:r>
          </a:p>
          <a:p>
            <a:pPr lvl="1"/>
            <a:r>
              <a:rPr lang="en-US" sz="2400" b="1" dirty="0">
                <a:solidFill>
                  <a:srgbClr val="0010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you obtain informed consent? What will you say? Will subjects have sufficient time to decide?</a:t>
            </a:r>
          </a:p>
          <a:p>
            <a:pPr lvl="1"/>
            <a:r>
              <a:rPr lang="en-US" sz="2400" b="1" dirty="0">
                <a:solidFill>
                  <a:srgbClr val="0010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you document consent in writing or not?</a:t>
            </a:r>
          </a:p>
          <a:p>
            <a:pPr lvl="1"/>
            <a:r>
              <a:rPr lang="en-US" sz="2400" b="1" dirty="0">
                <a:solidFill>
                  <a:srgbClr val="0010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you ask participants to do? What information will you collect?</a:t>
            </a:r>
          </a:p>
          <a:p>
            <a:pPr lvl="1"/>
            <a:r>
              <a:rPr lang="en-US" sz="2400" b="1" dirty="0">
                <a:solidFill>
                  <a:srgbClr val="0010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the risks and benefits?</a:t>
            </a:r>
          </a:p>
          <a:p>
            <a:pPr lvl="1"/>
            <a:r>
              <a:rPr lang="en-US" sz="2400" b="1" dirty="0">
                <a:solidFill>
                  <a:srgbClr val="0010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you protect subject privacy &amp; maintain data confidentiality?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58D01-57C9-130B-AAEC-B75910E58D8F}"/>
              </a:ext>
            </a:extLst>
          </p:cNvPr>
          <p:cNvSpPr txBox="1"/>
          <p:nvPr/>
        </p:nvSpPr>
        <p:spPr>
          <a:xfrm>
            <a:off x="351692" y="239151"/>
            <a:ext cx="11437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 for IRB Approval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5811F-7818-B2AA-94E3-43D69DBAB074}"/>
              </a:ext>
            </a:extLst>
          </p:cNvPr>
          <p:cNvSpPr txBox="1"/>
          <p:nvPr/>
        </p:nvSpPr>
        <p:spPr>
          <a:xfrm>
            <a:off x="351692" y="1447670"/>
            <a:ext cx="11488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get at the criteria for approval, the IRB application asks questions like…</a:t>
            </a:r>
          </a:p>
        </p:txBody>
      </p:sp>
    </p:spTree>
    <p:extLst>
      <p:ext uri="{BB962C8B-B14F-4D97-AF65-F5344CB8AC3E}">
        <p14:creationId xmlns:p14="http://schemas.microsoft.com/office/powerpoint/2010/main" val="2414045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D045A-DDEF-46AD-AE0F-F4C4FF3B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84" y="733345"/>
            <a:ext cx="10896600" cy="885390"/>
          </a:xfrm>
        </p:spPr>
        <p:txBody>
          <a:bodyPr>
            <a:normAutofit/>
          </a:bodyPr>
          <a:lstStyle/>
          <a:p>
            <a:r>
              <a:rPr lang="en-US" dirty="0"/>
              <a:t>Examples of documents IRBs review: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81BA7-EAB4-45E2-9DF2-F8383198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4595467-168D-EA62-195A-70AADBEFF43D}"/>
              </a:ext>
            </a:extLst>
          </p:cNvPr>
          <p:cNvSpPr txBox="1">
            <a:spLocks/>
          </p:cNvSpPr>
          <p:nvPr/>
        </p:nvSpPr>
        <p:spPr>
          <a:xfrm>
            <a:off x="3909268" y="2106169"/>
            <a:ext cx="7506316" cy="43687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Overall Study Plan/Protocol</a:t>
            </a:r>
          </a:p>
          <a:p>
            <a:r>
              <a:rPr lang="en-US" sz="2800" dirty="0"/>
              <a:t>Informed Consent Form/Assent form Documents</a:t>
            </a:r>
          </a:p>
          <a:p>
            <a:r>
              <a:rPr lang="en-US" sz="2800" dirty="0"/>
              <a:t>HIPAA Authorization/Waiver of HIPAA Authorization</a:t>
            </a:r>
          </a:p>
          <a:p>
            <a:r>
              <a:rPr lang="en-US" sz="2800" dirty="0"/>
              <a:t>Blank copies of data collection forms, surveys, etc.</a:t>
            </a:r>
          </a:p>
          <a:p>
            <a:r>
              <a:rPr lang="en-US" sz="2800" dirty="0"/>
              <a:t>Items subjects may encounter: recruitment materials, telephone scripts, reminder letters, etc. </a:t>
            </a:r>
          </a:p>
        </p:txBody>
      </p:sp>
      <p:pic>
        <p:nvPicPr>
          <p:cNvPr id="9" name="Graphic 8" descr="Clipboard with solid fill">
            <a:extLst>
              <a:ext uri="{FF2B5EF4-FFF2-40B4-BE49-F238E27FC236}">
                <a16:creationId xmlns:a16="http://schemas.microsoft.com/office/drawing/2014/main" id="{89258E74-0215-EB3D-ABBE-C97E79CC8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925" y="1618735"/>
            <a:ext cx="2977979" cy="29779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9093E3-468F-743E-1564-092F53C91CE8}"/>
              </a:ext>
            </a:extLst>
          </p:cNvPr>
          <p:cNvSpPr txBox="1"/>
          <p:nvPr/>
        </p:nvSpPr>
        <p:spPr>
          <a:xfrm>
            <a:off x="407773" y="4497860"/>
            <a:ext cx="2977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IRB has different forms and processes. Always check with the IRB you are working with.</a:t>
            </a:r>
          </a:p>
        </p:txBody>
      </p:sp>
    </p:spTree>
    <p:extLst>
      <p:ext uri="{BB962C8B-B14F-4D97-AF65-F5344CB8AC3E}">
        <p14:creationId xmlns:p14="http://schemas.microsoft.com/office/powerpoint/2010/main" val="1629355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4141543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UMass Chan IRB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1519881" y="2290516"/>
            <a:ext cx="909457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Where do I find 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</a:rPr>
              <a:t>resources and information for 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</a:rPr>
              <a:t>my study submission 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</a:rPr>
              <a:t>to the </a:t>
            </a:r>
            <a:r>
              <a:rPr lang="en-US" sz="4400" b="1" u="sng" dirty="0">
                <a:solidFill>
                  <a:schemeClr val="tx2"/>
                </a:solidFill>
              </a:rPr>
              <a:t>UMass Chan IRB</a:t>
            </a:r>
            <a:r>
              <a:rPr lang="en-US" sz="4400" b="1" dirty="0">
                <a:solidFill>
                  <a:schemeClr val="tx2"/>
                </a:solidFill>
              </a:rPr>
              <a:t>?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397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9E6106-2665-49B0-9816-5DA9251DFFF3}"/>
              </a:ext>
            </a:extLst>
          </p:cNvPr>
          <p:cNvSpPr/>
          <p:nvPr/>
        </p:nvSpPr>
        <p:spPr>
          <a:xfrm>
            <a:off x="8259998" y="2539622"/>
            <a:ext cx="1147482" cy="785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02E765F-5D15-40CF-A782-04F1349F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UMass Chan IRB Online Resources</a:t>
            </a:r>
            <a:r>
              <a:rPr lang="en-US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AC5CCD-C0DD-4C9F-BF5E-F27D079B9E08}"/>
              </a:ext>
            </a:extLst>
          </p:cNvPr>
          <p:cNvSpPr txBox="1"/>
          <p:nvPr/>
        </p:nvSpPr>
        <p:spPr>
          <a:xfrm>
            <a:off x="295846" y="1190500"/>
            <a:ext cx="98456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>
                <a:solidFill>
                  <a:srgbClr val="0070C0"/>
                </a:solidFill>
              </a:rPr>
              <a:t>Link to the UMass Chan IRB’s PUBLIC facing website: </a:t>
            </a:r>
          </a:p>
          <a:p>
            <a:r>
              <a:rPr lang="en-US" sz="2000" b="1" dirty="0">
                <a:solidFill>
                  <a:srgbClr val="0070C0"/>
                </a:solidFill>
                <a:hlinkClick r:id="rId4"/>
              </a:rPr>
              <a:t>https://www.umassmed.edu/ccts/irb/</a:t>
            </a:r>
            <a:r>
              <a:rPr lang="en-US" sz="2000" b="1" dirty="0">
                <a:solidFill>
                  <a:srgbClr val="0070C0"/>
                </a:solidFill>
              </a:rPr>
              <a:t>   </a:t>
            </a: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70C0"/>
              </a:solidFill>
            </a:endParaRPr>
          </a:p>
          <a:p>
            <a:endParaRPr lang="en-US" sz="2000" b="1" dirty="0">
              <a:solidFill>
                <a:srgbClr val="003618"/>
              </a:solidFill>
            </a:endParaRPr>
          </a:p>
          <a:p>
            <a:r>
              <a:rPr lang="en-US" sz="2000" b="1" dirty="0">
                <a:solidFill>
                  <a:srgbClr val="003618"/>
                </a:solidFill>
              </a:rPr>
              <a:t>Direct Link to </a:t>
            </a:r>
            <a:r>
              <a:rPr lang="en-US" sz="2000" b="1" dirty="0" err="1">
                <a:solidFill>
                  <a:srgbClr val="003618"/>
                </a:solidFill>
              </a:rPr>
              <a:t>eIRB</a:t>
            </a:r>
            <a:r>
              <a:rPr lang="en-US" sz="2000" b="1" dirty="0">
                <a:solidFill>
                  <a:srgbClr val="003618"/>
                </a:solidFill>
              </a:rPr>
              <a:t> </a:t>
            </a:r>
            <a:r>
              <a:rPr lang="en-US" sz="2000" b="1" dirty="0" err="1">
                <a:solidFill>
                  <a:srgbClr val="003618"/>
                </a:solidFill>
              </a:rPr>
              <a:t>Sharepoint</a:t>
            </a:r>
            <a:r>
              <a:rPr lang="en-US" sz="2000" b="1" dirty="0">
                <a:solidFill>
                  <a:srgbClr val="003618"/>
                </a:solidFill>
              </a:rPr>
              <a:t> website: </a:t>
            </a:r>
          </a:p>
          <a:p>
            <a:r>
              <a:rPr lang="en-US" sz="2000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https://umassmed.sharepoint.com/sites/RMS/IRB</a:t>
            </a:r>
            <a:r>
              <a:rPr lang="en-US" sz="2000" b="1" dirty="0">
                <a:solidFill>
                  <a:srgbClr val="0070C0"/>
                </a:solidFill>
              </a:rPr>
              <a:t> 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(NOTE: must log in using umassmed.edu credentials)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D13A3F-98EB-47A7-9CEC-37AA8D509119}"/>
              </a:ext>
            </a:extLst>
          </p:cNvPr>
          <p:cNvSpPr txBox="1"/>
          <p:nvPr/>
        </p:nvSpPr>
        <p:spPr>
          <a:xfrm>
            <a:off x="9983586" y="2934974"/>
            <a:ext cx="2158769" cy="120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/>
              </a:rPr>
              <a:t>Check Back Frequently for Updates!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C867F-2565-10CC-0C9F-D83240996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382" y="1385456"/>
            <a:ext cx="2521114" cy="25521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4A4DAD-D7FC-8DE9-4058-B98FFB75C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416" y="4368367"/>
            <a:ext cx="4201258" cy="23599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50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F5DF8-5351-434C-9B74-F1999A0E7D7B}"/>
              </a:ext>
            </a:extLst>
          </p:cNvPr>
          <p:cNvSpPr/>
          <p:nvPr/>
        </p:nvSpPr>
        <p:spPr>
          <a:xfrm>
            <a:off x="327258" y="5619235"/>
            <a:ext cx="5319780" cy="1041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01D57A9C-434A-4684-9292-20987FA650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0" y="1238287"/>
            <a:ext cx="12192000" cy="510999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622D5-EFEE-420F-9708-60AD49EF68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700" y="122982"/>
            <a:ext cx="10896600" cy="8858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IRB Public Facing Website</a:t>
            </a:r>
            <a:br>
              <a:rPr lang="en-US" dirty="0"/>
            </a:br>
            <a:r>
              <a:rPr lang="en-US" sz="2200" dirty="0">
                <a:hlinkClick r:id="rId4"/>
              </a:rPr>
              <a:t>https://www.umassmed.edu/ccts/irb/</a:t>
            </a:r>
            <a:r>
              <a:rPr lang="en-US" sz="2200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A63DA7-1977-45EE-8D76-B4FE0EE8E61A}"/>
              </a:ext>
            </a:extLst>
          </p:cNvPr>
          <p:cNvSpPr/>
          <p:nvPr/>
        </p:nvSpPr>
        <p:spPr>
          <a:xfrm>
            <a:off x="1533625" y="2157180"/>
            <a:ext cx="9124749" cy="6786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49C4AB9C-1C61-43E2-AE38-28CC279E5D99}"/>
              </a:ext>
            </a:extLst>
          </p:cNvPr>
          <p:cNvSpPr/>
          <p:nvPr/>
        </p:nvSpPr>
        <p:spPr>
          <a:xfrm rot="13120227">
            <a:off x="3157691" y="2502094"/>
            <a:ext cx="484632" cy="147955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A0A89C-25FC-4C0D-8D22-FAF8ECC086EB}"/>
              </a:ext>
            </a:extLst>
          </p:cNvPr>
          <p:cNvSpPr/>
          <p:nvPr/>
        </p:nvSpPr>
        <p:spPr>
          <a:xfrm>
            <a:off x="9651156" y="3631319"/>
            <a:ext cx="2393482" cy="79889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Link to SharePoint</a:t>
            </a:r>
          </a:p>
        </p:txBody>
      </p:sp>
    </p:spTree>
    <p:extLst>
      <p:ext uri="{BB962C8B-B14F-4D97-AF65-F5344CB8AC3E}">
        <p14:creationId xmlns:p14="http://schemas.microsoft.com/office/powerpoint/2010/main" val="20238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57A9C-434A-4684-9292-20987FA650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52953" y="1040703"/>
            <a:ext cx="5686094" cy="5781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622D5-EFEE-420F-9708-60AD49EF68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0613"/>
            <a:ext cx="11823700" cy="8858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IRB Public Facing Website</a:t>
            </a:r>
            <a:br>
              <a:rPr lang="en-US" dirty="0"/>
            </a:br>
            <a:r>
              <a:rPr lang="en-US" sz="3100" b="0" dirty="0"/>
              <a:t>Getting Started Page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F1B86B-5522-4B27-B040-EEF00ABF28D1}"/>
              </a:ext>
            </a:extLst>
          </p:cNvPr>
          <p:cNvSpPr/>
          <p:nvPr/>
        </p:nvSpPr>
        <p:spPr>
          <a:xfrm>
            <a:off x="9161646" y="3816138"/>
            <a:ext cx="2783306" cy="8858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 Some l</a:t>
            </a:r>
            <a:r>
              <a:rPr lang="en-US" sz="2400" dirty="0">
                <a:solidFill>
                  <a:schemeClr val="tx1"/>
                </a:solidFill>
              </a:rPr>
              <a:t>inks will go to SharePoint</a:t>
            </a:r>
          </a:p>
        </p:txBody>
      </p:sp>
    </p:spTree>
    <p:extLst>
      <p:ext uri="{BB962C8B-B14F-4D97-AF65-F5344CB8AC3E}">
        <p14:creationId xmlns:p14="http://schemas.microsoft.com/office/powerpoint/2010/main" val="4291234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9059D62-3B84-01E0-2E6C-E96ECD895D7B}"/>
              </a:ext>
            </a:extLst>
          </p:cNvPr>
          <p:cNvSpPr/>
          <p:nvPr/>
        </p:nvSpPr>
        <p:spPr>
          <a:xfrm>
            <a:off x="3446318" y="1108945"/>
            <a:ext cx="5299364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453FB1-CDE0-7CAF-A047-6DD49F1F8564}"/>
              </a:ext>
            </a:extLst>
          </p:cNvPr>
          <p:cNvSpPr/>
          <p:nvPr/>
        </p:nvSpPr>
        <p:spPr>
          <a:xfrm>
            <a:off x="3446318" y="2476308"/>
            <a:ext cx="5299364" cy="13388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1DDCA0-DB26-ECAE-B4B4-7A090976A7A6}"/>
              </a:ext>
            </a:extLst>
          </p:cNvPr>
          <p:cNvSpPr/>
          <p:nvPr/>
        </p:nvSpPr>
        <p:spPr>
          <a:xfrm>
            <a:off x="3446318" y="3830787"/>
            <a:ext cx="5299364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6" b="1" dirty="0">
              <a:solidFill>
                <a:schemeClr val="tx1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B770FA4-962A-3DA4-2CBF-CA8A5BDF4170}"/>
              </a:ext>
            </a:extLst>
          </p:cNvPr>
          <p:cNvSpPr/>
          <p:nvPr/>
        </p:nvSpPr>
        <p:spPr>
          <a:xfrm rot="10800000">
            <a:off x="3446318" y="-2"/>
            <a:ext cx="5299364" cy="2420229"/>
          </a:xfrm>
          <a:custGeom>
            <a:avLst/>
            <a:gdLst>
              <a:gd name="connsiteX0" fmla="*/ 7772400 w 7772400"/>
              <a:gd name="connsiteY0" fmla="*/ 4038603 h 4038603"/>
              <a:gd name="connsiteX1" fmla="*/ 0 w 7772400"/>
              <a:gd name="connsiteY1" fmla="*/ 4038603 h 4038603"/>
              <a:gd name="connsiteX2" fmla="*/ 0 w 7772400"/>
              <a:gd name="connsiteY2" fmla="*/ 2159000 h 4038603"/>
              <a:gd name="connsiteX3" fmla="*/ 0 w 7772400"/>
              <a:gd name="connsiteY3" fmla="*/ 0 h 4038603"/>
              <a:gd name="connsiteX4" fmla="*/ 2349500 w 7772400"/>
              <a:gd name="connsiteY4" fmla="*/ 2159000 h 4038603"/>
              <a:gd name="connsiteX5" fmla="*/ 7772400 w 7772400"/>
              <a:gd name="connsiteY5" fmla="*/ 2159000 h 403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2400" h="4038603">
                <a:moveTo>
                  <a:pt x="7772400" y="4038603"/>
                </a:moveTo>
                <a:lnTo>
                  <a:pt x="0" y="4038603"/>
                </a:lnTo>
                <a:lnTo>
                  <a:pt x="0" y="2159000"/>
                </a:lnTo>
                <a:lnTo>
                  <a:pt x="0" y="0"/>
                </a:lnTo>
                <a:lnTo>
                  <a:pt x="2349500" y="2159000"/>
                </a:lnTo>
                <a:lnTo>
                  <a:pt x="7772400" y="2159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27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82BB1E-923E-B7A5-F9DF-772AF954B44F}"/>
              </a:ext>
            </a:extLst>
          </p:cNvPr>
          <p:cNvSpPr txBox="1"/>
          <p:nvPr/>
        </p:nvSpPr>
        <p:spPr>
          <a:xfrm>
            <a:off x="3697432" y="189135"/>
            <a:ext cx="4918364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324806" algn="l"/>
              </a:tabLst>
            </a:pPr>
            <a:r>
              <a:rPr lang="en-US" sz="3273" dirty="0">
                <a:solidFill>
                  <a:schemeClr val="bg1"/>
                </a:solidFill>
                <a:latin typeface="Montserrat Medium" panose="00000600000000000000" pitchFamily="2" charset="0"/>
              </a:rPr>
              <a:t>Getting Started </a:t>
            </a:r>
          </a:p>
          <a:p>
            <a:r>
              <a:rPr lang="en-US" sz="1636" dirty="0">
                <a:solidFill>
                  <a:schemeClr val="bg1"/>
                </a:solidFill>
                <a:latin typeface="Montserrat Medium" panose="00000600000000000000" pitchFamily="2" charset="0"/>
              </a:rPr>
              <a:t>Human Subjects: Institutional Review 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B7BF95-FEAD-EB07-C92B-48015B690441}"/>
              </a:ext>
            </a:extLst>
          </p:cNvPr>
          <p:cNvSpPr txBox="1"/>
          <p:nvPr/>
        </p:nvSpPr>
        <p:spPr>
          <a:xfrm>
            <a:off x="7794716" y="1114931"/>
            <a:ext cx="943841" cy="595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73" dirty="0">
                <a:solidFill>
                  <a:schemeClr val="bg1"/>
                </a:solidFill>
                <a:latin typeface="Montserrat Medium" panose="00000600000000000000" pitchFamily="2" charset="0"/>
              </a:rPr>
              <a:t>IRB</a:t>
            </a:r>
            <a:endParaRPr lang="en-US" sz="3273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E34CCC-2533-E467-1F81-F00798E7FCA1}"/>
              </a:ext>
            </a:extLst>
          </p:cNvPr>
          <p:cNvCxnSpPr>
            <a:cxnSpLocks/>
            <a:stCxn id="21" idx="4"/>
            <a:endCxn id="21" idx="2"/>
          </p:cNvCxnSpPr>
          <p:nvPr/>
        </p:nvCxnSpPr>
        <p:spPr>
          <a:xfrm>
            <a:off x="7143750" y="1126395"/>
            <a:ext cx="160193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03BF636-3DEE-AAA5-6398-7551D8B26344}"/>
              </a:ext>
            </a:extLst>
          </p:cNvPr>
          <p:cNvSpPr/>
          <p:nvPr/>
        </p:nvSpPr>
        <p:spPr>
          <a:xfrm>
            <a:off x="3576204" y="6104"/>
            <a:ext cx="69273" cy="112029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983AB8-E213-E16B-3BDC-B4DB93F28BBB}"/>
              </a:ext>
            </a:extLst>
          </p:cNvPr>
          <p:cNvSpPr/>
          <p:nvPr/>
        </p:nvSpPr>
        <p:spPr>
          <a:xfrm rot="5400000">
            <a:off x="8359333" y="1264551"/>
            <a:ext cx="31172" cy="72727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3B6C9AE-8A32-13BA-0499-66471448AC4C}"/>
              </a:ext>
            </a:extLst>
          </p:cNvPr>
          <p:cNvGrpSpPr/>
          <p:nvPr/>
        </p:nvGrpSpPr>
        <p:grpSpPr>
          <a:xfrm>
            <a:off x="3510229" y="1382536"/>
            <a:ext cx="1075088" cy="1080761"/>
            <a:chOff x="183152" y="6187936"/>
            <a:chExt cx="1576795" cy="1585116"/>
          </a:xfrm>
          <a:solidFill>
            <a:schemeClr val="accent2">
              <a:lumMod val="75000"/>
            </a:schemeClr>
          </a:solidFill>
        </p:grpSpPr>
        <p:pic>
          <p:nvPicPr>
            <p:cNvPr id="39" name="Graphic 38" descr="Postit Notes 3 outline">
              <a:extLst>
                <a:ext uri="{FF2B5EF4-FFF2-40B4-BE49-F238E27FC236}">
                  <a16:creationId xmlns:a16="http://schemas.microsoft.com/office/drawing/2014/main" id="{42567916-55F5-5BA1-DFEA-49F8CB30F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83152" y="6187936"/>
              <a:ext cx="1576795" cy="158511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D7E56F-2698-0948-8527-E2BDA8DA286D}"/>
                </a:ext>
              </a:extLst>
            </p:cNvPr>
            <p:cNvSpPr txBox="1"/>
            <p:nvPr/>
          </p:nvSpPr>
          <p:spPr>
            <a:xfrm rot="20504484">
              <a:off x="345151" y="6591300"/>
              <a:ext cx="127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27" b="1" dirty="0">
                  <a:solidFill>
                    <a:schemeClr val="tx1"/>
                  </a:solidFill>
                </a:rPr>
                <a:t>Step</a:t>
              </a:r>
              <a:r>
                <a:rPr lang="en-US" sz="1636" b="1" dirty="0">
                  <a:solidFill>
                    <a:schemeClr val="tx1"/>
                  </a:solidFill>
                </a:rPr>
                <a:t> 1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45130B6-4DBF-86D6-DEAE-0A7E3DB0CE51}"/>
              </a:ext>
            </a:extLst>
          </p:cNvPr>
          <p:cNvGrpSpPr/>
          <p:nvPr/>
        </p:nvGrpSpPr>
        <p:grpSpPr>
          <a:xfrm>
            <a:off x="3491648" y="2615159"/>
            <a:ext cx="1075088" cy="1080761"/>
            <a:chOff x="8601" y="4072858"/>
            <a:chExt cx="1576795" cy="1585116"/>
          </a:xfrm>
          <a:solidFill>
            <a:schemeClr val="accent2">
              <a:lumMod val="75000"/>
            </a:schemeClr>
          </a:solidFill>
        </p:grpSpPr>
        <p:pic>
          <p:nvPicPr>
            <p:cNvPr id="43" name="Graphic 42" descr="Postit Notes 3 outline">
              <a:extLst>
                <a:ext uri="{FF2B5EF4-FFF2-40B4-BE49-F238E27FC236}">
                  <a16:creationId xmlns:a16="http://schemas.microsoft.com/office/drawing/2014/main" id="{B56DD1EA-BE92-51C0-01D4-CD74FA05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8601" y="4072858"/>
              <a:ext cx="1576795" cy="158511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8805BA-50B1-8FE6-F75F-9FED8A28D45D}"/>
                </a:ext>
              </a:extLst>
            </p:cNvPr>
            <p:cNvSpPr txBox="1"/>
            <p:nvPr/>
          </p:nvSpPr>
          <p:spPr>
            <a:xfrm rot="20504484">
              <a:off x="153396" y="4485790"/>
              <a:ext cx="127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27" b="1" dirty="0">
                  <a:solidFill>
                    <a:schemeClr val="tx1"/>
                  </a:solidFill>
                </a:rPr>
                <a:t>Step</a:t>
              </a:r>
              <a:r>
                <a:rPr lang="en-US" sz="1636" b="1" dirty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1672ADA-510A-C020-1F70-FD0CA8F0093B}"/>
              </a:ext>
            </a:extLst>
          </p:cNvPr>
          <p:cNvGrpSpPr/>
          <p:nvPr/>
        </p:nvGrpSpPr>
        <p:grpSpPr>
          <a:xfrm>
            <a:off x="3439193" y="3962433"/>
            <a:ext cx="1075088" cy="1080761"/>
            <a:chOff x="17201" y="6111491"/>
            <a:chExt cx="1576795" cy="1585116"/>
          </a:xfrm>
        </p:grpSpPr>
        <p:pic>
          <p:nvPicPr>
            <p:cNvPr id="46" name="Graphic 45" descr="Postit Notes 3 outline">
              <a:extLst>
                <a:ext uri="{FF2B5EF4-FFF2-40B4-BE49-F238E27FC236}">
                  <a16:creationId xmlns:a16="http://schemas.microsoft.com/office/drawing/2014/main" id="{050B7454-4EDF-6036-4649-D83E98DE7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17201" y="6111491"/>
              <a:ext cx="1576795" cy="158511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2C7302-C7D4-E7B9-E95A-EB66F6BFAFA5}"/>
                </a:ext>
              </a:extLst>
            </p:cNvPr>
            <p:cNvSpPr txBox="1"/>
            <p:nvPr/>
          </p:nvSpPr>
          <p:spPr>
            <a:xfrm rot="20504484">
              <a:off x="170597" y="6471658"/>
              <a:ext cx="127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27" b="1" dirty="0">
                  <a:solidFill>
                    <a:schemeClr val="tx1"/>
                  </a:solidFill>
                </a:rPr>
                <a:t>Step</a:t>
              </a:r>
              <a:r>
                <a:rPr lang="en-US" sz="1636" b="1" dirty="0">
                  <a:solidFill>
                    <a:schemeClr val="tx1"/>
                  </a:solidFill>
                </a:rPr>
                <a:t> 3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16347CE-A4FA-D161-4516-8468D30C9B42}"/>
              </a:ext>
            </a:extLst>
          </p:cNvPr>
          <p:cNvSpPr txBox="1"/>
          <p:nvPr/>
        </p:nvSpPr>
        <p:spPr>
          <a:xfrm>
            <a:off x="8126918" y="1659246"/>
            <a:ext cx="727277" cy="34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8" dirty="0">
                <a:solidFill>
                  <a:schemeClr val="accent2"/>
                </a:solidFill>
              </a:rPr>
              <a:t>Coordinators &amp; Students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C37DA-5F23-B19B-752A-B2EAF2419CE1}"/>
              </a:ext>
            </a:extLst>
          </p:cNvPr>
          <p:cNvSpPr txBox="1"/>
          <p:nvPr/>
        </p:nvSpPr>
        <p:spPr>
          <a:xfrm>
            <a:off x="4338756" y="1179953"/>
            <a:ext cx="3512956" cy="126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1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Go to Getting Started </a:t>
            </a:r>
            <a:r>
              <a:rPr lang="en-US" sz="109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 our public website: </a:t>
            </a:r>
            <a:r>
              <a:rPr lang="en-US" sz="1091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https://www.umassmed.edu/ccts/irb/getting-started2/</a:t>
            </a:r>
          </a:p>
          <a:p>
            <a:endParaRPr lang="en-US" sz="109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091" b="1" dirty="0">
                <a:effectLst/>
                <a:ea typeface="Times New Roman" panose="02020603050405020304" pitchFamily="18" charset="0"/>
              </a:rPr>
              <a:t>Read the *</a:t>
            </a:r>
            <a:r>
              <a:rPr lang="en-US" sz="1091" b="1" u="sng" dirty="0">
                <a:effectLst/>
                <a:ea typeface="Times New Roman" panose="02020603050405020304" pitchFamily="18" charset="0"/>
              </a:rPr>
              <a:t>Investigator Manual document (HRP-103) </a:t>
            </a:r>
            <a:r>
              <a:rPr lang="en-US" sz="1091" b="1" dirty="0">
                <a:effectLst/>
                <a:ea typeface="Times New Roman" panose="02020603050405020304" pitchFamily="18" charset="0"/>
              </a:rPr>
              <a:t>and any SOP documents you feel are relevant </a:t>
            </a:r>
            <a:r>
              <a:rPr lang="en-US" sz="1091" dirty="0">
                <a:effectLst/>
                <a:ea typeface="Times New Roman" panose="02020603050405020304" pitchFamily="18" charset="0"/>
              </a:rPr>
              <a:t>to your project (click the blue buttons on the webpage to find these documents).</a:t>
            </a:r>
            <a:endParaRPr lang="en-US" sz="109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BC0D6B-5994-7F94-CC08-1F577A4C2DD3}"/>
              </a:ext>
            </a:extLst>
          </p:cNvPr>
          <p:cNvSpPr txBox="1"/>
          <p:nvPr/>
        </p:nvSpPr>
        <p:spPr>
          <a:xfrm>
            <a:off x="4514104" y="2516071"/>
            <a:ext cx="4225713" cy="126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1" b="1" dirty="0">
                <a:ea typeface="Times New Roman" panose="02020603050405020304" pitchFamily="18" charset="0"/>
              </a:rPr>
              <a:t>C</a:t>
            </a:r>
            <a:r>
              <a:rPr lang="en-US" sz="1091" b="1" dirty="0">
                <a:effectLst/>
                <a:ea typeface="Times New Roman" panose="02020603050405020304" pitchFamily="18" charset="0"/>
              </a:rPr>
              <a:t>omplete </a:t>
            </a:r>
            <a:r>
              <a:rPr lang="en-US" sz="1091" b="1" dirty="0"/>
              <a:t>the education requirements for human subjects research </a:t>
            </a:r>
            <a:r>
              <a:rPr lang="en-US" sz="1091" dirty="0">
                <a:effectLst/>
                <a:ea typeface="Times New Roman" panose="02020603050405020304" pitchFamily="18" charset="0"/>
              </a:rPr>
              <a:t>found on the CITI program website. A </a:t>
            </a:r>
            <a:r>
              <a:rPr lang="en-US" sz="1091" b="1" dirty="0">
                <a:effectLst/>
                <a:ea typeface="Times New Roman" panose="02020603050405020304" pitchFamily="18" charset="0"/>
              </a:rPr>
              <a:t>link to CITI</a:t>
            </a:r>
            <a:r>
              <a:rPr lang="en-US" sz="1091" dirty="0">
                <a:effectLst/>
                <a:ea typeface="Times New Roman" panose="02020603050405020304" pitchFamily="18" charset="0"/>
              </a:rPr>
              <a:t> can be found on: </a:t>
            </a:r>
            <a:r>
              <a:rPr lang="en-US" sz="1091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https://www.umassmed.edu/ccts/irb/getting-started2/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1091" dirty="0">
              <a:effectLst/>
              <a:ea typeface="Calibri" panose="020F0502020204030204" pitchFamily="34" charset="0"/>
            </a:endParaRPr>
          </a:p>
          <a:p>
            <a:r>
              <a:rPr lang="en-US" sz="1091" dirty="0">
                <a:ea typeface="Times New Roman" panose="02020603050405020304" pitchFamily="18" charset="0"/>
              </a:rPr>
              <a:t>The </a:t>
            </a:r>
            <a:r>
              <a:rPr lang="en-US" sz="1091" b="1" dirty="0">
                <a:ea typeface="Times New Roman" panose="02020603050405020304" pitchFamily="18" charset="0"/>
              </a:rPr>
              <a:t>list of course requirements </a:t>
            </a:r>
            <a:r>
              <a:rPr lang="en-US" sz="1091" dirty="0">
                <a:ea typeface="Times New Roman" panose="02020603050405020304" pitchFamily="18" charset="0"/>
              </a:rPr>
              <a:t>can be found in our </a:t>
            </a:r>
            <a:r>
              <a:rPr lang="en-US" sz="1091" b="1" dirty="0">
                <a:effectLst/>
                <a:ea typeface="Times New Roman" panose="02020603050405020304" pitchFamily="18" charset="0"/>
              </a:rPr>
              <a:t>Education Requirements section</a:t>
            </a:r>
            <a:r>
              <a:rPr lang="en-US" sz="1091" dirty="0">
                <a:effectLst/>
                <a:ea typeface="Times New Roman" panose="02020603050405020304" pitchFamily="18" charset="0"/>
              </a:rPr>
              <a:t>: </a:t>
            </a:r>
            <a:r>
              <a:rPr lang="en-US" sz="1091" dirty="0">
                <a:effectLst/>
                <a:ea typeface="Times New Roman" panose="02020603050405020304" pitchFamily="18" charset="0"/>
                <a:hlinkClick r:id="rId5"/>
              </a:rPr>
              <a:t>https://www.umassmed.edu/ccts/irb/education-requirements/</a:t>
            </a:r>
            <a:endParaRPr lang="en-US" sz="109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DC958C-3504-26D1-633F-1B8A83E1E3A3}"/>
              </a:ext>
            </a:extLst>
          </p:cNvPr>
          <p:cNvSpPr txBox="1"/>
          <p:nvPr/>
        </p:nvSpPr>
        <p:spPr>
          <a:xfrm>
            <a:off x="4514104" y="3889802"/>
            <a:ext cx="4195231" cy="119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Complete training for the Research Management system (RMS) </a:t>
            </a:r>
            <a:r>
              <a:rPr lang="en-US" sz="1091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eIRB</a:t>
            </a: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Module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found on the *</a:t>
            </a:r>
            <a:r>
              <a:rPr lang="en-US" sz="1091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eIRB</a:t>
            </a: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091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Sharepoint</a:t>
            </a: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website: </a:t>
            </a:r>
            <a:r>
              <a:rPr lang="en-US" sz="109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https://umassmed.sharepoint.com/sites/RMS/IRB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endParaRPr lang="en-US" sz="614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91" b="1" dirty="0">
                <a:latin typeface="Calibri" panose="020F0502020204030204" pitchFamily="34" charset="0"/>
                <a:ea typeface="Calibri" panose="020F0502020204030204" pitchFamily="34" charset="0"/>
              </a:rPr>
              <a:t>Review at least video courses 1, 2, and 3, and RNI course </a:t>
            </a:r>
            <a:r>
              <a:rPr lang="en-US" sz="1091" dirty="0">
                <a:latin typeface="Calibri" panose="020F0502020204030204" pitchFamily="34" charset="0"/>
                <a:ea typeface="Calibri" panose="020F0502020204030204" pitchFamily="34" charset="0"/>
              </a:rPr>
              <a:t>(review course 4, and PI mini course as needed). Review relevant Job Aids and other materials.</a:t>
            </a:r>
            <a:endParaRPr lang="en-US" sz="955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7C8FB7-C98D-3DEA-6F9A-DFD2CF15D268}"/>
              </a:ext>
            </a:extLst>
          </p:cNvPr>
          <p:cNvSpPr/>
          <p:nvPr/>
        </p:nvSpPr>
        <p:spPr>
          <a:xfrm>
            <a:off x="3447757" y="5206747"/>
            <a:ext cx="5299364" cy="14269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27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C694454-010E-FD54-7886-292606AE5133}"/>
              </a:ext>
            </a:extLst>
          </p:cNvPr>
          <p:cNvGrpSpPr/>
          <p:nvPr/>
        </p:nvGrpSpPr>
        <p:grpSpPr>
          <a:xfrm>
            <a:off x="3429000" y="5352115"/>
            <a:ext cx="1075088" cy="1080761"/>
            <a:chOff x="8601" y="8338389"/>
            <a:chExt cx="1576795" cy="1585116"/>
          </a:xfrm>
        </p:grpSpPr>
        <p:pic>
          <p:nvPicPr>
            <p:cNvPr id="48" name="Graphic 47" descr="Postit Notes 3 outline">
              <a:extLst>
                <a:ext uri="{FF2B5EF4-FFF2-40B4-BE49-F238E27FC236}">
                  <a16:creationId xmlns:a16="http://schemas.microsoft.com/office/drawing/2014/main" id="{BC6DCEB9-ABCC-9D33-580E-5A79810DA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8601" y="8338389"/>
              <a:ext cx="1576795" cy="158511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4D50953-C7BB-09D6-4CFA-E61C786B30ED}"/>
                </a:ext>
              </a:extLst>
            </p:cNvPr>
            <p:cNvSpPr txBox="1"/>
            <p:nvPr/>
          </p:nvSpPr>
          <p:spPr>
            <a:xfrm rot="20504484">
              <a:off x="153396" y="8751321"/>
              <a:ext cx="127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27" b="1" dirty="0">
                  <a:solidFill>
                    <a:schemeClr val="tx1"/>
                  </a:solidFill>
                </a:rPr>
                <a:t>Step</a:t>
              </a:r>
              <a:r>
                <a:rPr lang="en-US" sz="1636" b="1" dirty="0">
                  <a:solidFill>
                    <a:schemeClr val="tx1"/>
                  </a:solidFill>
                </a:rPr>
                <a:t> 4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8CF8AFC-6A57-3517-3191-49DF8DAD882F}"/>
              </a:ext>
            </a:extLst>
          </p:cNvPr>
          <p:cNvSpPr txBox="1"/>
          <p:nvPr/>
        </p:nvSpPr>
        <p:spPr>
          <a:xfrm>
            <a:off x="4437202" y="5296378"/>
            <a:ext cx="4261889" cy="1477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Review relevant forms and templates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For Human Subjects Research (HSR) projects, begin with </a:t>
            </a: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*Investigator Study Plan (HRP-503)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US" sz="1091" dirty="0">
                <a:latin typeface="Calibri" panose="020F0502020204030204" pitchFamily="34" charset="0"/>
                <a:ea typeface="Times New Roman" panose="02020603050405020304" pitchFamily="18" charset="0"/>
              </a:rPr>
              <a:t>F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ollow its instructions to see if other documents also need to be reviewed</a:t>
            </a:r>
            <a:endParaRPr lang="en-US" sz="1091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614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Other document templates are located on the *</a:t>
            </a:r>
            <a:r>
              <a:rPr lang="en-US" sz="1091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eIRB</a:t>
            </a: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091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Sharepoint</a:t>
            </a:r>
            <a:r>
              <a:rPr lang="en-US" sz="1091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website Library page 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7"/>
              </a:rPr>
              <a:t>HERE</a:t>
            </a:r>
            <a:r>
              <a:rPr lang="en-US" sz="1091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614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109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Always use a fresh template </a:t>
            </a:r>
            <a:r>
              <a:rPr lang="en-US" sz="109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when filling out a new document for a study</a:t>
            </a:r>
            <a:r>
              <a:rPr lang="en-US" sz="1227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227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821EC9F-3EA3-2413-540E-1AD7BFDD5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75" y="294232"/>
            <a:ext cx="1112816" cy="25586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8932A21-D8F2-045A-4142-6E53EFBA2A00}"/>
              </a:ext>
            </a:extLst>
          </p:cNvPr>
          <p:cNvSpPr txBox="1"/>
          <p:nvPr/>
        </p:nvSpPr>
        <p:spPr>
          <a:xfrm>
            <a:off x="4585317" y="6626311"/>
            <a:ext cx="4295489" cy="239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5" b="1" u="sng" dirty="0">
                <a:latin typeface="Calibri" panose="020F0502020204030204" pitchFamily="34" charset="0"/>
                <a:ea typeface="Calibri" panose="020F0502020204030204" pitchFamily="34" charset="0"/>
              </a:rPr>
              <a:t>*</a:t>
            </a:r>
            <a:r>
              <a:rPr lang="en-US" sz="955" b="1" i="1" dirty="0">
                <a:latin typeface="Calibri" panose="020F0502020204030204" pitchFamily="34" charset="0"/>
                <a:ea typeface="Calibri" panose="020F0502020204030204" pitchFamily="34" charset="0"/>
              </a:rPr>
              <a:t>UMASSMED.edu </a:t>
            </a:r>
            <a:r>
              <a:rPr lang="en-US" sz="955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email/credentials are required to log in to this site/document.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087B031-811E-6E68-9415-3B69B529C76B}"/>
              </a:ext>
            </a:extLst>
          </p:cNvPr>
          <p:cNvSpPr txBox="1"/>
          <p:nvPr/>
        </p:nvSpPr>
        <p:spPr>
          <a:xfrm>
            <a:off x="3429000" y="6717546"/>
            <a:ext cx="960399" cy="18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14"/>
              <a:t>V1 09.28.22</a:t>
            </a:r>
            <a:endParaRPr lang="en-US" sz="614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0FE311-D102-6936-C751-D339C3652E7A}"/>
              </a:ext>
            </a:extLst>
          </p:cNvPr>
          <p:cNvSpPr/>
          <p:nvPr/>
        </p:nvSpPr>
        <p:spPr>
          <a:xfrm>
            <a:off x="9161646" y="3816138"/>
            <a:ext cx="2783306" cy="8858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 Some l</a:t>
            </a:r>
            <a:r>
              <a:rPr lang="en-US" sz="2400" dirty="0">
                <a:solidFill>
                  <a:schemeClr val="tx1"/>
                </a:solidFill>
              </a:rPr>
              <a:t>inks will go to SharePoint</a:t>
            </a:r>
          </a:p>
        </p:txBody>
      </p:sp>
    </p:spTree>
    <p:extLst>
      <p:ext uri="{BB962C8B-B14F-4D97-AF65-F5344CB8AC3E}">
        <p14:creationId xmlns:p14="http://schemas.microsoft.com/office/powerpoint/2010/main" val="103221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541629"/>
            <a:ext cx="10896600" cy="88539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dirty="0">
                <a:latin typeface="Arial" charset="0"/>
                <a:cs typeface="Arial" charset="0"/>
              </a:rPr>
              <a:t>Presentation Objectives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C5807-D44E-494D-AE47-83C7658898F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86A99-49BD-F1E2-1EBB-2270530019A7}"/>
              </a:ext>
            </a:extLst>
          </p:cNvPr>
          <p:cNvSpPr txBox="1"/>
          <p:nvPr/>
        </p:nvSpPr>
        <p:spPr>
          <a:xfrm>
            <a:off x="247356" y="1774957"/>
            <a:ext cx="115513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10A8"/>
                </a:solidFill>
              </a:rPr>
              <a:t>Provide an introduction to: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A8"/>
                </a:solidFill>
              </a:rPr>
              <a:t>Human Subjects Research (HSR)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A8"/>
                </a:solidFill>
              </a:rPr>
              <a:t>IRB’s in general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0A8"/>
                </a:solidFill>
              </a:rPr>
              <a:t>The UMass Chan IRB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10A8"/>
                </a:solidFill>
              </a:rPr>
              <a:t>Share resources, best practices and practical tips for submitting to the UMass Chan IRB</a:t>
            </a:r>
            <a:endParaRPr lang="en-US" sz="3200" b="1" dirty="0">
              <a:solidFill>
                <a:srgbClr val="0010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21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73B93-B9E2-0E7F-B17D-2E6FFE79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Mentimeter</a:t>
            </a:r>
            <a:r>
              <a:rPr lang="en-US" dirty="0"/>
              <a:t> slide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4217DD-BCDB-88E8-A1A2-A6866334C4ED}"/>
              </a:ext>
            </a:extLst>
          </p:cNvPr>
          <p:cNvSpPr txBox="1"/>
          <p:nvPr/>
        </p:nvSpPr>
        <p:spPr>
          <a:xfrm>
            <a:off x="2699657" y="2398263"/>
            <a:ext cx="71700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Has anyone logged into UMass Chan Med School websites before?</a:t>
            </a:r>
          </a:p>
        </p:txBody>
      </p:sp>
    </p:spTree>
    <p:extLst>
      <p:ext uri="{BB962C8B-B14F-4D97-AF65-F5344CB8AC3E}">
        <p14:creationId xmlns:p14="http://schemas.microsoft.com/office/powerpoint/2010/main" val="3258888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59052A-35D2-5782-805A-EE6A6EA10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" t="5386" r="3240"/>
          <a:stretch/>
        </p:blipFill>
        <p:spPr>
          <a:xfrm>
            <a:off x="108949" y="778880"/>
            <a:ext cx="11974102" cy="57862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DA0918-14A1-EA4F-3780-731007F60A24}"/>
              </a:ext>
            </a:extLst>
          </p:cNvPr>
          <p:cNvSpPr/>
          <p:nvPr/>
        </p:nvSpPr>
        <p:spPr>
          <a:xfrm>
            <a:off x="108948" y="1997540"/>
            <a:ext cx="4759265" cy="35790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02E765F-5D15-40CF-A782-04F1349F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0634486" cy="699837"/>
          </a:xfrm>
        </p:spPr>
        <p:txBody>
          <a:bodyPr/>
          <a:lstStyle/>
          <a:p>
            <a:r>
              <a:rPr lang="en-US" sz="2800" dirty="0"/>
              <a:t>IRB SharePoint Site</a:t>
            </a:r>
            <a:r>
              <a:rPr lang="en-US" dirty="0"/>
              <a:t>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02B910-40F5-4F20-90C3-D4CA3FB67AB5}"/>
              </a:ext>
            </a:extLst>
          </p:cNvPr>
          <p:cNvSpPr/>
          <p:nvPr/>
        </p:nvSpPr>
        <p:spPr>
          <a:xfrm>
            <a:off x="10693732" y="-552"/>
            <a:ext cx="1506146" cy="69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54864-B692-446D-A1F1-8C99204C1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13" y="92833"/>
            <a:ext cx="1195490" cy="512904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113E3-9CD5-428A-948B-07E5004FF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221" y="-40893"/>
            <a:ext cx="1463167" cy="78035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CBE6C72-0A09-005F-3CAF-8EE3AD5C9765}"/>
              </a:ext>
            </a:extLst>
          </p:cNvPr>
          <p:cNvSpPr/>
          <p:nvPr/>
        </p:nvSpPr>
        <p:spPr>
          <a:xfrm>
            <a:off x="4268825" y="2392957"/>
            <a:ext cx="4759265" cy="1279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C7EA36-7A7F-75F2-1F47-40017E54510A}"/>
              </a:ext>
            </a:extLst>
          </p:cNvPr>
          <p:cNvSpPr/>
          <p:nvPr/>
        </p:nvSpPr>
        <p:spPr>
          <a:xfrm>
            <a:off x="4562892" y="3799620"/>
            <a:ext cx="2147001" cy="1649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8ED76F6-16CC-369E-CCB9-0B443342C071}"/>
              </a:ext>
            </a:extLst>
          </p:cNvPr>
          <p:cNvSpPr/>
          <p:nvPr/>
        </p:nvSpPr>
        <p:spPr>
          <a:xfrm>
            <a:off x="6739424" y="3751061"/>
            <a:ext cx="2147000" cy="1825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2E2202-8297-877F-E48E-63EE42D0EB3D}"/>
              </a:ext>
            </a:extLst>
          </p:cNvPr>
          <p:cNvSpPr/>
          <p:nvPr/>
        </p:nvSpPr>
        <p:spPr>
          <a:xfrm>
            <a:off x="9330743" y="1151249"/>
            <a:ext cx="2752308" cy="205558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D6E7EA-7B3A-7B97-D013-35134303E197}"/>
              </a:ext>
            </a:extLst>
          </p:cNvPr>
          <p:cNvSpPr/>
          <p:nvPr/>
        </p:nvSpPr>
        <p:spPr>
          <a:xfrm>
            <a:off x="108948" y="5655596"/>
            <a:ext cx="2450177" cy="6366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785F93-A4D4-6719-7A40-7CE33C922F0D}"/>
              </a:ext>
            </a:extLst>
          </p:cNvPr>
          <p:cNvGrpSpPr/>
          <p:nvPr/>
        </p:nvGrpSpPr>
        <p:grpSpPr>
          <a:xfrm>
            <a:off x="6058082" y="4944499"/>
            <a:ext cx="5928193" cy="1462922"/>
            <a:chOff x="2597622" y="2761807"/>
            <a:chExt cx="5928193" cy="146292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2212C6-64F8-C851-F8E6-3CD56726F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647" t="29960"/>
            <a:stretch/>
          </p:blipFill>
          <p:spPr>
            <a:xfrm>
              <a:off x="2956908" y="2762459"/>
              <a:ext cx="5568907" cy="1462270"/>
            </a:xfrm>
            <a:prstGeom prst="rect">
              <a:avLst/>
            </a:prstGeom>
            <a:ln>
              <a:solidFill>
                <a:schemeClr val="accent2">
                  <a:lumMod val="10000"/>
                </a:schemeClr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87EC72C-6C10-EDD0-B009-14952DE8167E}"/>
                </a:ext>
              </a:extLst>
            </p:cNvPr>
            <p:cNvSpPr/>
            <p:nvPr/>
          </p:nvSpPr>
          <p:spPr>
            <a:xfrm>
              <a:off x="3346098" y="3258365"/>
              <a:ext cx="1908482" cy="441471"/>
            </a:xfrm>
            <a:prstGeom prst="ellipse">
              <a:avLst/>
            </a:prstGeom>
            <a:noFill/>
            <a:ln w="57150"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493976F4-C7FF-67A1-64BA-3D79471037B8}"/>
                </a:ext>
              </a:extLst>
            </p:cNvPr>
            <p:cNvSpPr/>
            <p:nvPr/>
          </p:nvSpPr>
          <p:spPr>
            <a:xfrm rot="1624099">
              <a:off x="2597622" y="2761807"/>
              <a:ext cx="1309486" cy="297446"/>
            </a:xfrm>
            <a:prstGeom prst="rightArrow">
              <a:avLst/>
            </a:prstGeom>
            <a:solidFill>
              <a:srgbClr val="FF0000"/>
            </a:solidFill>
            <a:ln w="28575"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035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5" grpId="0" animBg="1"/>
      <p:bldP spid="19" grpId="0" animBg="1"/>
      <p:bldP spid="19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9DD3AA-894F-F45E-7F33-9C6958AE6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114" b="-1"/>
          <a:stretch/>
        </p:blipFill>
        <p:spPr>
          <a:xfrm>
            <a:off x="728802" y="1853852"/>
            <a:ext cx="10734395" cy="3591476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AB507-B2DB-BFE3-2E98-4C2A1ADF582D}"/>
              </a:ext>
            </a:extLst>
          </p:cNvPr>
          <p:cNvSpPr txBox="1"/>
          <p:nvPr/>
        </p:nvSpPr>
        <p:spPr>
          <a:xfrm>
            <a:off x="728802" y="450937"/>
            <a:ext cx="1058220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>
                <a:solidFill>
                  <a:schemeClr val="tx2"/>
                </a:solidFill>
              </a:rPr>
              <a:t>Research Management System Electronic IRB Module</a:t>
            </a:r>
          </a:p>
          <a:p>
            <a:pPr algn="ctr"/>
            <a:r>
              <a:rPr lang="en-US" sz="4400" b="1" dirty="0">
                <a:solidFill>
                  <a:schemeClr val="tx2"/>
                </a:solidFill>
              </a:rPr>
              <a:t>“</a:t>
            </a:r>
            <a:r>
              <a:rPr lang="en-US" sz="4400" b="1" dirty="0" err="1">
                <a:solidFill>
                  <a:schemeClr val="tx2"/>
                </a:solidFill>
              </a:rPr>
              <a:t>eIRB</a:t>
            </a:r>
            <a:r>
              <a:rPr lang="en-US" sz="4400" b="1" dirty="0">
                <a:solidFill>
                  <a:schemeClr val="tx2"/>
                </a:solidFill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352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7F97C7-782F-BA4D-4875-87B2A3E71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7" t="24234" r="4984" b="4407"/>
          <a:stretch/>
        </p:blipFill>
        <p:spPr>
          <a:xfrm>
            <a:off x="2705401" y="341591"/>
            <a:ext cx="9486599" cy="425501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0A68D4-34DA-6E47-97E5-C0FDF08E858C}"/>
              </a:ext>
            </a:extLst>
          </p:cNvPr>
          <p:cNvSpPr/>
          <p:nvPr/>
        </p:nvSpPr>
        <p:spPr>
          <a:xfrm>
            <a:off x="2661008" y="710801"/>
            <a:ext cx="5179786" cy="372421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44776-8F77-91AD-32BC-16BCF952C95B}"/>
              </a:ext>
            </a:extLst>
          </p:cNvPr>
          <p:cNvSpPr txBox="1"/>
          <p:nvPr/>
        </p:nvSpPr>
        <p:spPr>
          <a:xfrm>
            <a:off x="144321" y="718760"/>
            <a:ext cx="244663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7013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/>
                </a:solidFill>
              </a:rPr>
              <a:t>All Items Requiring IRB Review 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MUST be submitted through the </a:t>
            </a:r>
            <a:r>
              <a:rPr lang="en-US" sz="2200" u="sng" dirty="0">
                <a:solidFill>
                  <a:schemeClr val="bg2">
                    <a:lumMod val="10000"/>
                  </a:schemeClr>
                </a:solidFill>
              </a:rPr>
              <a:t>Research Management System electronic IRB module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. </a:t>
            </a:r>
          </a:p>
          <a:p>
            <a:pPr marL="342900" indent="-227013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2">
                  <a:lumMod val="10000"/>
                </a:schemeClr>
              </a:solidFill>
            </a:endParaRPr>
          </a:p>
          <a:p>
            <a:pPr marL="115887" algn="ctr"/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RMS </a:t>
            </a:r>
            <a:r>
              <a:rPr lang="en-US" sz="2200" dirty="0" err="1">
                <a:solidFill>
                  <a:schemeClr val="bg2">
                    <a:lumMod val="10000"/>
                  </a:schemeClr>
                </a:solidFill>
              </a:rPr>
              <a:t>eIRB</a:t>
            </a:r>
            <a:r>
              <a:rPr lang="en-US" sz="2200" dirty="0">
                <a:solidFill>
                  <a:schemeClr val="bg2">
                    <a:lumMod val="10000"/>
                  </a:schemeClr>
                </a:solidFill>
              </a:rPr>
              <a:t> or just </a:t>
            </a:r>
            <a:r>
              <a:rPr lang="en-US" sz="2200" b="1" u="sng" dirty="0" err="1">
                <a:solidFill>
                  <a:schemeClr val="bg2">
                    <a:lumMod val="10000"/>
                  </a:schemeClr>
                </a:solidFill>
              </a:rPr>
              <a:t>eIRB</a:t>
            </a:r>
            <a:r>
              <a:rPr lang="en-US" sz="2200" b="1" u="sng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2F7B6-E9B5-7C97-001F-0308F43196F8}"/>
              </a:ext>
            </a:extLst>
          </p:cNvPr>
          <p:cNvSpPr txBox="1"/>
          <p:nvPr/>
        </p:nvSpPr>
        <p:spPr>
          <a:xfrm>
            <a:off x="3569945" y="4421048"/>
            <a:ext cx="3361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618"/>
                </a:solidFill>
              </a:rPr>
              <a:t>https://irb.umassmed.edu/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992A37-D1CD-39F1-87D8-EA1D050690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152" y="4884565"/>
            <a:ext cx="4597977" cy="18420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20B4DA46-92B6-E65C-8602-00F4ED1C134D}"/>
              </a:ext>
            </a:extLst>
          </p:cNvPr>
          <p:cNvSpPr/>
          <p:nvPr/>
        </p:nvSpPr>
        <p:spPr>
          <a:xfrm rot="16200000">
            <a:off x="6404463" y="4573355"/>
            <a:ext cx="1478031" cy="334457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FF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56CED0-9BE7-9E5C-A54A-3CC4892A7847}"/>
              </a:ext>
            </a:extLst>
          </p:cNvPr>
          <p:cNvSpPr/>
          <p:nvPr/>
        </p:nvSpPr>
        <p:spPr>
          <a:xfrm>
            <a:off x="10269958" y="2825578"/>
            <a:ext cx="1922042" cy="160944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53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54A67B-953F-5796-2E5F-CB53996FA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1" t="21550" r="2221"/>
          <a:stretch/>
        </p:blipFill>
        <p:spPr>
          <a:xfrm>
            <a:off x="582882" y="302289"/>
            <a:ext cx="11312174" cy="47269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00A68D4-34DA-6E47-97E5-C0FDF08E858C}"/>
              </a:ext>
            </a:extLst>
          </p:cNvPr>
          <p:cNvSpPr/>
          <p:nvPr/>
        </p:nvSpPr>
        <p:spPr>
          <a:xfrm>
            <a:off x="2661008" y="2856433"/>
            <a:ext cx="5179786" cy="80116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44776-8F77-91AD-32BC-16BCF952C95B}"/>
              </a:ext>
            </a:extLst>
          </p:cNvPr>
          <p:cNvSpPr txBox="1"/>
          <p:nvPr/>
        </p:nvSpPr>
        <p:spPr>
          <a:xfrm>
            <a:off x="3130155" y="5484167"/>
            <a:ext cx="8764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Aft>
                <a:spcPts val="1200"/>
              </a:spcAft>
            </a:pPr>
            <a:r>
              <a:rPr lang="en-US" sz="2400" kern="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watch the IRB Training videos/Check out relevant Job Aids BEFORE you start your IRB Submission!</a:t>
            </a:r>
            <a:endParaRPr lang="en-US" sz="2400" kern="1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456CED0-9BE7-9E5C-A54A-3CC4892A7847}"/>
              </a:ext>
            </a:extLst>
          </p:cNvPr>
          <p:cNvSpPr/>
          <p:nvPr/>
        </p:nvSpPr>
        <p:spPr>
          <a:xfrm>
            <a:off x="9316995" y="719038"/>
            <a:ext cx="2578061" cy="472691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6E72C5-CFDC-A0E9-013A-1B903A96289B}"/>
              </a:ext>
            </a:extLst>
          </p:cNvPr>
          <p:cNvSpPr/>
          <p:nvPr/>
        </p:nvSpPr>
        <p:spPr>
          <a:xfrm>
            <a:off x="1330596" y="187548"/>
            <a:ext cx="7492127" cy="337942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91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6" grpId="0" animBg="1"/>
      <p:bldP spid="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943133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6CDC1-BB69-4AC6-B372-36A5C7B01AD1}"/>
              </a:ext>
            </a:extLst>
          </p:cNvPr>
          <p:cNvSpPr/>
          <p:nvPr/>
        </p:nvSpPr>
        <p:spPr>
          <a:xfrm>
            <a:off x="1790012" y="2812120"/>
            <a:ext cx="861197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Getting Started with Human Subjects Research at UMass Chan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4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1" u="none" strike="noStrike" kern="1200" cap="none" spc="0" normalizeH="0" baseline="0" noProof="0" dirty="0">
              <a:ln>
                <a:noFill/>
              </a:ln>
              <a:solidFill>
                <a:srgbClr val="004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563CD3F-7C99-603D-C7AA-BE5EE5B5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48" y="697774"/>
            <a:ext cx="10896600" cy="885390"/>
          </a:xfrm>
        </p:spPr>
        <p:txBody>
          <a:bodyPr/>
          <a:lstStyle/>
          <a:p>
            <a:r>
              <a:rPr lang="en-US" dirty="0"/>
              <a:t>The UMass Chan IRB 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6455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3E08-3957-87BA-0946-0AD61E701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If your research will involve other institutions,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talk to the IRBs about single IRB (</a:t>
            </a:r>
            <a:r>
              <a:rPr lang="en-US" sz="4000" dirty="0" err="1">
                <a:latin typeface="+mn-lt"/>
              </a:rPr>
              <a:t>sIRB</a:t>
            </a:r>
            <a:r>
              <a:rPr lang="en-US" sz="4000" dirty="0">
                <a:latin typeface="+mn-lt"/>
              </a:rPr>
              <a:t>) early 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35445-0113-C310-5B95-9DC88F37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03442-B2A4-47C6-8C88-A89853CB78E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FA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FE6465-D097-F65B-696D-13C824491DDB}"/>
              </a:ext>
            </a:extLst>
          </p:cNvPr>
          <p:cNvSpPr/>
          <p:nvPr/>
        </p:nvSpPr>
        <p:spPr>
          <a:xfrm>
            <a:off x="0" y="1728437"/>
            <a:ext cx="12192000" cy="4077069"/>
          </a:xfrm>
          <a:prstGeom prst="rect">
            <a:avLst/>
          </a:prstGeom>
          <a:solidFill>
            <a:srgbClr val="4CA5D1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4F8792-AD59-A0C4-D01F-E27EE86BC2E0}"/>
              </a:ext>
            </a:extLst>
          </p:cNvPr>
          <p:cNvGrpSpPr/>
          <p:nvPr/>
        </p:nvGrpSpPr>
        <p:grpSpPr>
          <a:xfrm>
            <a:off x="339164" y="2150048"/>
            <a:ext cx="4105064" cy="1886147"/>
            <a:chOff x="339164" y="2328378"/>
            <a:chExt cx="4105064" cy="188614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52209F-E75B-8A82-DAA9-8EDFB85554F5}"/>
                </a:ext>
              </a:extLst>
            </p:cNvPr>
            <p:cNvSpPr txBox="1"/>
            <p:nvPr/>
          </p:nvSpPr>
          <p:spPr>
            <a:xfrm>
              <a:off x="2099825" y="2916513"/>
              <a:ext cx="2344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UMass Chan IRB</a:t>
              </a:r>
            </a:p>
          </p:txBody>
        </p:sp>
        <p:pic>
          <p:nvPicPr>
            <p:cNvPr id="15" name="Graphic 14" descr="Shield Tick with solid fill">
              <a:extLst>
                <a:ext uri="{FF2B5EF4-FFF2-40B4-BE49-F238E27FC236}">
                  <a16:creationId xmlns:a16="http://schemas.microsoft.com/office/drawing/2014/main" id="{80AE8A08-D87E-3B94-88A7-5577D3E46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9164" y="2328378"/>
              <a:ext cx="1886147" cy="188614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430069-E429-C3D5-DCFE-F4308DDE04AB}"/>
              </a:ext>
            </a:extLst>
          </p:cNvPr>
          <p:cNvSpPr txBox="1"/>
          <p:nvPr/>
        </p:nvSpPr>
        <p:spPr>
          <a:xfrm>
            <a:off x="216568" y="1805220"/>
            <a:ext cx="11203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study’s IRB of Record is the IRB assumes full responsibility for review of the study.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324A0C7-D99D-DD7C-7E5A-2B5D1BF81422}"/>
              </a:ext>
            </a:extLst>
          </p:cNvPr>
          <p:cNvGrpSpPr/>
          <p:nvPr/>
        </p:nvGrpSpPr>
        <p:grpSpPr>
          <a:xfrm>
            <a:off x="336298" y="3977777"/>
            <a:ext cx="6288435" cy="1886147"/>
            <a:chOff x="350118" y="4257536"/>
            <a:chExt cx="6288435" cy="1886147"/>
          </a:xfrm>
        </p:grpSpPr>
        <p:pic>
          <p:nvPicPr>
            <p:cNvPr id="17" name="Graphic 16" descr="Shield Tick outline">
              <a:extLst>
                <a:ext uri="{FF2B5EF4-FFF2-40B4-BE49-F238E27FC236}">
                  <a16:creationId xmlns:a16="http://schemas.microsoft.com/office/drawing/2014/main" id="{DAAC7DC0-D76B-15FB-7284-3D48B6A91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118" y="4257536"/>
              <a:ext cx="1886147" cy="18861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2CCC68-DFE9-2004-03CC-3F337A3BDE59}"/>
                </a:ext>
              </a:extLst>
            </p:cNvPr>
            <p:cNvSpPr txBox="1"/>
            <p:nvPr/>
          </p:nvSpPr>
          <p:spPr>
            <a:xfrm>
              <a:off x="2249903" y="4879083"/>
              <a:ext cx="4388650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External IRB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(WCG, Advarra, etc.)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B082B7-F577-9586-FA10-E6F6ABC10D77}"/>
              </a:ext>
            </a:extLst>
          </p:cNvPr>
          <p:cNvSpPr txBox="1"/>
          <p:nvPr/>
        </p:nvSpPr>
        <p:spPr>
          <a:xfrm>
            <a:off x="6096000" y="2434281"/>
            <a:ext cx="5836342" cy="3340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10A8"/>
                </a:solidFill>
              </a:rPr>
              <a:t>IRBs enter into a written agreement for one IRB to serve as IRB of record.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10A8"/>
                </a:solidFill>
              </a:rPr>
              <a:t>Each institution still collects information needed to maintain oversight of its research.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10A8"/>
                </a:solidFill>
              </a:rPr>
              <a:t>Each institution still contributes to the review process.</a:t>
            </a:r>
          </a:p>
        </p:txBody>
      </p:sp>
    </p:spTree>
    <p:extLst>
      <p:ext uri="{BB962C8B-B14F-4D97-AF65-F5344CB8AC3E}">
        <p14:creationId xmlns:p14="http://schemas.microsoft.com/office/powerpoint/2010/main" val="3447961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A92325-1ACA-04F1-AFA1-08E7BA75C290}"/>
              </a:ext>
            </a:extLst>
          </p:cNvPr>
          <p:cNvSpPr/>
          <p:nvPr/>
        </p:nvSpPr>
        <p:spPr>
          <a:xfrm>
            <a:off x="370703" y="5832389"/>
            <a:ext cx="2854411" cy="600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9EDFE9-ABD3-4D31-99A4-A603A5F3C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717077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What is the UMass Chan IRB Submission process? </a:t>
            </a:r>
            <a:br>
              <a:rPr lang="en-US" sz="2400" dirty="0"/>
            </a:br>
            <a:r>
              <a:rPr lang="en-US" sz="2400" dirty="0"/>
              <a:t>(Not Human Subjects Research vs Human Subjects Research)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9405F96-A2C6-4009-8C19-ABF9FDB27E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782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EDE58E3-D877-49F2-984B-93ADA1B9212A}"/>
              </a:ext>
            </a:extLst>
          </p:cNvPr>
          <p:cNvGrpSpPr/>
          <p:nvPr/>
        </p:nvGrpSpPr>
        <p:grpSpPr>
          <a:xfrm>
            <a:off x="967738" y="1825625"/>
            <a:ext cx="1817637" cy="2069435"/>
            <a:chOff x="2711" y="1211"/>
            <a:chExt cx="1817637" cy="20694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ADE05D3-1C2A-4889-B74E-C0879B940078}"/>
                </a:ext>
              </a:extLst>
            </p:cNvPr>
            <p:cNvSpPr/>
            <p:nvPr/>
          </p:nvSpPr>
          <p:spPr>
            <a:xfrm>
              <a:off x="2711" y="1211"/>
              <a:ext cx="1817637" cy="20694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A3B8B57B-68CD-4DB4-A702-2CED7DE56F77}"/>
                </a:ext>
              </a:extLst>
            </p:cNvPr>
            <p:cNvSpPr txBox="1"/>
            <p:nvPr/>
          </p:nvSpPr>
          <p:spPr>
            <a:xfrm>
              <a:off x="55948" y="54448"/>
              <a:ext cx="1711163" cy="1962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marL="0" marR="0" lvl="0" indent="0" algn="ctr" defTabSz="2178041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Not HSR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E4ACCE-ACF4-48A5-A394-C226C99AB454}"/>
              </a:ext>
            </a:extLst>
          </p:cNvPr>
          <p:cNvGrpSpPr/>
          <p:nvPr/>
        </p:nvGrpSpPr>
        <p:grpSpPr>
          <a:xfrm>
            <a:off x="1078034" y="1825626"/>
            <a:ext cx="10707566" cy="4532308"/>
            <a:chOff x="1078034" y="1825626"/>
            <a:chExt cx="10707566" cy="453230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D20F97-8785-4D18-91BF-F4EA7A2E5647}"/>
                </a:ext>
              </a:extLst>
            </p:cNvPr>
            <p:cNvGrpSpPr/>
            <p:nvPr/>
          </p:nvGrpSpPr>
          <p:grpSpPr>
            <a:xfrm>
              <a:off x="3725013" y="1825626"/>
              <a:ext cx="8060587" cy="4532308"/>
              <a:chOff x="3725013" y="1825626"/>
              <a:chExt cx="8060587" cy="453230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0D442C-0509-4CFA-89C2-C08CE0BCB160}"/>
                  </a:ext>
                </a:extLst>
              </p:cNvPr>
              <p:cNvSpPr/>
              <p:nvPr/>
            </p:nvSpPr>
            <p:spPr>
              <a:xfrm>
                <a:off x="3725013" y="1825626"/>
                <a:ext cx="8060587" cy="4532308"/>
              </a:xfrm>
              <a:prstGeom prst="rect">
                <a:avLst/>
              </a:prstGeom>
              <a:noFill/>
              <a:ln w="1016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1" name="Graphic 10" descr="Arrow: Straight with solid fill">
                <a:extLst>
                  <a:ext uri="{FF2B5EF4-FFF2-40B4-BE49-F238E27FC236}">
                    <a16:creationId xmlns:a16="http://schemas.microsoft.com/office/drawing/2014/main" id="{26ACB5EF-15D4-48B3-A186-47B43CAD9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4495800" y="357536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" name="Graphic 11" descr="Arrow: Straight with solid fill">
                <a:extLst>
                  <a:ext uri="{FF2B5EF4-FFF2-40B4-BE49-F238E27FC236}">
                    <a16:creationId xmlns:a16="http://schemas.microsoft.com/office/drawing/2014/main" id="{4A7F5347-18E5-42B9-86AF-BB16D4178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7264400" y="3582031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" name="Graphic 12" descr="Arrow: Straight with solid fill">
                <a:extLst>
                  <a:ext uri="{FF2B5EF4-FFF2-40B4-BE49-F238E27FC236}">
                    <a16:creationId xmlns:a16="http://schemas.microsoft.com/office/drawing/2014/main" id="{7CFAE25C-12F4-4E9F-AB59-74CD74172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 rot="16200000">
                <a:off x="10033000" y="357536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2EC2B8-0238-4581-9E0E-20633ADC5640}"/>
                  </a:ext>
                </a:extLst>
              </p:cNvPr>
              <p:cNvSpPr txBox="1"/>
              <p:nvPr/>
            </p:nvSpPr>
            <p:spPr>
              <a:xfrm>
                <a:off x="5985325" y="4234821"/>
                <a:ext cx="83550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DD49FD-3E36-4D57-A8F2-F2CE04C65E51}"/>
                  </a:ext>
                </a:extLst>
              </p:cNvPr>
              <p:cNvSpPr txBox="1"/>
              <p:nvPr/>
            </p:nvSpPr>
            <p:spPr>
              <a:xfrm>
                <a:off x="8675025" y="4234821"/>
                <a:ext cx="83550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lt2">
                    <a:hueOff val="0"/>
                    <a:satOff val="0"/>
                    <a:lumOff val="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B754B0E-476B-4718-BE73-23EB4175EBB6}"/>
                </a:ext>
              </a:extLst>
            </p:cNvPr>
            <p:cNvGrpSpPr/>
            <p:nvPr/>
          </p:nvGrpSpPr>
          <p:grpSpPr>
            <a:xfrm>
              <a:off x="1078034" y="4603072"/>
              <a:ext cx="2646979" cy="1631215"/>
              <a:chOff x="1078034" y="4603068"/>
              <a:chExt cx="2646979" cy="414873"/>
            </a:xfrm>
          </p:grpSpPr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8E9CA9A-B7E0-4CFF-8687-624E3C202A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2707" y="4957011"/>
                <a:ext cx="712306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3388D8-01D7-480B-B67E-A69AB5FEC014}"/>
                  </a:ext>
                </a:extLst>
              </p:cNvPr>
              <p:cNvSpPr txBox="1"/>
              <p:nvPr/>
            </p:nvSpPr>
            <p:spPr>
              <a:xfrm>
                <a:off x="1078034" y="4603068"/>
                <a:ext cx="1934673" cy="414873"/>
              </a:xfrm>
              <a:prstGeom prst="rect">
                <a:avLst/>
              </a:pr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515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HRP-503 Investigator Study Plan &amp; other documents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AF8BCB-2BFB-43AD-979D-00ADF8943FCD}"/>
              </a:ext>
            </a:extLst>
          </p:cNvPr>
          <p:cNvSpPr txBox="1"/>
          <p:nvPr/>
        </p:nvSpPr>
        <p:spPr>
          <a:xfrm>
            <a:off x="0" y="6391792"/>
            <a:ext cx="1146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Sources: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11"/>
              </a:rPr>
              <a:t>https://www.fda.gov/regulatory-information/search-fda-guidance-documents/institutional-review-boards-frequently-asked-questions#IRBProcedures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1515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12"/>
              </a:rPr>
              <a:t>               https://www.hhs.gov/ohrp/regulations-and-policy/regulations/45-cfr-46/index.html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1515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418D1-4E40-6596-F340-F4C2DA3079E6}"/>
              </a:ext>
            </a:extLst>
          </p:cNvPr>
          <p:cNvGrpSpPr/>
          <p:nvPr/>
        </p:nvGrpSpPr>
        <p:grpSpPr>
          <a:xfrm>
            <a:off x="818234" y="1825625"/>
            <a:ext cx="2245895" cy="4573298"/>
            <a:chOff x="1950720" y="1825626"/>
            <a:chExt cx="2245895" cy="457329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1C3BC2-CA58-5E42-CDF2-9062CEA497B8}"/>
                </a:ext>
              </a:extLst>
            </p:cNvPr>
            <p:cNvSpPr/>
            <p:nvPr/>
          </p:nvSpPr>
          <p:spPr>
            <a:xfrm>
              <a:off x="1950720" y="1825626"/>
              <a:ext cx="2245895" cy="2091055"/>
            </a:xfrm>
            <a:prstGeom prst="rect">
              <a:avLst/>
            </a:prstGeom>
            <a:noFill/>
            <a:ln w="1016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83A425B-50CA-C461-F810-7956D94C42F9}"/>
                </a:ext>
              </a:extLst>
            </p:cNvPr>
            <p:cNvGrpSpPr/>
            <p:nvPr/>
          </p:nvGrpSpPr>
          <p:grpSpPr>
            <a:xfrm>
              <a:off x="2079057" y="3973476"/>
              <a:ext cx="1934673" cy="2425448"/>
              <a:chOff x="2079057" y="3973476"/>
              <a:chExt cx="1934673" cy="1603168"/>
            </a:xfrm>
          </p:grpSpPr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B529353-7ED3-66A2-2C93-840B09620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43262" y="3973476"/>
                <a:ext cx="0" cy="1020725"/>
              </a:xfrm>
              <a:prstGeom prst="straightConnector1">
                <a:avLst/>
              </a:prstGeom>
              <a:ln w="76200"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358746A-7229-5073-CF98-0BD0E3DE8BE9}"/>
                  </a:ext>
                </a:extLst>
              </p:cNvPr>
              <p:cNvSpPr txBox="1"/>
              <p:nvPr/>
            </p:nvSpPr>
            <p:spPr>
              <a:xfrm>
                <a:off x="2079057" y="5108747"/>
                <a:ext cx="1934673" cy="467897"/>
              </a:xfrm>
              <a:prstGeom prst="rect">
                <a:avLst/>
              </a:prstGeom>
              <a:noFill/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1515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Request for Not HSR Form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736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E88170-A73F-4F7A-5933-C3CE0C1B8B4A}"/>
              </a:ext>
            </a:extLst>
          </p:cNvPr>
          <p:cNvSpPr/>
          <p:nvPr/>
        </p:nvSpPr>
        <p:spPr>
          <a:xfrm>
            <a:off x="3423871" y="5805115"/>
            <a:ext cx="8623968" cy="1015662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77E5E-48D8-9A45-4D2A-A19124AF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2" y="1385456"/>
            <a:ext cx="7488151" cy="420626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C02E765F-5D15-40CF-A782-04F1349F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Finding IRB document templates</a:t>
            </a:r>
            <a:r>
              <a:rPr lang="en-US" dirty="0"/>
              <a:t>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02B910-40F5-4F20-90C3-D4CA3FB67AB5}"/>
              </a:ext>
            </a:extLst>
          </p:cNvPr>
          <p:cNvSpPr/>
          <p:nvPr/>
        </p:nvSpPr>
        <p:spPr>
          <a:xfrm>
            <a:off x="10693732" y="-552"/>
            <a:ext cx="1506146" cy="6998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i="1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54864-B692-446D-A1F1-8C99204C1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13" y="92833"/>
            <a:ext cx="1195490" cy="512904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113E3-9CD5-428A-948B-07E5004FF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5221" y="-40893"/>
            <a:ext cx="1463167" cy="7803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89B11F-3785-7469-5389-95678F3DAE19}"/>
              </a:ext>
            </a:extLst>
          </p:cNvPr>
          <p:cNvSpPr txBox="1"/>
          <p:nvPr/>
        </p:nvSpPr>
        <p:spPr>
          <a:xfrm>
            <a:off x="3278170" y="5771487"/>
            <a:ext cx="8769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NOTE: For new studies/brand new documents being created for existing studies, be sure to download the most current template. 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</a:rPr>
              <a:t>Do not </a:t>
            </a:r>
            <a:r>
              <a:rPr lang="en-US" sz="2000" b="1" dirty="0">
                <a:solidFill>
                  <a:srgbClr val="FF0000"/>
                </a:solidFill>
              </a:rPr>
              <a:t>recycle forms from other studies.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DA0918-14A1-EA4F-3780-731007F60A24}"/>
              </a:ext>
            </a:extLst>
          </p:cNvPr>
          <p:cNvSpPr/>
          <p:nvPr/>
        </p:nvSpPr>
        <p:spPr>
          <a:xfrm>
            <a:off x="3629891" y="4003524"/>
            <a:ext cx="2308052" cy="163099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457AA1-A4BC-11AB-08DC-3B9D70266C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807" r="6914"/>
          <a:stretch/>
        </p:blipFill>
        <p:spPr>
          <a:xfrm>
            <a:off x="5817655" y="2599417"/>
            <a:ext cx="6254057" cy="2973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E5AD08-3E0D-42C4-CB10-C5B11D8362AE}"/>
              </a:ext>
            </a:extLst>
          </p:cNvPr>
          <p:cNvSpPr/>
          <p:nvPr/>
        </p:nvSpPr>
        <p:spPr>
          <a:xfrm>
            <a:off x="5749635" y="4937838"/>
            <a:ext cx="4793968" cy="50227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5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sz="half" idx="2"/>
          </p:nvPr>
        </p:nvSpPr>
        <p:spPr>
          <a:xfrm>
            <a:off x="492135" y="1782481"/>
            <a:ext cx="5540375" cy="1510018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latin typeface="Arial" charset="0"/>
                <a:cs typeface="Arial" charset="0"/>
              </a:rPr>
              <a:t>An Institutional Review Board (IRB) is a committee that reviews, approves, and monitors research on human subjects.</a:t>
            </a:r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en-US">
                <a:latin typeface="Arial" charset="0"/>
                <a:cs typeface="Arial" charset="0"/>
              </a:rPr>
              <a:t>What is an IRB?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0CEC5807-D44E-494D-AE47-83C7658898F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CFE03-3837-4579-B3A8-93A762A7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82100" y="130583"/>
            <a:ext cx="7546346" cy="111456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A8E20-0B7F-4BFA-9B47-7E7DB3C14A8C}"/>
              </a:ext>
            </a:extLst>
          </p:cNvPr>
          <p:cNvSpPr txBox="1"/>
          <p:nvPr/>
        </p:nvSpPr>
        <p:spPr>
          <a:xfrm>
            <a:off x="6225503" y="1875771"/>
            <a:ext cx="5540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/>
              <a:t>Sources: </a:t>
            </a:r>
            <a:r>
              <a:rPr lang="en-US" sz="1400" dirty="0">
                <a:hlinkClick r:id="rId4"/>
              </a:rPr>
              <a:t>https://www.hhs.gov/ohrp/education-and-outreach/online-education/human-research-protection-training/lesson-3-what-are-irbs/index.html</a:t>
            </a:r>
            <a:endParaRPr lang="en-US" sz="1400" dirty="0"/>
          </a:p>
          <a:p>
            <a:r>
              <a:rPr lang="en-US" sz="1400" dirty="0">
                <a:hlinkClick r:id="rId5"/>
              </a:rPr>
              <a:t>https://www.fda.gov/regulatory-information/search-fda-guidance-documents/institutional-review-boards-frequently-asked-questions</a:t>
            </a:r>
            <a:r>
              <a:rPr lang="en-US" sz="1400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2017C4-2C55-58C4-4177-B01BA2C57D02}"/>
              </a:ext>
            </a:extLst>
          </p:cNvPr>
          <p:cNvSpPr txBox="1"/>
          <p:nvPr/>
        </p:nvSpPr>
        <p:spPr>
          <a:xfrm>
            <a:off x="492135" y="3595739"/>
            <a:ext cx="11509828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/>
              <a:t>UMass Chan has: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200" dirty="0"/>
              <a:t>2 IRB Committees (IRB 1 / IRB 2) – </a:t>
            </a:r>
            <a:r>
              <a:rPr lang="en-US" sz="2200" b="0" dirty="0"/>
              <a:t>meet the </a:t>
            </a:r>
            <a:r>
              <a:rPr lang="en-US" sz="2200" dirty="0"/>
              <a:t>1st </a:t>
            </a:r>
            <a:r>
              <a:rPr lang="en-US" sz="2200" b="0" dirty="0"/>
              <a:t>and 3</a:t>
            </a:r>
            <a:r>
              <a:rPr lang="en-US" sz="2200" b="0" baseline="30000" dirty="0"/>
              <a:t>rd</a:t>
            </a:r>
            <a:r>
              <a:rPr lang="en-US" sz="2200" b="0" dirty="0"/>
              <a:t> Tuesdays of every month, respectively.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/>
              <a:t>IRB Office Staff Members</a:t>
            </a:r>
            <a:endParaRPr lang="en-US" sz="22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CED9D-0D2A-7473-ED0F-36279B833008}"/>
              </a:ext>
            </a:extLst>
          </p:cNvPr>
          <p:cNvSpPr txBox="1"/>
          <p:nvPr/>
        </p:nvSpPr>
        <p:spPr>
          <a:xfrm>
            <a:off x="3044717" y="5466800"/>
            <a:ext cx="82672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10A8"/>
                </a:solidFill>
              </a:rPr>
              <a:t>Getting to IRB approval = Researchers and IRB working TOGETHER </a:t>
            </a:r>
          </a:p>
        </p:txBody>
      </p:sp>
      <p:pic>
        <p:nvPicPr>
          <p:cNvPr id="8" name="Graphic 7" descr="Handshake with solid fill">
            <a:extLst>
              <a:ext uri="{FF2B5EF4-FFF2-40B4-BE49-F238E27FC236}">
                <a16:creationId xmlns:a16="http://schemas.microsoft.com/office/drawing/2014/main" id="{38D06F68-DF14-C01F-6D72-8099A622C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3239" y="6118054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8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086CDC1-BB69-4AC6-B372-36A5C7B01AD1}"/>
              </a:ext>
            </a:extLst>
          </p:cNvPr>
          <p:cNvSpPr/>
          <p:nvPr/>
        </p:nvSpPr>
        <p:spPr>
          <a:xfrm>
            <a:off x="725959" y="1609486"/>
            <a:ext cx="1074008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2800" i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(Be sure to: </a:t>
            </a:r>
            <a:r>
              <a:rPr lang="en-CA" sz="2800" i="1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Review Video Training Course 2 and Job Aids)</a:t>
            </a:r>
            <a:r>
              <a:rPr lang="en-CA" sz="4000" i="1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F94F1-FF78-24CB-FE00-9146B99146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2" t="1346" b="2292"/>
          <a:stretch/>
        </p:blipFill>
        <p:spPr>
          <a:xfrm>
            <a:off x="3519684" y="2644221"/>
            <a:ext cx="6956718" cy="37137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F91515E-907E-9E1E-D33E-30DD5AAD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Best Practices </a:t>
            </a:r>
            <a:r>
              <a:rPr lang="en-CA" sz="36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CA" sz="36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File Management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72449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227A9E-920D-EAE8-A2F6-A4D5AFA875FB}"/>
              </a:ext>
            </a:extLst>
          </p:cNvPr>
          <p:cNvSpPr/>
          <p:nvPr/>
        </p:nvSpPr>
        <p:spPr>
          <a:xfrm>
            <a:off x="370703" y="5832389"/>
            <a:ext cx="2854411" cy="600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03" y="400617"/>
            <a:ext cx="10896600" cy="88539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HRP-503 Investigator Study Plan (ISP)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081282"/>
            <a:ext cx="11887200" cy="536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003618"/>
                </a:solidFill>
              </a:rPr>
              <a:t>Foundation Document </a:t>
            </a:r>
            <a:r>
              <a:rPr lang="en-US" b="1" dirty="0">
                <a:solidFill>
                  <a:srgbClr val="003618"/>
                </a:solidFill>
              </a:rPr>
              <a:t>for all HSR where UMass Chan is the IRB of Record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A69C2-E6E0-63B9-9167-902DE8158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866" y="1683724"/>
            <a:ext cx="4110826" cy="510621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Graphic 3" descr="Clipboard with solid fill">
            <a:extLst>
              <a:ext uri="{FF2B5EF4-FFF2-40B4-BE49-F238E27FC236}">
                <a16:creationId xmlns:a16="http://schemas.microsoft.com/office/drawing/2014/main" id="{434774B2-2E90-3088-0D2D-A09F7A5B4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90750" y="1617857"/>
            <a:ext cx="1068727" cy="1068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BAA8A8-5BF8-2232-B883-545E6D43675A}"/>
              </a:ext>
            </a:extLst>
          </p:cNvPr>
          <p:cNvSpPr txBox="1"/>
          <p:nvPr/>
        </p:nvSpPr>
        <p:spPr>
          <a:xfrm>
            <a:off x="265817" y="2633838"/>
            <a:ext cx="6313201" cy="37240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</a:rPr>
              <a:t>Read and follow </a:t>
            </a:r>
            <a:r>
              <a:rPr lang="en-US" sz="2000" b="1" dirty="0">
                <a:solidFill>
                  <a:srgbClr val="FF0000"/>
                </a:solidFill>
              </a:rPr>
              <a:t>the study plan instructions!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For sections that do not apply to your study, you may write ‘N/A’</a:t>
            </a:r>
          </a:p>
          <a:p>
            <a:pPr lvl="1"/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Use the </a:t>
            </a:r>
            <a:r>
              <a:rPr lang="en-US" sz="2000" b="1" u="sng" dirty="0">
                <a:solidFill>
                  <a:srgbClr val="FF0000"/>
                </a:solidFill>
              </a:rPr>
              <a:t>checklist at the end of the document </a:t>
            </a:r>
            <a:r>
              <a:rPr lang="en-US" sz="2000" b="1" dirty="0">
                <a:solidFill>
                  <a:srgbClr val="FF0000"/>
                </a:solidFill>
              </a:rPr>
              <a:t>to ensure all necessary documents are prepared and uploaded to </a:t>
            </a:r>
            <a:r>
              <a:rPr lang="en-US" sz="2000" b="1" dirty="0" err="1">
                <a:solidFill>
                  <a:srgbClr val="FF0000"/>
                </a:solidFill>
              </a:rPr>
              <a:t>eIRB</a:t>
            </a:r>
            <a:endParaRPr lang="en-US" sz="20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Some documents templates may be found in the Templates folder on the </a:t>
            </a:r>
            <a:r>
              <a:rPr lang="en-US" sz="2000" dirty="0" err="1">
                <a:solidFill>
                  <a:srgbClr val="FF0000"/>
                </a:solidFill>
              </a:rPr>
              <a:t>eIRB</a:t>
            </a:r>
            <a:r>
              <a:rPr lang="en-US" sz="2000" dirty="0">
                <a:solidFill>
                  <a:srgbClr val="FF0000"/>
                </a:solidFill>
              </a:rPr>
              <a:t> SharePoint Library page</a:t>
            </a:r>
          </a:p>
          <a:p>
            <a:pPr lvl="1"/>
            <a:endParaRPr lang="en-US" sz="2000" b="1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789E17A-BA82-7015-9AB4-58E681F268BA}"/>
              </a:ext>
            </a:extLst>
          </p:cNvPr>
          <p:cNvSpPr/>
          <p:nvPr/>
        </p:nvSpPr>
        <p:spPr>
          <a:xfrm rot="19491236">
            <a:off x="6068600" y="2176132"/>
            <a:ext cx="1869819" cy="50227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4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8CA7-BD81-434B-9EC1-9E2972AB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r>
              <a:rPr lang="en-US" u="sng" dirty="0"/>
              <a:t>Any invitation </a:t>
            </a:r>
            <a:r>
              <a:rPr lang="en-US" dirty="0"/>
              <a:t>to participate in research involves a </a:t>
            </a:r>
            <a:r>
              <a:rPr lang="en-US" u="sng" dirty="0"/>
              <a:t>process of informed consent</a:t>
            </a:r>
            <a:r>
              <a:rPr lang="en-US" dirty="0"/>
              <a:t>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9FC312-4C14-4FE8-A80B-55E9D4DB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F910AF3-374B-4F86-8EAD-92529B51B3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20973" y="1931675"/>
            <a:ext cx="6792913" cy="4726270"/>
          </a:xfrm>
        </p:spPr>
        <p:txBody>
          <a:bodyPr>
            <a:noAutofit/>
          </a:bodyPr>
          <a:lstStyle/>
          <a:p>
            <a:r>
              <a:rPr lang="en-US" sz="2800" dirty="0"/>
              <a:t>IRB will need to review written material that shows the content of that process – a recruitment letter, a script, a consent form, etc.</a:t>
            </a:r>
          </a:p>
          <a:p>
            <a:r>
              <a:rPr lang="en-US" sz="2800" dirty="0"/>
              <a:t>A subject’s signature is required for:</a:t>
            </a:r>
          </a:p>
          <a:p>
            <a:pPr lvl="1"/>
            <a:r>
              <a:rPr lang="en-US" sz="2800" dirty="0"/>
              <a:t>Any greater than minimal risk research</a:t>
            </a:r>
          </a:p>
          <a:p>
            <a:pPr lvl="1"/>
            <a:r>
              <a:rPr lang="en-US" sz="2800" dirty="0"/>
              <a:t>A HIPAA authorization</a:t>
            </a:r>
          </a:p>
          <a:p>
            <a:pPr lvl="1"/>
            <a:r>
              <a:rPr lang="en-US" sz="2800" dirty="0"/>
              <a:t>Any research with procedures that require a signature outside of the research context.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59FB46-D984-4B74-84E6-DB5B69E0B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30270" y="2302969"/>
            <a:ext cx="2944302" cy="3027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CE7EA-262C-4E9D-BC13-89D1A873F83A}"/>
              </a:ext>
            </a:extLst>
          </p:cNvPr>
          <p:cNvSpPr txBox="1"/>
          <p:nvPr/>
        </p:nvSpPr>
        <p:spPr>
          <a:xfrm>
            <a:off x="1371588" y="5130473"/>
            <a:ext cx="270298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madeinmaite.blogspot.com/2013_10_01_archiv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74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36E6B8-F78F-E567-A481-825D48B53D40}"/>
              </a:ext>
            </a:extLst>
          </p:cNvPr>
          <p:cNvSpPr/>
          <p:nvPr/>
        </p:nvSpPr>
        <p:spPr>
          <a:xfrm>
            <a:off x="370703" y="5832389"/>
            <a:ext cx="2854411" cy="600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63B415-C52A-95E1-E75E-0711E9FB4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39" b="1010"/>
          <a:stretch/>
        </p:blipFill>
        <p:spPr>
          <a:xfrm>
            <a:off x="7325331" y="1575778"/>
            <a:ext cx="4698657" cy="23356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3984"/>
            <a:ext cx="12192000" cy="8853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Informed </a:t>
            </a:r>
            <a:r>
              <a:rPr lang="en-US" sz="4000" dirty="0"/>
              <a:t>C</a:t>
            </a:r>
            <a:r>
              <a:rPr lang="en-US" sz="4000" b="1" dirty="0"/>
              <a:t>onsent </a:t>
            </a:r>
            <a:r>
              <a:rPr lang="en-US" sz="4000" dirty="0"/>
              <a:t>F</a:t>
            </a:r>
            <a:r>
              <a:rPr lang="en-US" sz="4000" b="1" dirty="0"/>
              <a:t>orms</a:t>
            </a:r>
            <a:endParaRPr lang="en-US" sz="400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DFD2D-F0EC-1A8C-5D0F-85AF1F3C0866}"/>
              </a:ext>
            </a:extLst>
          </p:cNvPr>
          <p:cNvSpPr txBox="1"/>
          <p:nvPr/>
        </p:nvSpPr>
        <p:spPr>
          <a:xfrm>
            <a:off x="161000" y="4209095"/>
            <a:ext cx="11870000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HRP-502 - Consent Document and HIPAA Authorization template, aka ‘ICF’ or </a:t>
            </a:r>
            <a:r>
              <a:rPr lang="en-US" b="1" dirty="0"/>
              <a:t>‘Long Form Consent’ document)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Used to obtain written documentation of subject’s consent to take part in the study.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Contains HIPAA Authorization Language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Fact Sheet template </a:t>
            </a:r>
            <a:r>
              <a:rPr lang="en-US" dirty="0"/>
              <a:t>– often used to obtain verbal consent from subjects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Acceptable for studies meeting certain requirements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Verbal consent should be documented somewhere in the study records.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0F0F7-16B6-C5FA-58CD-4D6984C24A15}"/>
              </a:ext>
            </a:extLst>
          </p:cNvPr>
          <p:cNvSpPr txBox="1"/>
          <p:nvPr/>
        </p:nvSpPr>
        <p:spPr>
          <a:xfrm>
            <a:off x="315766" y="1809546"/>
            <a:ext cx="6763656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HRP-503 Investigator Study Plan - Sections #30 and #31 reference the following documents:</a:t>
            </a:r>
          </a:p>
          <a:p>
            <a:endParaRPr lang="en-US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HRP-090  SOP: Informed Consent Process for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NNFPLJ+TimesNewRoman"/>
              </a:rPr>
              <a:t>HRP-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091 SOP</a:t>
            </a:r>
            <a:r>
              <a:rPr lang="en-US" sz="1800" i="1" dirty="0">
                <a:effectLst/>
                <a:latin typeface="NNFPLJ+TimesNewRoman"/>
              </a:rPr>
              <a:t>: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Written </a:t>
            </a:r>
            <a:r>
              <a:rPr lang="en-US" sz="1800" i="1" dirty="0">
                <a:effectLst/>
                <a:latin typeface="NNFPLJ+TimesNewRoman"/>
              </a:rPr>
              <a:t>Documentation of Consent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Short Forms</a:t>
            </a:r>
            <a:endParaRPr lang="en-US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dirty="0">
                <a:effectLst/>
                <a:latin typeface="NNFPLJ+TimesNewRoman"/>
              </a:rPr>
              <a:t>HRP-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410</a:t>
            </a:r>
            <a:r>
              <a:rPr lang="en-US" sz="1800" i="1" dirty="0">
                <a:effectLst/>
                <a:latin typeface="NNFPLJ+TimesNewRoman"/>
              </a:rPr>
              <a:t> CHECKLIST: Waiver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or Alteration </a:t>
            </a:r>
            <a:r>
              <a:rPr lang="en-US" sz="1800" i="1" dirty="0">
                <a:effectLst/>
                <a:latin typeface="NNFPLJ+TimesNewRoman"/>
              </a:rPr>
              <a:t>of Consent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Process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669D37D-3C06-99AF-382E-DBFCFAD98DB0}"/>
              </a:ext>
            </a:extLst>
          </p:cNvPr>
          <p:cNvSpPr/>
          <p:nvPr/>
        </p:nvSpPr>
        <p:spPr>
          <a:xfrm>
            <a:off x="6206984" y="2926726"/>
            <a:ext cx="2578670" cy="502274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432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45E43C-E93B-AB4E-98D8-E5D04B6B5F25}"/>
              </a:ext>
            </a:extLst>
          </p:cNvPr>
          <p:cNvSpPr/>
          <p:nvPr/>
        </p:nvSpPr>
        <p:spPr>
          <a:xfrm>
            <a:off x="370703" y="5832389"/>
            <a:ext cx="2854411" cy="60039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8" y="362885"/>
            <a:ext cx="10896600" cy="8853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+mn-lt"/>
              </a:rPr>
              <a:t>HIPAA and Human Subjects Research: Brief Intro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25951"/>
            <a:ext cx="12192000" cy="1036638"/>
          </a:xfrm>
          <a:ln w="25400"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Working with Protected Health Information (PHI) means HIPAA documentation is needed!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0F0F7-16B6-C5FA-58CD-4D6984C24A15}"/>
              </a:ext>
            </a:extLst>
          </p:cNvPr>
          <p:cNvSpPr txBox="1"/>
          <p:nvPr/>
        </p:nvSpPr>
        <p:spPr>
          <a:xfrm>
            <a:off x="432487" y="2281817"/>
            <a:ext cx="6154056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HRP-503 Investigator Study Plan Section #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27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references the following documents:</a:t>
            </a:r>
          </a:p>
          <a:p>
            <a:endParaRPr lang="en-US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800" b="0" i="1" dirty="0">
                <a:effectLst/>
                <a:latin typeface="NNFPLJ+TimesNewRoman"/>
              </a:rPr>
              <a:t>HIPAA waiver of authorization</a:t>
            </a:r>
            <a:r>
              <a:rPr lang="en-US" sz="1800" b="0" i="1" dirty="0">
                <a:effectLst/>
                <a:latin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800" b="0" i="1" dirty="0">
                <a:effectLst/>
                <a:latin typeface="NNFPLJ+TimesNewRoman"/>
              </a:rPr>
              <a:t>HIPAA authorization Stand Alone document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987F42-3832-B7F5-CD1E-0CE7A5FB0D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08" r="6914" b="6147"/>
          <a:stretch/>
        </p:blipFill>
        <p:spPr>
          <a:xfrm>
            <a:off x="6782685" y="1817590"/>
            <a:ext cx="5238776" cy="2269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17BFDB4-B881-632D-AE72-122A3E022849}"/>
              </a:ext>
            </a:extLst>
          </p:cNvPr>
          <p:cNvSpPr/>
          <p:nvPr/>
        </p:nvSpPr>
        <p:spPr>
          <a:xfrm>
            <a:off x="6045531" y="2742054"/>
            <a:ext cx="1474308" cy="420735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287EC-C970-84FF-7932-22053975BA61}"/>
              </a:ext>
            </a:extLst>
          </p:cNvPr>
          <p:cNvSpPr txBox="1"/>
          <p:nvPr/>
        </p:nvSpPr>
        <p:spPr>
          <a:xfrm>
            <a:off x="170539" y="4235833"/>
            <a:ext cx="1165075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Times New Roman" panose="02020603050405020304" pitchFamily="18" charset="0"/>
              </a:rPr>
              <a:t>Under the HIPAA Privacy Rule, PHI may be disclosed to Research Staff without an individual’s authorization if the PI obtains approval from </a:t>
            </a:r>
            <a:r>
              <a:rPr lang="en-US" sz="2000" b="1" dirty="0">
                <a:latin typeface="Times New Roman" panose="02020603050405020304" pitchFamily="18" charset="0"/>
              </a:rPr>
              <a:t>an</a:t>
            </a:r>
            <a:r>
              <a:rPr lang="en-US" sz="2000" b="1" dirty="0">
                <a:effectLst/>
                <a:latin typeface="Times New Roman" panose="02020603050405020304" pitchFamily="18" charset="0"/>
              </a:rPr>
              <a:t> IRB.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</a:rPr>
              <a:t>Often done for purposes of Pre-screening for potential subjects or conducting retrospective chart reviews. Must meet certain requirements.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</a:rPr>
              <a:t>Fill out and submit HIPAA Waiver of Authorization document to IRB.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</a:rPr>
              <a:t>Otherwise, subjects must provide written authorization for researcher to access PHI. </a:t>
            </a:r>
          </a:p>
        </p:txBody>
      </p:sp>
    </p:spTree>
    <p:extLst>
      <p:ext uri="{BB962C8B-B14F-4D97-AF65-F5344CB8AC3E}">
        <p14:creationId xmlns:p14="http://schemas.microsoft.com/office/powerpoint/2010/main" val="9566725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8614144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4D2C-199A-4FBE-9265-919687FC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Common Pitfalls to Avoid</a:t>
            </a:r>
          </a:p>
        </p:txBody>
      </p:sp>
      <p:pic>
        <p:nvPicPr>
          <p:cNvPr id="7" name="Picture 6" descr="A sign on a post&#10;&#10;Description automatically generated with low confidence">
            <a:extLst>
              <a:ext uri="{FF2B5EF4-FFF2-40B4-BE49-F238E27FC236}">
                <a16:creationId xmlns:a16="http://schemas.microsoft.com/office/drawing/2014/main" id="{DB7C25F0-DBAC-41A8-A627-2156978B5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37404" y="1825626"/>
            <a:ext cx="6043075" cy="453230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888BA2-842E-431D-A6F9-352E89F56B72}"/>
              </a:ext>
            </a:extLst>
          </p:cNvPr>
          <p:cNvSpPr txBox="1"/>
          <p:nvPr/>
        </p:nvSpPr>
        <p:spPr>
          <a:xfrm>
            <a:off x="6579326" y="6157878"/>
            <a:ext cx="272382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lickr.com/photos/8274215@N04/487442544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76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4D2C-199A-4FBE-9265-919687FC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0066"/>
            <a:ext cx="10896600" cy="885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Strategies for Success!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7C25F0-DBAC-41A8-A627-2156978B5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/>
        </p:blipFill>
        <p:spPr>
          <a:xfrm>
            <a:off x="3152381" y="1825627"/>
            <a:ext cx="5506238" cy="346281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888BA2-842E-431D-A6F9-352E89F56B72}"/>
              </a:ext>
            </a:extLst>
          </p:cNvPr>
          <p:cNvSpPr txBox="1"/>
          <p:nvPr/>
        </p:nvSpPr>
        <p:spPr>
          <a:xfrm>
            <a:off x="6083875" y="5088384"/>
            <a:ext cx="257474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freepngimg.com/png/18341-success-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640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4D2C-199A-4FBE-9265-919687FCA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28" y="308979"/>
            <a:ext cx="3237848" cy="508604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900" b="1" i="1" dirty="0"/>
              <a:t>Strategies for Success!</a:t>
            </a:r>
            <a:br>
              <a:rPr lang="en-US" sz="3200" b="1" dirty="0">
                <a:solidFill>
                  <a:srgbClr val="FFC000"/>
                </a:solidFill>
              </a:rPr>
            </a:b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Protocol Review Committee </a:t>
            </a: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(PRC) &amp;</a:t>
            </a: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Other Ancillary Reviews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3395E5-9EE4-401E-947E-8253E6FA192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76884" y="308979"/>
            <a:ext cx="8118388" cy="5908457"/>
          </a:xfrm>
        </p:spPr>
        <p:txBody>
          <a:bodyPr>
            <a:noAutofit/>
          </a:bodyPr>
          <a:lstStyle/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u="sng" dirty="0">
                <a:solidFill>
                  <a:schemeClr val="tx2"/>
                </a:solidFill>
              </a:rPr>
              <a:t>IRB Approval may NOT be the only approval </a:t>
            </a:r>
            <a:r>
              <a:rPr lang="en-US" sz="2800" dirty="0">
                <a:solidFill>
                  <a:schemeClr val="tx2"/>
                </a:solidFill>
              </a:rPr>
              <a:t>you need to obtain before you begin your study!</a:t>
            </a:r>
          </a:p>
          <a:p>
            <a:pPr marL="0" lvl="1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u="sng" dirty="0"/>
              <a:t>Protocol Review Committee (PRC) Review </a:t>
            </a:r>
            <a:r>
              <a:rPr lang="en-US" sz="2000" b="1" dirty="0"/>
              <a:t>(Dr. Goldberg – Chair)</a:t>
            </a:r>
          </a:p>
          <a:p>
            <a:pPr marL="1149304" lvl="3" indent="-234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Reviews Investigator Initiated studies</a:t>
            </a:r>
          </a:p>
          <a:p>
            <a:pPr marL="1606482" lvl="4" indent="-234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Required for studies that are: 1) &gt;minimal risk to subjects and 2) have not been externally peer reviewed</a:t>
            </a:r>
          </a:p>
          <a:p>
            <a:pPr marL="1606482" lvl="4" indent="-234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Optional (but recommended!) for studies that are &lt;minimal risk to subjects.</a:t>
            </a:r>
          </a:p>
          <a:p>
            <a:pPr marL="1149304" lvl="3" indent="-234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Must be completed BEFORE study is submitted to the IRB!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1" u="sng" dirty="0"/>
              <a:t>Other Ancillary Reviews</a:t>
            </a:r>
            <a:r>
              <a:rPr lang="en-US" sz="2000" b="1" dirty="0"/>
              <a:t>:</a:t>
            </a:r>
          </a:p>
          <a:p>
            <a:pPr marL="1149304" lvl="3" indent="-234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Conflict of Interest (COI), Radiation Safety Committee (RSC), Institutional Biosafety Committee (IBC), etc. </a:t>
            </a:r>
          </a:p>
          <a:p>
            <a:pPr marL="1149304" lvl="3" indent="-234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Can be done concurrently with IRB review, but IRB cannot grant approval until Ancillary Committee approval is granted. </a:t>
            </a:r>
          </a:p>
        </p:txBody>
      </p:sp>
    </p:spTree>
    <p:extLst>
      <p:ext uri="{BB962C8B-B14F-4D97-AF65-F5344CB8AC3E}">
        <p14:creationId xmlns:p14="http://schemas.microsoft.com/office/powerpoint/2010/main" val="16451372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2BE81-A866-BD67-0CCC-B69A14AEB633}"/>
              </a:ext>
            </a:extLst>
          </p:cNvPr>
          <p:cNvSpPr txBox="1"/>
          <p:nvPr/>
        </p:nvSpPr>
        <p:spPr>
          <a:xfrm>
            <a:off x="3828681" y="1243324"/>
            <a:ext cx="803641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Follow Your Approved Investigator Study Plan </a:t>
            </a: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use the </a:t>
            </a:r>
            <a:r>
              <a:rPr lang="en-US" sz="26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documents!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make any changes to the study unless they are first approved by the IRB!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Submitted documents almost always s</a:t>
            </a: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hould be in their final form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mindful when writing up the document of the words ‘will’ and ‘may’</a:t>
            </a:r>
          </a:p>
          <a:p>
            <a:pPr marL="800100" marR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E.g., ‘We will administer a pregnancy test to all females’ vs ‘We will administer a pregnancy to females of childbearing potential with the following exceptions….’</a:t>
            </a:r>
          </a:p>
          <a:p>
            <a:pPr marL="800100" marR="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E.g., ‘We WILL draw a CBC at Visit 1’ vs ‘We MAY draw a CBC if medically necessary at Visit 1’.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80140-8133-D0F5-D0E0-9ABC5A9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1" y="1147772"/>
            <a:ext cx="2951558" cy="1947929"/>
          </a:xfrm>
        </p:spPr>
        <p:txBody>
          <a:bodyPr anchor="b">
            <a:normAutofit/>
          </a:bodyPr>
          <a:lstStyle/>
          <a:p>
            <a:pPr algn="ctr"/>
            <a:r>
              <a:rPr lang="en-US" sz="4400" b="1" i="1" dirty="0"/>
              <a:t>Strategies for Success!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1A781-40C5-6008-6E65-8E8A99B26AC1}"/>
              </a:ext>
            </a:extLst>
          </p:cNvPr>
          <p:cNvSpPr txBox="1"/>
          <p:nvPr/>
        </p:nvSpPr>
        <p:spPr>
          <a:xfrm>
            <a:off x="4092937" y="259694"/>
            <a:ext cx="767069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A GOOD PLAN is EVERYTHING! </a:t>
            </a:r>
          </a:p>
        </p:txBody>
      </p:sp>
      <p:pic>
        <p:nvPicPr>
          <p:cNvPr id="9" name="Graphic 8" descr="Treasure Map with solid fill">
            <a:extLst>
              <a:ext uri="{FF2B5EF4-FFF2-40B4-BE49-F238E27FC236}">
                <a16:creationId xmlns:a16="http://schemas.microsoft.com/office/drawing/2014/main" id="{E4C8FD85-9F4F-C3B1-A210-C7E5F55AD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282" y="3642839"/>
            <a:ext cx="1556952" cy="15569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67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8F359-B1EC-4E75-B594-99B4BCB35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33977" y="1594481"/>
            <a:ext cx="7209541" cy="430487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/>
              <a:t>Mandated through federal regulations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000" b="1" dirty="0"/>
              <a:t>FDA - 21 CFR Parts 50 and 56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b="1" dirty="0"/>
              <a:t>Health and Human Services (HHS) - 45 CFR 46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b="1" dirty="0"/>
              <a:t>Designed to protect the rights and welfare of people who participate in human subjects research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b="1" dirty="0"/>
              <a:t>Created in response to numerous past abuses in biomedical and social-behavioral research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FD4CA-E9C4-45BC-84AD-063147BC13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tretch/>
        </p:blipFill>
        <p:spPr>
          <a:xfrm>
            <a:off x="964092" y="1656844"/>
            <a:ext cx="2659001" cy="354431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89C35A-7881-4C5C-9D04-2836689C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Why do IRBs exist?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2523E7-03CE-4569-8004-04D5D760ECBE}"/>
              </a:ext>
            </a:extLst>
          </p:cNvPr>
          <p:cNvSpPr txBox="1"/>
          <p:nvPr/>
        </p:nvSpPr>
        <p:spPr>
          <a:xfrm>
            <a:off x="6096000" y="6227058"/>
            <a:ext cx="5334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https://www.fda.gov/regulatory-information/search-fda-guidance-documents/institutional-review-boards-frequently-asked-questions</a:t>
            </a:r>
            <a:endParaRPr lang="en-US" sz="1200" dirty="0"/>
          </a:p>
          <a:p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9545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2BE81-A866-BD67-0CCC-B69A14AEB633}"/>
              </a:ext>
            </a:extLst>
          </p:cNvPr>
          <p:cNvSpPr txBox="1"/>
          <p:nvPr/>
        </p:nvSpPr>
        <p:spPr>
          <a:xfrm>
            <a:off x="3977525" y="1196161"/>
            <a:ext cx="7856113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/>
              <a:t>Data </a:t>
            </a:r>
            <a:r>
              <a:rPr lang="en-US" sz="3600" b="1" u="sng" dirty="0"/>
              <a:t>Collection</a:t>
            </a:r>
            <a:r>
              <a:rPr lang="en-US" sz="3600" b="1" dirty="0"/>
              <a:t> Considerations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spcAft>
                <a:spcPts val="1200"/>
              </a:spcAft>
            </a:pPr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What Data, From Where, and Why?</a:t>
            </a:r>
          </a:p>
          <a:p>
            <a:pPr algn="ctr"/>
            <a:r>
              <a:rPr lang="en-US" sz="2800" dirty="0"/>
              <a:t>(All about Protecting Subject Privacy)</a:t>
            </a:r>
          </a:p>
          <a:p>
            <a:pPr algn="ctr"/>
            <a:endParaRPr lang="en-US" sz="2800" b="1" dirty="0"/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Take only what you need</a:t>
            </a:r>
          </a:p>
          <a:p>
            <a:pPr marL="2400300" lvl="4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No ‘Fishing’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  Don’t Collect What </a:t>
            </a:r>
          </a:p>
          <a:p>
            <a:r>
              <a:rPr lang="en-US" sz="3600" dirty="0"/>
              <a:t>     You Can’t Protect!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80140-8133-D0F5-D0E0-9ABC5A9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621" y="845784"/>
            <a:ext cx="3110911" cy="4705972"/>
          </a:xfrm>
        </p:spPr>
        <p:txBody>
          <a:bodyPr anchor="b">
            <a:normAutofit/>
          </a:bodyPr>
          <a:lstStyle/>
          <a:p>
            <a:pPr algn="ctr"/>
            <a:r>
              <a:rPr lang="en-US" sz="4400" b="1" i="1" dirty="0"/>
              <a:t>Strategies for Success!</a:t>
            </a:r>
            <a:br>
              <a:rPr lang="en-US" sz="4400" b="1" i="1" dirty="0"/>
            </a:br>
            <a:br>
              <a:rPr lang="en-US" sz="4400" b="1" i="1" dirty="0"/>
            </a:br>
            <a:r>
              <a:rPr lang="en-US" sz="3100" b="1" dirty="0">
                <a:solidFill>
                  <a:schemeClr val="accent3"/>
                </a:solidFill>
              </a:rPr>
              <a:t>Be mindful about what data you will collect and might share.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15E539-2DC4-4F65-4F36-B0457DA8E993}"/>
              </a:ext>
            </a:extLst>
          </p:cNvPr>
          <p:cNvGrpSpPr/>
          <p:nvPr/>
        </p:nvGrpSpPr>
        <p:grpSpPr>
          <a:xfrm>
            <a:off x="9731530" y="3198770"/>
            <a:ext cx="1487202" cy="1790164"/>
            <a:chOff x="10160472" y="1475666"/>
            <a:chExt cx="1487202" cy="1790164"/>
          </a:xfrm>
        </p:grpSpPr>
        <p:pic>
          <p:nvPicPr>
            <p:cNvPr id="10" name="Picture 9" descr="Giant fishhook">
              <a:extLst>
                <a:ext uri="{FF2B5EF4-FFF2-40B4-BE49-F238E27FC236}">
                  <a16:creationId xmlns:a16="http://schemas.microsoft.com/office/drawing/2014/main" id="{6BE48CD1-BD37-2129-9388-973E3FBC3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76" b="9541"/>
            <a:stretch/>
          </p:blipFill>
          <p:spPr>
            <a:xfrm>
              <a:off x="10160472" y="1475666"/>
              <a:ext cx="1487202" cy="1790164"/>
            </a:xfrm>
            <a:prstGeom prst="rect">
              <a:avLst/>
            </a:prstGeom>
          </p:spPr>
        </p:pic>
        <p:sp>
          <p:nvSpPr>
            <p:cNvPr id="11" name="&quot;Not Allowed&quot; Symbol 10">
              <a:extLst>
                <a:ext uri="{FF2B5EF4-FFF2-40B4-BE49-F238E27FC236}">
                  <a16:creationId xmlns:a16="http://schemas.microsoft.com/office/drawing/2014/main" id="{D6AC14F9-E1CA-4A53-DC61-CEC34928962C}"/>
                </a:ext>
              </a:extLst>
            </p:cNvPr>
            <p:cNvSpPr/>
            <p:nvPr/>
          </p:nvSpPr>
          <p:spPr>
            <a:xfrm>
              <a:off x="10518186" y="2020665"/>
              <a:ext cx="695459" cy="700165"/>
            </a:xfrm>
            <a:prstGeom prst="noSmoking">
              <a:avLst/>
            </a:prstGeom>
            <a:solidFill>
              <a:srgbClr val="C00000">
                <a:alpha val="25000"/>
              </a:srgb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8" name="Graphic 17" descr="Eye Scan with solid fill">
            <a:extLst>
              <a:ext uri="{FF2B5EF4-FFF2-40B4-BE49-F238E27FC236}">
                <a16:creationId xmlns:a16="http://schemas.microsoft.com/office/drawing/2014/main" id="{C965A425-951F-C0F6-A607-7DE2CB621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29316" y="5209756"/>
            <a:ext cx="1507657" cy="1507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A6A6DA-BC6B-D380-5A24-BB4D12360A58}"/>
              </a:ext>
            </a:extLst>
          </p:cNvPr>
          <p:cNvSpPr txBox="1"/>
          <p:nvPr/>
        </p:nvSpPr>
        <p:spPr>
          <a:xfrm>
            <a:off x="3880663" y="321706"/>
            <a:ext cx="767069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A GOOD PLAN is EVERYTHING!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1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2BE81-A866-BD67-0CCC-B69A14AEB633}"/>
              </a:ext>
            </a:extLst>
          </p:cNvPr>
          <p:cNvSpPr txBox="1"/>
          <p:nvPr/>
        </p:nvSpPr>
        <p:spPr>
          <a:xfrm>
            <a:off x="3842430" y="1075111"/>
            <a:ext cx="823550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u="sng" dirty="0"/>
              <a:t>Data Sharing</a:t>
            </a:r>
            <a:r>
              <a:rPr lang="en-US" sz="2800" b="1" dirty="0"/>
              <a:t> Considerations</a:t>
            </a:r>
            <a:endParaRPr lang="en-US" sz="2100" dirty="0"/>
          </a:p>
          <a:p>
            <a:pPr marL="225425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Think ahead about where you might share your data in order to accurately describe it:</a:t>
            </a:r>
          </a:p>
          <a:p>
            <a:pPr marL="682625" lvl="1" indent="-2254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To the IRB </a:t>
            </a:r>
            <a:r>
              <a:rPr lang="en-US" sz="2000" dirty="0"/>
              <a:t>in your study plan.</a:t>
            </a:r>
          </a:p>
          <a:p>
            <a:pPr marL="682625" lvl="1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u="sng" dirty="0"/>
              <a:t>To subjects </a:t>
            </a:r>
            <a:r>
              <a:rPr lang="en-US" sz="2000" dirty="0"/>
              <a:t>if you will be obtaining consent from them (must be disclosed in Informed Consent Documents). </a:t>
            </a:r>
            <a:endParaRPr lang="en-US" sz="2400" dirty="0"/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Some Restrictions May Apply!</a:t>
            </a:r>
          </a:p>
          <a:p>
            <a:pPr marL="225425" indent="-225425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99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0099"/>
                </a:solidFill>
              </a:rPr>
              <a:t>For More Best Practices/Other considerations, please see: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</a:rPr>
              <a:t>IT Best Practices SharePoint page,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</a:rPr>
              <a:t>IRB/Library collaboration video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99"/>
                </a:solidFill>
              </a:rPr>
              <a:t>HRP-503 ISP template instructions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A9F20-522E-A887-2E90-433693A3A7CD}"/>
              </a:ext>
            </a:extLst>
          </p:cNvPr>
          <p:cNvSpPr txBox="1"/>
          <p:nvPr/>
        </p:nvSpPr>
        <p:spPr>
          <a:xfrm>
            <a:off x="4092937" y="259694"/>
            <a:ext cx="767069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>
                    <a:lumMod val="10000"/>
                  </a:schemeClr>
                </a:solidFill>
              </a:rPr>
              <a:t>A GOOD PLAN is EVERYTHING!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7602970-6333-742C-F773-60EDB64FD19E}"/>
              </a:ext>
            </a:extLst>
          </p:cNvPr>
          <p:cNvSpPr txBox="1">
            <a:spLocks/>
          </p:cNvSpPr>
          <p:nvPr/>
        </p:nvSpPr>
        <p:spPr>
          <a:xfrm>
            <a:off x="225621" y="845784"/>
            <a:ext cx="3110911" cy="4705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400" b="1" i="1" dirty="0"/>
              <a:t>Strategies for Success!</a:t>
            </a:r>
            <a:br>
              <a:rPr lang="en-US" sz="4400" b="1" i="1" dirty="0"/>
            </a:br>
            <a:br>
              <a:rPr lang="en-US" sz="4400" b="1" i="1" dirty="0"/>
            </a:br>
            <a:r>
              <a:rPr lang="en-US" sz="3100" b="1" dirty="0">
                <a:solidFill>
                  <a:schemeClr val="accent3"/>
                </a:solidFill>
              </a:rPr>
              <a:t>Be mindful about what data you will collect and might share. </a:t>
            </a:r>
          </a:p>
        </p:txBody>
      </p:sp>
    </p:spTree>
    <p:extLst>
      <p:ext uri="{BB962C8B-B14F-4D97-AF65-F5344CB8AC3E}">
        <p14:creationId xmlns:p14="http://schemas.microsoft.com/office/powerpoint/2010/main" val="39640773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2BE81-A866-BD67-0CCC-B69A14AEB633}"/>
              </a:ext>
            </a:extLst>
          </p:cNvPr>
          <p:cNvSpPr txBox="1"/>
          <p:nvPr/>
        </p:nvSpPr>
        <p:spPr>
          <a:xfrm>
            <a:off x="3828679" y="1607612"/>
            <a:ext cx="8036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200" b="1" dirty="0" err="1"/>
              <a:t>Menti</a:t>
            </a:r>
            <a:r>
              <a:rPr lang="en-US" sz="2200" b="1" dirty="0"/>
              <a:t> slide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80140-8133-D0F5-D0E0-9ABC5A9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1" y="1110702"/>
            <a:ext cx="2811715" cy="1947929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i="1" dirty="0"/>
              <a:t>Strategies for Success!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1A781-40C5-6008-6E65-8E8A99B26AC1}"/>
              </a:ext>
            </a:extLst>
          </p:cNvPr>
          <p:cNvSpPr txBox="1"/>
          <p:nvPr/>
        </p:nvSpPr>
        <p:spPr>
          <a:xfrm>
            <a:off x="3828679" y="197911"/>
            <a:ext cx="7853557" cy="11387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</a:rPr>
              <a:t>BUILDING ORGANIZED &amp; CONSISTENT MATERIALS </a:t>
            </a:r>
          </a:p>
        </p:txBody>
      </p:sp>
      <p:pic>
        <p:nvPicPr>
          <p:cNvPr id="6" name="Graphic 5" descr="Hammer with solid fill">
            <a:extLst>
              <a:ext uri="{FF2B5EF4-FFF2-40B4-BE49-F238E27FC236}">
                <a16:creationId xmlns:a16="http://schemas.microsoft.com/office/drawing/2014/main" id="{FA06B23A-84C0-9D0C-936D-88F8CBBAA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185" y="3709087"/>
            <a:ext cx="1425146" cy="1425146"/>
          </a:xfrm>
          <a:prstGeom prst="rect">
            <a:avLst/>
          </a:prstGeom>
        </p:spPr>
      </p:pic>
      <p:pic>
        <p:nvPicPr>
          <p:cNvPr id="8" name="Graphic 7" descr="Nails with solid fill">
            <a:extLst>
              <a:ext uri="{FF2B5EF4-FFF2-40B4-BE49-F238E27FC236}">
                <a16:creationId xmlns:a16="http://schemas.microsoft.com/office/drawing/2014/main" id="{1F438FDF-1FDA-6772-2682-E4481DA9A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9639" y="4506098"/>
            <a:ext cx="671384" cy="671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5529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62BE81-A866-BD67-0CCC-B69A14AEB633}"/>
              </a:ext>
            </a:extLst>
          </p:cNvPr>
          <p:cNvSpPr txBox="1"/>
          <p:nvPr/>
        </p:nvSpPr>
        <p:spPr>
          <a:xfrm>
            <a:off x="3828679" y="1607612"/>
            <a:ext cx="8036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200" b="1" dirty="0"/>
              <a:t>Find and Use the </a:t>
            </a:r>
            <a:r>
              <a:rPr lang="en-US" sz="2200" b="1" u="sng" dirty="0"/>
              <a:t>current</a:t>
            </a:r>
            <a:r>
              <a:rPr lang="en-US" sz="2200" b="1" dirty="0"/>
              <a:t> instructions/templates</a:t>
            </a:r>
          </a:p>
          <a:p>
            <a:pPr marL="342900" marR="0" lvl="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200" b="1" dirty="0"/>
              <a:t>Follow File Naming and Version Control best practices</a:t>
            </a:r>
          </a:p>
          <a:p>
            <a:pPr marL="342900" marR="0" lvl="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C00000"/>
                </a:solidFill>
              </a:rPr>
              <a:t>Read the template instructions carefully &amp; be sure to address each point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480140-8133-D0F5-D0E0-9ABC5A9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01" y="1110702"/>
            <a:ext cx="2811715" cy="1947929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i="1" dirty="0"/>
              <a:t>Strategies for Success!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C1A781-40C5-6008-6E65-8E8A99B26AC1}"/>
              </a:ext>
            </a:extLst>
          </p:cNvPr>
          <p:cNvSpPr txBox="1"/>
          <p:nvPr/>
        </p:nvSpPr>
        <p:spPr>
          <a:xfrm>
            <a:off x="3828679" y="197911"/>
            <a:ext cx="7853557" cy="11387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</a:rPr>
              <a:t>BUILDING ORGANIZED &amp; CONSISTENT MATERIALS </a:t>
            </a:r>
          </a:p>
        </p:txBody>
      </p:sp>
      <p:pic>
        <p:nvPicPr>
          <p:cNvPr id="6" name="Graphic 5" descr="Hammer with solid fill">
            <a:extLst>
              <a:ext uri="{FF2B5EF4-FFF2-40B4-BE49-F238E27FC236}">
                <a16:creationId xmlns:a16="http://schemas.microsoft.com/office/drawing/2014/main" id="{FA06B23A-84C0-9D0C-936D-88F8CBBAA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185" y="3709087"/>
            <a:ext cx="1425146" cy="1425146"/>
          </a:xfrm>
          <a:prstGeom prst="rect">
            <a:avLst/>
          </a:prstGeom>
        </p:spPr>
      </p:pic>
      <p:pic>
        <p:nvPicPr>
          <p:cNvPr id="8" name="Graphic 7" descr="Nails with solid fill">
            <a:extLst>
              <a:ext uri="{FF2B5EF4-FFF2-40B4-BE49-F238E27FC236}">
                <a16:creationId xmlns:a16="http://schemas.microsoft.com/office/drawing/2014/main" id="{1F438FDF-1FDA-6772-2682-E4481DA9A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9639" y="4506098"/>
            <a:ext cx="671384" cy="671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715B06-B081-581A-4493-78ACD82735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729" r="5748" b="12090"/>
          <a:stretch/>
        </p:blipFill>
        <p:spPr>
          <a:xfrm>
            <a:off x="4265223" y="5343783"/>
            <a:ext cx="5827269" cy="1279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D2152-A59F-3B90-2ED2-95EF5DFD15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6434"/>
          <a:stretch/>
        </p:blipFill>
        <p:spPr>
          <a:xfrm>
            <a:off x="4225268" y="3593690"/>
            <a:ext cx="7900376" cy="143981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E116B9C-7917-14AB-8A2F-BA8409240B77}"/>
              </a:ext>
            </a:extLst>
          </p:cNvPr>
          <p:cNvSpPr/>
          <p:nvPr/>
        </p:nvSpPr>
        <p:spPr>
          <a:xfrm>
            <a:off x="4010028" y="3614943"/>
            <a:ext cx="7855068" cy="119885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115E65-D4E6-ED66-BC99-F262140970D6}"/>
              </a:ext>
            </a:extLst>
          </p:cNvPr>
          <p:cNvSpPr/>
          <p:nvPr/>
        </p:nvSpPr>
        <p:spPr>
          <a:xfrm>
            <a:off x="3885519" y="5792947"/>
            <a:ext cx="825311" cy="216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C19ACE5-4EEA-11A2-37AC-93478E44AEA8}"/>
              </a:ext>
            </a:extLst>
          </p:cNvPr>
          <p:cNvSpPr/>
          <p:nvPr/>
        </p:nvSpPr>
        <p:spPr>
          <a:xfrm>
            <a:off x="3885519" y="5983709"/>
            <a:ext cx="825311" cy="21617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C897E2-A84E-9DA1-6DA3-42DDBF4EA28E}"/>
              </a:ext>
            </a:extLst>
          </p:cNvPr>
          <p:cNvSpPr/>
          <p:nvPr/>
        </p:nvSpPr>
        <p:spPr>
          <a:xfrm>
            <a:off x="3885519" y="6185904"/>
            <a:ext cx="825311" cy="203343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32452-F07B-64AE-ED35-115393933451}"/>
              </a:ext>
            </a:extLst>
          </p:cNvPr>
          <p:cNvSpPr txBox="1"/>
          <p:nvPr/>
        </p:nvSpPr>
        <p:spPr>
          <a:xfrm>
            <a:off x="10472196" y="5183146"/>
            <a:ext cx="1653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Tip: </a:t>
            </a:r>
            <a:r>
              <a:rPr lang="en-US" dirty="0">
                <a:solidFill>
                  <a:srgbClr val="C00000"/>
                </a:solidFill>
              </a:rPr>
              <a:t>Leave instructions in document until fully answered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9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6F1AF66-D818-45EF-49DE-B324F222D69F}"/>
              </a:ext>
            </a:extLst>
          </p:cNvPr>
          <p:cNvGrpSpPr/>
          <p:nvPr/>
        </p:nvGrpSpPr>
        <p:grpSpPr>
          <a:xfrm>
            <a:off x="8115104" y="2458542"/>
            <a:ext cx="1143000" cy="1143000"/>
            <a:chOff x="1778000" y="838198"/>
            <a:chExt cx="1143000" cy="11430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32542F4-04D9-14BF-826E-8507CEA9F3A8}"/>
                </a:ext>
              </a:extLst>
            </p:cNvPr>
            <p:cNvSpPr/>
            <p:nvPr/>
          </p:nvSpPr>
          <p:spPr>
            <a:xfrm>
              <a:off x="1778000" y="838198"/>
              <a:ext cx="1143000" cy="11430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B98EB849-A5A1-81B3-49C3-1A8408B728C8}"/>
                </a:ext>
              </a:extLst>
            </p:cNvPr>
            <p:cNvSpPr txBox="1"/>
            <p:nvPr/>
          </p:nvSpPr>
          <p:spPr>
            <a:xfrm>
              <a:off x="1945388" y="1005586"/>
              <a:ext cx="808224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/>
                <a:t>Other Documents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42A4BE-2AB6-69F9-B897-D3444862C20C}"/>
              </a:ext>
            </a:extLst>
          </p:cNvPr>
          <p:cNvGrpSpPr/>
          <p:nvPr/>
        </p:nvGrpSpPr>
        <p:grpSpPr>
          <a:xfrm>
            <a:off x="5524500" y="2938182"/>
            <a:ext cx="1143000" cy="1143000"/>
            <a:chOff x="1778000" y="838198"/>
            <a:chExt cx="1143000" cy="1143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B12B61D-68A3-5F76-68DD-EEEDCFCC1FBA}"/>
                </a:ext>
              </a:extLst>
            </p:cNvPr>
            <p:cNvSpPr/>
            <p:nvPr/>
          </p:nvSpPr>
          <p:spPr>
            <a:xfrm>
              <a:off x="1778000" y="838198"/>
              <a:ext cx="1143000" cy="11430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>
              <a:extLst>
                <a:ext uri="{FF2B5EF4-FFF2-40B4-BE49-F238E27FC236}">
                  <a16:creationId xmlns:a16="http://schemas.microsoft.com/office/drawing/2014/main" id="{9F5701C6-A36D-2B3A-4B83-591BC32B1D39}"/>
                </a:ext>
              </a:extLst>
            </p:cNvPr>
            <p:cNvSpPr txBox="1"/>
            <p:nvPr/>
          </p:nvSpPr>
          <p:spPr>
            <a:xfrm>
              <a:off x="1945388" y="1005586"/>
              <a:ext cx="808224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/>
                <a:t>Contract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A5647C55-5E9F-E440-ECFB-693D2FE7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38" y="1187882"/>
            <a:ext cx="2816416" cy="3835375"/>
          </a:xfrm>
        </p:spPr>
        <p:txBody>
          <a:bodyPr>
            <a:noAutofit/>
          </a:bodyPr>
          <a:lstStyle/>
          <a:p>
            <a:r>
              <a:rPr lang="en-US" sz="4000" b="1" i="1" dirty="0"/>
              <a:t>Strategies for Success!</a:t>
            </a:r>
            <a:br>
              <a:rPr lang="en-US" sz="2800" b="1" i="1" dirty="0"/>
            </a:br>
            <a:br>
              <a:rPr lang="en-US" sz="2800" b="1" i="1" dirty="0"/>
            </a:br>
            <a:r>
              <a:rPr lang="en-US" sz="2800" b="1" dirty="0">
                <a:solidFill>
                  <a:schemeClr val="accent3"/>
                </a:solidFill>
              </a:rPr>
              <a:t>Build materials that are organized and consistent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97BFF3B-142D-BCB2-F8C6-D24EE24EE1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7454156"/>
              </p:ext>
            </p:extLst>
          </p:nvPr>
        </p:nvGraphicFramePr>
        <p:xfrm>
          <a:off x="4229099" y="14062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50AC56F-857D-E2B3-CE0A-75040750D29B}"/>
              </a:ext>
            </a:extLst>
          </p:cNvPr>
          <p:cNvGrpSpPr/>
          <p:nvPr/>
        </p:nvGrpSpPr>
        <p:grpSpPr>
          <a:xfrm>
            <a:off x="8631756" y="1362288"/>
            <a:ext cx="1143000" cy="1143000"/>
            <a:chOff x="1778000" y="838198"/>
            <a:chExt cx="1143000" cy="1143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12E520E-11F3-6B77-5696-5CB930123E95}"/>
                </a:ext>
              </a:extLst>
            </p:cNvPr>
            <p:cNvSpPr/>
            <p:nvPr/>
          </p:nvSpPr>
          <p:spPr>
            <a:xfrm>
              <a:off x="1778000" y="838198"/>
              <a:ext cx="1143000" cy="1143000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4">
              <a:extLst>
                <a:ext uri="{FF2B5EF4-FFF2-40B4-BE49-F238E27FC236}">
                  <a16:creationId xmlns:a16="http://schemas.microsoft.com/office/drawing/2014/main" id="{54A95E82-DD94-3773-A40E-2EFA697F3568}"/>
                </a:ext>
              </a:extLst>
            </p:cNvPr>
            <p:cNvSpPr txBox="1"/>
            <p:nvPr/>
          </p:nvSpPr>
          <p:spPr>
            <a:xfrm>
              <a:off x="1945388" y="1005586"/>
              <a:ext cx="808224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/>
                <a:t>HSR info in Grant Application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6A74B81-CBB8-EF1A-27FD-65F4F0C32AFD}"/>
              </a:ext>
            </a:extLst>
          </p:cNvPr>
          <p:cNvSpPr txBox="1"/>
          <p:nvPr/>
        </p:nvSpPr>
        <p:spPr>
          <a:xfrm>
            <a:off x="4417807" y="271993"/>
            <a:ext cx="590729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00" b="1" dirty="0">
                <a:solidFill>
                  <a:schemeClr val="accent4">
                    <a:lumMod val="75000"/>
                  </a:schemeClr>
                </a:solidFill>
              </a:rPr>
              <a:t>Elements of the application must be </a:t>
            </a:r>
          </a:p>
          <a:p>
            <a:pPr algn="ctr"/>
            <a:r>
              <a:rPr lang="en-US" sz="2300" b="1" u="sng" dirty="0">
                <a:solidFill>
                  <a:schemeClr val="accent4">
                    <a:lumMod val="75000"/>
                  </a:schemeClr>
                </a:solidFill>
              </a:rPr>
              <a:t>Organized and Consistent</a:t>
            </a:r>
            <a:r>
              <a:rPr lang="en-US" sz="2300" b="1" dirty="0">
                <a:solidFill>
                  <a:schemeClr val="accent4">
                    <a:lumMod val="75000"/>
                  </a:schemeClr>
                </a:solidFill>
              </a:rPr>
              <a:t> throughout!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8D5EE9-65E5-5DB0-DCA9-3DBA893CDB2B}"/>
              </a:ext>
            </a:extLst>
          </p:cNvPr>
          <p:cNvSpPr txBox="1"/>
          <p:nvPr/>
        </p:nvSpPr>
        <p:spPr>
          <a:xfrm>
            <a:off x="4557656" y="6162406"/>
            <a:ext cx="590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The IRB often has to ask for clarifications because study documents contradict each other!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039E4B-2090-D814-60A7-7E29C45559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1532" y="1549100"/>
            <a:ext cx="1152244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77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 and stars above clouds during shining day">
            <a:extLst>
              <a:ext uri="{FF2B5EF4-FFF2-40B4-BE49-F238E27FC236}">
                <a16:creationId xmlns:a16="http://schemas.microsoft.com/office/drawing/2014/main" id="{3AF63D23-FA74-5E3D-DCA3-553197701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09" y="4013060"/>
            <a:ext cx="3344349" cy="2680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11314F-F64B-49ED-ADA0-D91448BE5877}"/>
              </a:ext>
            </a:extLst>
          </p:cNvPr>
          <p:cNvSpPr txBox="1"/>
          <p:nvPr/>
        </p:nvSpPr>
        <p:spPr>
          <a:xfrm>
            <a:off x="3956720" y="1550847"/>
            <a:ext cx="792328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Proofread your materials!</a:t>
            </a:r>
          </a:p>
          <a:p>
            <a:pPr algn="ctr"/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Inconsistencies and typos detract from your message and slow down review.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Be careful cutting and pasting from previous documents.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9BF0E-F641-8927-AC07-3F517D6ABF83}"/>
              </a:ext>
            </a:extLst>
          </p:cNvPr>
          <p:cNvSpPr txBox="1">
            <a:spLocks/>
          </p:cNvSpPr>
          <p:nvPr/>
        </p:nvSpPr>
        <p:spPr>
          <a:xfrm>
            <a:off x="354641" y="1153203"/>
            <a:ext cx="2816416" cy="38353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i="1" dirty="0"/>
              <a:t>Strategies for Success!</a:t>
            </a:r>
            <a:br>
              <a:rPr lang="en-US" sz="2800" b="1" i="1" dirty="0"/>
            </a:br>
            <a:br>
              <a:rPr lang="en-US" sz="2800" b="1" i="1" dirty="0"/>
            </a:br>
            <a:r>
              <a:rPr lang="en-US" sz="2800" b="1" dirty="0">
                <a:solidFill>
                  <a:schemeClr val="accent3"/>
                </a:solidFill>
              </a:rPr>
              <a:t>Proofread!!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3F494B-6DDA-277C-0950-144575C2F3A9}"/>
              </a:ext>
            </a:extLst>
          </p:cNvPr>
          <p:cNvSpPr txBox="1"/>
          <p:nvPr/>
        </p:nvSpPr>
        <p:spPr>
          <a:xfrm>
            <a:off x="3956720" y="209062"/>
            <a:ext cx="7853557" cy="11387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</a:rPr>
              <a:t>BUILDING ORGANIZED &amp; CONSISTENT MATERIALS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EED5A-827A-00B9-F9EF-961E2669228F}"/>
              </a:ext>
            </a:extLst>
          </p:cNvPr>
          <p:cNvSpPr txBox="1"/>
          <p:nvPr/>
        </p:nvSpPr>
        <p:spPr>
          <a:xfrm>
            <a:off x="4742056" y="4706987"/>
            <a:ext cx="2559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/>
              <a:t>Help the IRB &amp; potential subjects see your application in the best possible light!</a:t>
            </a:r>
          </a:p>
        </p:txBody>
      </p:sp>
    </p:spTree>
    <p:extLst>
      <p:ext uri="{BB962C8B-B14F-4D97-AF65-F5344CB8AC3E}">
        <p14:creationId xmlns:p14="http://schemas.microsoft.com/office/powerpoint/2010/main" val="2098282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647C55-5E9F-E440-ECFB-693D2FE7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96" y="1301069"/>
            <a:ext cx="2972163" cy="2176274"/>
          </a:xfrm>
        </p:spPr>
        <p:txBody>
          <a:bodyPr>
            <a:noAutofit/>
          </a:bodyPr>
          <a:lstStyle/>
          <a:p>
            <a:r>
              <a:rPr lang="en-US" sz="4400" b="1" i="1" dirty="0"/>
              <a:t>Strategies for Success!</a:t>
            </a:r>
            <a:br>
              <a:rPr lang="en-US" sz="1800" b="1" i="1" dirty="0"/>
            </a:br>
            <a:endParaRPr lang="en-US" sz="1800" b="1" dirty="0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0373B-77CA-20BD-541D-EBFB7993F15B}"/>
              </a:ext>
            </a:extLst>
          </p:cNvPr>
          <p:cNvSpPr/>
          <p:nvPr/>
        </p:nvSpPr>
        <p:spPr>
          <a:xfrm>
            <a:off x="4387139" y="5842125"/>
            <a:ext cx="6400800" cy="889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</a:rPr>
              <a:t>2018 Revised Common Rule: ORHP “…this part of the informed consent must be organized and presented in a way that facilitates comprehension”</a:t>
            </a:r>
          </a:p>
        </p:txBody>
      </p:sp>
      <p:sp>
        <p:nvSpPr>
          <p:cNvPr id="13" name="Oval 4">
            <a:extLst>
              <a:ext uri="{FF2B5EF4-FFF2-40B4-BE49-F238E27FC236}">
                <a16:creationId xmlns:a16="http://schemas.microsoft.com/office/drawing/2014/main" id="{9F5701C6-A36D-2B3A-4B83-591BC32B1D39}"/>
              </a:ext>
            </a:extLst>
          </p:cNvPr>
          <p:cNvSpPr txBox="1"/>
          <p:nvPr/>
        </p:nvSpPr>
        <p:spPr>
          <a:xfrm>
            <a:off x="8461590" y="1985094"/>
            <a:ext cx="808224" cy="8082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970" tIns="13970" rIns="13970" bIns="13970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/>
              <a:t>Contract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25808D-0896-CA02-5D99-144D69C0CBD7}"/>
              </a:ext>
            </a:extLst>
          </p:cNvPr>
          <p:cNvGrpSpPr/>
          <p:nvPr/>
        </p:nvGrpSpPr>
        <p:grpSpPr>
          <a:xfrm>
            <a:off x="4917336" y="885789"/>
            <a:ext cx="2232913" cy="631038"/>
            <a:chOff x="2121125" y="0"/>
            <a:chExt cx="1853749" cy="3600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85D3003-CA7D-D393-0B47-8E54CD864E33}"/>
                </a:ext>
              </a:extLst>
            </p:cNvPr>
            <p:cNvSpPr/>
            <p:nvPr/>
          </p:nvSpPr>
          <p:spPr>
            <a:xfrm>
              <a:off x="2121125" y="0"/>
              <a:ext cx="1853749" cy="3600000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AEAD18-F0D5-5709-0BED-C4D09D56CB50}"/>
                </a:ext>
              </a:extLst>
            </p:cNvPr>
            <p:cNvSpPr txBox="1"/>
            <p:nvPr/>
          </p:nvSpPr>
          <p:spPr>
            <a:xfrm>
              <a:off x="2121125" y="0"/>
              <a:ext cx="1853749" cy="360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0320" rIns="35560" bIns="2032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/>
                <a:t>IRB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F6056E-6907-256B-927B-447BA418A902}"/>
              </a:ext>
            </a:extLst>
          </p:cNvPr>
          <p:cNvGrpSpPr/>
          <p:nvPr/>
        </p:nvGrpSpPr>
        <p:grpSpPr>
          <a:xfrm>
            <a:off x="4917334" y="1516827"/>
            <a:ext cx="2232914" cy="3898951"/>
            <a:chOff x="2121125" y="3600000"/>
            <a:chExt cx="1853749" cy="1070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8A1D15-F607-105B-01F9-A31DD38AB4F0}"/>
                </a:ext>
              </a:extLst>
            </p:cNvPr>
            <p:cNvSpPr/>
            <p:nvPr/>
          </p:nvSpPr>
          <p:spPr>
            <a:xfrm>
              <a:off x="2121125" y="3600000"/>
              <a:ext cx="1853749" cy="107027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444AD6-44CC-52F0-6AA5-C5866ABDC0F6}"/>
                </a:ext>
              </a:extLst>
            </p:cNvPr>
            <p:cNvSpPr txBox="1"/>
            <p:nvPr/>
          </p:nvSpPr>
          <p:spPr>
            <a:xfrm>
              <a:off x="2121125" y="3608791"/>
              <a:ext cx="1853749" cy="982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ts val="600"/>
                </a:spcBef>
                <a:spcAft>
                  <a:spcPts val="1200"/>
                </a:spcAft>
                <a:buFontTx/>
                <a:buChar char="•"/>
              </a:pPr>
              <a:r>
                <a:rPr lang="en-US" sz="20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Don’t Assume! Explain clearly and concisely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28600" lvl="1" indent="-228600" defTabSz="88900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har char="•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Reviewers are scientists &amp; non-scientists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4F0D507-E6F3-CA78-6821-4B9AE6C26F2C}"/>
              </a:ext>
            </a:extLst>
          </p:cNvPr>
          <p:cNvGrpSpPr/>
          <p:nvPr/>
        </p:nvGrpSpPr>
        <p:grpSpPr>
          <a:xfrm>
            <a:off x="7893196" y="885790"/>
            <a:ext cx="2232913" cy="631037"/>
            <a:chOff x="4234399" y="0"/>
            <a:chExt cx="1853749" cy="3600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A2F583-0F11-9B33-52A4-FCF4E2715B0E}"/>
                </a:ext>
              </a:extLst>
            </p:cNvPr>
            <p:cNvSpPr/>
            <p:nvPr/>
          </p:nvSpPr>
          <p:spPr>
            <a:xfrm>
              <a:off x="4234399" y="0"/>
              <a:ext cx="1853749" cy="3600000"/>
            </a:xfrm>
            <a:prstGeom prst="rect">
              <a:avLst/>
            </a:prstGeom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698892-F074-B565-BC4B-B2D8CC859C3D}"/>
                </a:ext>
              </a:extLst>
            </p:cNvPr>
            <p:cNvSpPr txBox="1"/>
            <p:nvPr/>
          </p:nvSpPr>
          <p:spPr>
            <a:xfrm>
              <a:off x="4234399" y="0"/>
              <a:ext cx="1853749" cy="360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20320" rIns="35560" bIns="2032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/>
                <a:t>Subjects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617106-989E-FF5D-57F3-6F397196BC50}"/>
              </a:ext>
            </a:extLst>
          </p:cNvPr>
          <p:cNvGrpSpPr/>
          <p:nvPr/>
        </p:nvGrpSpPr>
        <p:grpSpPr>
          <a:xfrm>
            <a:off x="7893195" y="1516818"/>
            <a:ext cx="2232913" cy="4040999"/>
            <a:chOff x="4234398" y="3600000"/>
            <a:chExt cx="1853750" cy="11092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BD5155-197C-F63B-63F9-6C366F1CDF99}"/>
                </a:ext>
              </a:extLst>
            </p:cNvPr>
            <p:cNvSpPr/>
            <p:nvPr/>
          </p:nvSpPr>
          <p:spPr>
            <a:xfrm>
              <a:off x="4234399" y="3600000"/>
              <a:ext cx="1853749" cy="107027"/>
            </a:xfrm>
            <a:prstGeom prst="rect">
              <a:avLst/>
            </a:prstGeom>
          </p:spPr>
          <p:style>
            <a:ln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E4F34D3-DA98-6741-ED02-CE61A5DF69F5}"/>
                </a:ext>
              </a:extLst>
            </p:cNvPr>
            <p:cNvSpPr txBox="1"/>
            <p:nvPr/>
          </p:nvSpPr>
          <p:spPr>
            <a:xfrm>
              <a:off x="4234398" y="3609471"/>
              <a:ext cx="1853749" cy="1014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har char="•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Participants are not scientists</a:t>
              </a:r>
            </a:p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har char="•"/>
              </a:pPr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Use simple everyday language in consent forms &amp; recruitment materials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85E4531-2455-C29B-96B5-CE978F3F5AB7}"/>
              </a:ext>
            </a:extLst>
          </p:cNvPr>
          <p:cNvSpPr txBox="1"/>
          <p:nvPr/>
        </p:nvSpPr>
        <p:spPr>
          <a:xfrm>
            <a:off x="3856359" y="110109"/>
            <a:ext cx="7853557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</a:rPr>
              <a:t>Write for Your Intended Audience</a:t>
            </a:r>
          </a:p>
        </p:txBody>
      </p:sp>
      <p:pic>
        <p:nvPicPr>
          <p:cNvPr id="6" name="Graphic 5" descr="Signature with solid fill">
            <a:extLst>
              <a:ext uri="{FF2B5EF4-FFF2-40B4-BE49-F238E27FC236}">
                <a16:creationId xmlns:a16="http://schemas.microsoft.com/office/drawing/2014/main" id="{65A9E3E0-6A70-99AF-638F-E5AD8D21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8255" y="3674520"/>
            <a:ext cx="1468244" cy="146824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482DF0-ADD0-9BB5-7D67-AAB61ED3AFEE}"/>
              </a:ext>
            </a:extLst>
          </p:cNvPr>
          <p:cNvSpPr/>
          <p:nvPr/>
        </p:nvSpPr>
        <p:spPr>
          <a:xfrm>
            <a:off x="4787605" y="740274"/>
            <a:ext cx="2492372" cy="440248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717E393-E253-44D3-1184-623AC6E7C746}"/>
              </a:ext>
            </a:extLst>
          </p:cNvPr>
          <p:cNvSpPr/>
          <p:nvPr/>
        </p:nvSpPr>
        <p:spPr>
          <a:xfrm>
            <a:off x="7783137" y="718450"/>
            <a:ext cx="2492372" cy="440248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509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2881183" y="3044279"/>
            <a:ext cx="642963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10A8"/>
                </a:solidFill>
              </a:rPr>
              <a:t>Any Questions So Far?</a:t>
            </a:r>
          </a:p>
        </p:txBody>
      </p:sp>
    </p:spTree>
    <p:extLst>
      <p:ext uri="{BB962C8B-B14F-4D97-AF65-F5344CB8AC3E}">
        <p14:creationId xmlns:p14="http://schemas.microsoft.com/office/powerpoint/2010/main" val="5618021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2870B5-2C7C-4A4A-BE25-2C42D672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338" y="361313"/>
            <a:ext cx="11123843" cy="8274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‘Rejected’ by the IRB</a:t>
            </a:r>
            <a:br>
              <a:rPr lang="en-US" dirty="0"/>
            </a:br>
            <a:r>
              <a:rPr lang="en-US" dirty="0"/>
              <a:t>IRB Review Process: What to Expect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05568-0812-B1C4-0567-F7E15A34D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07" y="2478281"/>
            <a:ext cx="10794386" cy="23154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AD36A77-9FF0-A260-F3C8-48739D2583CC}"/>
              </a:ext>
            </a:extLst>
          </p:cNvPr>
          <p:cNvSpPr/>
          <p:nvPr/>
        </p:nvSpPr>
        <p:spPr>
          <a:xfrm>
            <a:off x="4881152" y="3440566"/>
            <a:ext cx="2148115" cy="93990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96C3CF-8931-350C-F57D-8D68609C78CD}"/>
              </a:ext>
            </a:extLst>
          </p:cNvPr>
          <p:cNvSpPr/>
          <p:nvPr/>
        </p:nvSpPr>
        <p:spPr>
          <a:xfrm>
            <a:off x="2566694" y="3409674"/>
            <a:ext cx="2265314" cy="102937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713E72-5623-1CAD-0A37-1F30C02F7FD1}"/>
              </a:ext>
            </a:extLst>
          </p:cNvPr>
          <p:cNvSpPr/>
          <p:nvPr/>
        </p:nvSpPr>
        <p:spPr>
          <a:xfrm>
            <a:off x="7029267" y="3541485"/>
            <a:ext cx="2296900" cy="89756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4AA288-5D03-13FC-2F13-40C206237F0C}"/>
              </a:ext>
            </a:extLst>
          </p:cNvPr>
          <p:cNvSpPr txBox="1"/>
          <p:nvPr/>
        </p:nvSpPr>
        <p:spPr>
          <a:xfrm>
            <a:off x="522163" y="1420792"/>
            <a:ext cx="2148115" cy="646331"/>
          </a:xfrm>
          <a:prstGeom prst="rect">
            <a:avLst/>
          </a:prstGeom>
          <a:noFill/>
          <a:ln>
            <a:solidFill>
              <a:srgbClr val="0036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Begin Submission Here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E0048B6-DE80-585D-738F-D95D4477C511}"/>
              </a:ext>
            </a:extLst>
          </p:cNvPr>
          <p:cNvSpPr/>
          <p:nvPr/>
        </p:nvSpPr>
        <p:spPr>
          <a:xfrm>
            <a:off x="1429306" y="2154106"/>
            <a:ext cx="333828" cy="580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88F605-3B32-1C81-7811-7EA8CBC3F2F5}"/>
              </a:ext>
            </a:extLst>
          </p:cNvPr>
          <p:cNvGrpSpPr/>
          <p:nvPr/>
        </p:nvGrpSpPr>
        <p:grpSpPr>
          <a:xfrm>
            <a:off x="9190916" y="3561281"/>
            <a:ext cx="2421421" cy="2683402"/>
            <a:chOff x="8998859" y="3541485"/>
            <a:chExt cx="2787668" cy="285706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9CB999-7CCA-6DF6-E624-FB7348294CEC}"/>
                </a:ext>
              </a:extLst>
            </p:cNvPr>
            <p:cNvSpPr txBox="1"/>
            <p:nvPr/>
          </p:nvSpPr>
          <p:spPr>
            <a:xfrm>
              <a:off x="8998859" y="5198218"/>
              <a:ext cx="2787668" cy="1200329"/>
            </a:xfrm>
            <a:prstGeom prst="rect">
              <a:avLst/>
            </a:prstGeom>
            <a:noFill/>
            <a:ln>
              <a:solidFill>
                <a:srgbClr val="00361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</a:rPr>
                <a:t>Work on HSR part of the Study can begin once you have your Approval Letter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5C816504-15B5-8BB8-B316-B199DFF482E8}"/>
                </a:ext>
              </a:extLst>
            </p:cNvPr>
            <p:cNvSpPr/>
            <p:nvPr/>
          </p:nvSpPr>
          <p:spPr>
            <a:xfrm>
              <a:off x="10242765" y="3541485"/>
              <a:ext cx="352663" cy="15722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B5D0075A-8254-3B1D-CB99-7AE15A0A3EDB}"/>
              </a:ext>
            </a:extLst>
          </p:cNvPr>
          <p:cNvSpPr/>
          <p:nvPr/>
        </p:nvSpPr>
        <p:spPr>
          <a:xfrm flipV="1">
            <a:off x="1280668" y="391946"/>
            <a:ext cx="5042073" cy="288278"/>
          </a:xfrm>
          <a:prstGeom prst="arc">
            <a:avLst>
              <a:gd name="adj1" fmla="val 14242726"/>
              <a:gd name="adj2" fmla="val 2147018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120B246-8F5D-5303-657C-BDBEBAA7BE98}"/>
              </a:ext>
            </a:extLst>
          </p:cNvPr>
          <p:cNvSpPr/>
          <p:nvPr/>
        </p:nvSpPr>
        <p:spPr>
          <a:xfrm>
            <a:off x="7079686" y="2547171"/>
            <a:ext cx="2265314" cy="1838749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6F69A3-2894-8DBD-2E97-6B608301F08A}"/>
              </a:ext>
            </a:extLst>
          </p:cNvPr>
          <p:cNvSpPr/>
          <p:nvPr/>
        </p:nvSpPr>
        <p:spPr>
          <a:xfrm>
            <a:off x="4777487" y="2600298"/>
            <a:ext cx="2265314" cy="1838749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176540-6F37-748B-30BA-D97A15F1778E}"/>
              </a:ext>
            </a:extLst>
          </p:cNvPr>
          <p:cNvSpPr/>
          <p:nvPr/>
        </p:nvSpPr>
        <p:spPr>
          <a:xfrm>
            <a:off x="2566694" y="2622110"/>
            <a:ext cx="2265314" cy="1838749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B4D8A1-31EE-6956-F4EA-43045DF7FE4F}"/>
              </a:ext>
            </a:extLst>
          </p:cNvPr>
          <p:cNvSpPr/>
          <p:nvPr/>
        </p:nvSpPr>
        <p:spPr>
          <a:xfrm>
            <a:off x="9326167" y="2556250"/>
            <a:ext cx="2265314" cy="1161419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F87C4F-1FDB-C032-BDDD-8DB1068FBB72}"/>
              </a:ext>
            </a:extLst>
          </p:cNvPr>
          <p:cNvSpPr txBox="1"/>
          <p:nvPr/>
        </p:nvSpPr>
        <p:spPr>
          <a:xfrm>
            <a:off x="1763134" y="4937522"/>
            <a:ext cx="2148115" cy="646331"/>
          </a:xfrm>
          <a:prstGeom prst="rect">
            <a:avLst/>
          </a:prstGeom>
          <a:noFill/>
          <a:ln>
            <a:solidFill>
              <a:srgbClr val="00361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PI must click the ‘Submit’ button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FE3BAE28-0303-2DE9-3884-98FE0D7A9428}"/>
              </a:ext>
            </a:extLst>
          </p:cNvPr>
          <p:cNvSpPr/>
          <p:nvPr/>
        </p:nvSpPr>
        <p:spPr>
          <a:xfrm rot="10800000">
            <a:off x="2319399" y="3270994"/>
            <a:ext cx="306330" cy="1666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98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4" grpId="0" animBg="1"/>
      <p:bldP spid="14" grpId="1" animBg="1"/>
      <p:bldP spid="4" grpId="0" animBg="1"/>
      <p:bldP spid="4" grpId="1" animBg="1"/>
      <p:bldP spid="8" grpId="0" animBg="1"/>
      <p:bldP spid="8" grpId="1" animBg="1"/>
      <p:bldP spid="15" grpId="0" animBg="1"/>
      <p:bldP spid="15" grpId="1" animBg="1"/>
      <p:bldP spid="16" grpId="0" animBg="1"/>
      <p:bldP spid="17" grpId="0" animBg="1"/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7C4302-893B-508C-B916-7FEB0705D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749" y="1563466"/>
            <a:ext cx="6467783" cy="236146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647C55-5E9F-E440-ECFB-693D2FE7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2" y="880946"/>
            <a:ext cx="3021979" cy="4605454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4400" b="1" i="1" dirty="0"/>
              <a:t>Strategies for Success! </a:t>
            </a:r>
            <a:br>
              <a:rPr lang="en-US" sz="4400" b="1" i="1" dirty="0"/>
            </a:br>
            <a:br>
              <a:rPr lang="en-US" sz="4400" b="1" i="1" dirty="0"/>
            </a:br>
            <a:r>
              <a:rPr lang="en-US" sz="3000" b="1" dirty="0">
                <a:solidFill>
                  <a:srgbClr val="FFC000"/>
                </a:solidFill>
              </a:rPr>
              <a:t>Read Carefully and Follow instructions!</a:t>
            </a:r>
            <a:br>
              <a:rPr lang="en-US" sz="2800" b="1" dirty="0"/>
            </a:br>
            <a:br>
              <a:rPr lang="en-US" sz="2800" b="1" dirty="0"/>
            </a:br>
            <a:endParaRPr lang="en-US" sz="2400" b="1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F8F9AB2-5722-0E7C-BBD3-17A094F97807}"/>
              </a:ext>
            </a:extLst>
          </p:cNvPr>
          <p:cNvSpPr/>
          <p:nvPr/>
        </p:nvSpPr>
        <p:spPr>
          <a:xfrm>
            <a:off x="3232042" y="1733072"/>
            <a:ext cx="2049450" cy="98851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4AEE2-30EE-FAE7-8209-F9963748CF55}"/>
              </a:ext>
            </a:extLst>
          </p:cNvPr>
          <p:cNvSpPr txBox="1"/>
          <p:nvPr/>
        </p:nvSpPr>
        <p:spPr>
          <a:xfrm>
            <a:off x="3880625" y="126431"/>
            <a:ext cx="7883912" cy="1107996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2">
                    <a:lumMod val="10000"/>
                  </a:schemeClr>
                </a:solidFill>
              </a:rPr>
              <a:t>Responding to Clarifications or Modifications requested by the IRB!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EA17F-4E9C-8933-BC0F-EA074E4ED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67" y="2956767"/>
            <a:ext cx="6837145" cy="1137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44DB9-D828-91F0-5227-5EEA90FF549D}"/>
              </a:ext>
            </a:extLst>
          </p:cNvPr>
          <p:cNvSpPr txBox="1"/>
          <p:nvPr/>
        </p:nvSpPr>
        <p:spPr>
          <a:xfrm>
            <a:off x="3880625" y="4253968"/>
            <a:ext cx="788391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Read each point carefully!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Create a point-by-point response where you take each IRB request and answer it (see example above).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Sometimes the IRB will even include suggested wording and placement for changes.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If you don’t agree with or have questions about a request, ASK! (Office Hours are great for this!).</a:t>
            </a:r>
          </a:p>
        </p:txBody>
      </p:sp>
    </p:spTree>
    <p:extLst>
      <p:ext uri="{BB962C8B-B14F-4D97-AF65-F5344CB8AC3E}">
        <p14:creationId xmlns:p14="http://schemas.microsoft.com/office/powerpoint/2010/main" val="33677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6E9-FA5E-7636-4702-72A1D2B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Mentimeter</a:t>
            </a:r>
            <a:r>
              <a:rPr lang="en-US" dirty="0"/>
              <a:t>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8912D4-634C-413B-5C64-EA31E8B90084}"/>
              </a:ext>
            </a:extLst>
          </p:cNvPr>
          <p:cNvSpPr txBox="1"/>
          <p:nvPr/>
        </p:nvSpPr>
        <p:spPr>
          <a:xfrm>
            <a:off x="3043881" y="2401500"/>
            <a:ext cx="610423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10A8"/>
                </a:solidFill>
              </a:rPr>
              <a:t>Can you think of any examples of </a:t>
            </a:r>
          </a:p>
          <a:p>
            <a:pPr algn="ctr"/>
            <a:r>
              <a:rPr lang="en-US" sz="3600" b="1" dirty="0">
                <a:solidFill>
                  <a:srgbClr val="0010A8"/>
                </a:solidFill>
              </a:rPr>
              <a:t>human rights abuses </a:t>
            </a:r>
          </a:p>
          <a:p>
            <a:pPr algn="ctr"/>
            <a:r>
              <a:rPr lang="en-US" sz="3600" b="1" dirty="0">
                <a:solidFill>
                  <a:srgbClr val="0010A8"/>
                </a:solidFill>
              </a:rPr>
              <a:t>in Human Subjects Research?</a:t>
            </a:r>
          </a:p>
        </p:txBody>
      </p:sp>
    </p:spTree>
    <p:extLst>
      <p:ext uri="{BB962C8B-B14F-4D97-AF65-F5344CB8AC3E}">
        <p14:creationId xmlns:p14="http://schemas.microsoft.com/office/powerpoint/2010/main" val="4220478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647C55-5E9F-E440-ECFB-693D2FE7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6" y="419036"/>
            <a:ext cx="3050603" cy="5256935"/>
          </a:xfrm>
        </p:spPr>
        <p:txBody>
          <a:bodyPr>
            <a:noAutofit/>
          </a:bodyPr>
          <a:lstStyle/>
          <a:p>
            <a:r>
              <a:rPr lang="en-US" sz="4400" b="1" i="1" dirty="0"/>
              <a:t>Strategies for Success! </a:t>
            </a:r>
            <a:br>
              <a:rPr lang="en-US" sz="2800" b="1" i="1" dirty="0"/>
            </a:br>
            <a:br>
              <a:rPr lang="en-US" sz="2800" b="1" i="1" dirty="0"/>
            </a:br>
            <a:br>
              <a:rPr lang="en-US" sz="2800" b="1" i="1" dirty="0"/>
            </a:br>
            <a:br>
              <a:rPr lang="en-US" sz="2800" b="1" i="1" dirty="0"/>
            </a:br>
            <a:br>
              <a:rPr lang="en-US" sz="2800" b="1" i="1" dirty="0"/>
            </a:br>
            <a:br>
              <a:rPr lang="en-US" sz="2800" b="1" i="1" dirty="0"/>
            </a:br>
            <a:br>
              <a:rPr lang="en-US" sz="2800" b="1" i="1" dirty="0"/>
            </a:br>
            <a:br>
              <a:rPr lang="en-US" dirty="0">
                <a:solidFill>
                  <a:srgbClr val="FFC000"/>
                </a:solidFill>
              </a:rPr>
            </a:b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E36BB-6910-5ABF-00B9-71A010676B1D}"/>
              </a:ext>
            </a:extLst>
          </p:cNvPr>
          <p:cNvSpPr/>
          <p:nvPr/>
        </p:nvSpPr>
        <p:spPr>
          <a:xfrm>
            <a:off x="3872255" y="1277522"/>
            <a:ext cx="8026095" cy="5736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Your mentor/PI 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</a:rPr>
              <a:t>Proofreaders</a:t>
            </a:r>
          </a:p>
          <a:p>
            <a:pPr marL="214313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NIH pages and instructions: </a:t>
            </a:r>
            <a:r>
              <a:rPr lang="en-US" dirty="0">
                <a:solidFill>
                  <a:schemeClr val="tx1"/>
                </a:solidFill>
                <a:hlinkClick r:id="rId3"/>
              </a:rPr>
              <a:t>https://grants.nih.gov/grants/how-to-apply-application-guide.html</a:t>
            </a:r>
            <a:endParaRPr lang="en-US" dirty="0">
              <a:solidFill>
                <a:schemeClr val="tx1"/>
              </a:solidFill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UMass Chan IT </a:t>
            </a:r>
            <a:r>
              <a:rPr lang="en-US" dirty="0">
                <a:solidFill>
                  <a:schemeClr val="tx1"/>
                </a:solidFill>
                <a:hlinkClick r:id="rId4"/>
              </a:rPr>
              <a:t>Research Technology</a:t>
            </a:r>
            <a:endParaRPr lang="en-US" dirty="0">
              <a:solidFill>
                <a:schemeClr val="tx1"/>
              </a:solidFill>
            </a:endParaRP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UMass Chan </a:t>
            </a:r>
            <a:r>
              <a:rPr lang="en-US" dirty="0">
                <a:solidFill>
                  <a:schemeClr val="tx1"/>
                </a:solidFill>
                <a:hlinkClick r:id="rId5"/>
              </a:rPr>
              <a:t>Lamar </a:t>
            </a:r>
            <a:r>
              <a:rPr lang="en-US" dirty="0" err="1">
                <a:solidFill>
                  <a:schemeClr val="tx1"/>
                </a:solidFill>
                <a:hlinkClick r:id="rId5"/>
              </a:rPr>
              <a:t>Soutter</a:t>
            </a:r>
            <a:r>
              <a:rPr lang="en-US" dirty="0">
                <a:solidFill>
                  <a:schemeClr val="tx1"/>
                </a:solidFill>
                <a:hlinkClick r:id="rId5"/>
              </a:rPr>
              <a:t> Library</a:t>
            </a:r>
            <a:endParaRPr lang="en-US" dirty="0">
              <a:solidFill>
                <a:schemeClr val="tx1"/>
              </a:solidFill>
            </a:endParaRPr>
          </a:p>
          <a:p>
            <a:pPr marL="214313" indent="-2143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UMCCTS </a:t>
            </a:r>
            <a:r>
              <a:rPr lang="en-US" dirty="0">
                <a:solidFill>
                  <a:schemeClr val="tx1"/>
                </a:solidFill>
                <a:hlinkClick r:id="rId6"/>
              </a:rPr>
              <a:t>Research Informatics Core,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hlinkClick r:id="rId7"/>
              </a:rPr>
              <a:t>Community Engagement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  <a:hlinkClick r:id="rId8"/>
              </a:rPr>
              <a:t>Tissue &amp; Tumor Bank</a:t>
            </a:r>
            <a:r>
              <a:rPr lang="en-US" dirty="0">
                <a:solidFill>
                  <a:schemeClr val="tx1"/>
                </a:solidFill>
              </a:rPr>
              <a:t>, &amp; </a:t>
            </a:r>
            <a:r>
              <a:rPr lang="en-US" dirty="0">
                <a:solidFill>
                  <a:schemeClr val="tx1"/>
                </a:solidFill>
                <a:hlinkClick r:id="rId7"/>
              </a:rPr>
              <a:t>more</a:t>
            </a: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2600" dirty="0">
                <a:solidFill>
                  <a:schemeClr val="tx1"/>
                </a:solidFill>
              </a:rPr>
              <a:t>‘Do Your Homework’ </a:t>
            </a:r>
            <a:r>
              <a:rPr lang="en-US" sz="2600" i="1" dirty="0">
                <a:solidFill>
                  <a:schemeClr val="tx1"/>
                </a:solidFill>
              </a:rPr>
              <a:t>before</a:t>
            </a:r>
            <a:r>
              <a:rPr lang="en-US" sz="2600" dirty="0">
                <a:solidFill>
                  <a:schemeClr val="tx1"/>
                </a:solidFill>
              </a:rPr>
              <a:t> contacting the IRB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hlinkClick r:id="rId9"/>
              </a:rPr>
              <a:t>HRP-103 Investigator Manual</a:t>
            </a:r>
            <a:endParaRPr lang="en-US" dirty="0">
              <a:solidFill>
                <a:schemeClr val="tx1"/>
              </a:solidFill>
            </a:endParaRP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Data retention requirements</a:t>
            </a:r>
          </a:p>
          <a:p>
            <a:pPr marL="557213" lvl="1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Prompt reporting requirements (to inform data safety monitoring plans)</a:t>
            </a:r>
          </a:p>
          <a:p>
            <a:pPr marL="557213" lvl="1" indent="-214313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Additional federal agency criteria (e.g., DOD funding)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Read instructions &amp; Job Aids, watch training videos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6CD7D-FFC5-244A-F7D0-714FA9FC9199}"/>
              </a:ext>
            </a:extLst>
          </p:cNvPr>
          <p:cNvSpPr txBox="1"/>
          <p:nvPr/>
        </p:nvSpPr>
        <p:spPr>
          <a:xfrm>
            <a:off x="3856359" y="110109"/>
            <a:ext cx="7853557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</a:rPr>
              <a:t>Go to the right place for help!</a:t>
            </a:r>
            <a:br>
              <a:rPr lang="en-US" sz="3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(Hint: It’s not always the IRB office!)</a:t>
            </a:r>
          </a:p>
        </p:txBody>
      </p:sp>
      <p:pic>
        <p:nvPicPr>
          <p:cNvPr id="5" name="Graphic 4" descr="Call center with solid fill">
            <a:extLst>
              <a:ext uri="{FF2B5EF4-FFF2-40B4-BE49-F238E27FC236}">
                <a16:creationId xmlns:a16="http://schemas.microsoft.com/office/drawing/2014/main" id="{BC83C255-C5EB-D3CF-E3BA-56FB928935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9742" y="3711498"/>
            <a:ext cx="1802780" cy="180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207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647C55-5E9F-E440-ECFB-693D2FE7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07" y="724830"/>
            <a:ext cx="3185426" cy="4063218"/>
          </a:xfrm>
        </p:spPr>
        <p:txBody>
          <a:bodyPr>
            <a:noAutofit/>
          </a:bodyPr>
          <a:lstStyle/>
          <a:p>
            <a:r>
              <a:rPr lang="en-US" sz="4400" b="1" i="1" dirty="0"/>
              <a:t>Strategies for Success! </a:t>
            </a:r>
            <a:br>
              <a:rPr lang="en-US" sz="4400" b="1" i="1" dirty="0"/>
            </a:br>
            <a:br>
              <a:rPr lang="en-US" sz="4400" b="1" i="1" dirty="0"/>
            </a:br>
            <a:br>
              <a:rPr lang="en-US" sz="2800" b="1" dirty="0"/>
            </a:b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69B1C-2310-1C6A-E7BA-3343D290A892}"/>
              </a:ext>
            </a:extLst>
          </p:cNvPr>
          <p:cNvSpPr txBox="1"/>
          <p:nvPr/>
        </p:nvSpPr>
        <p:spPr>
          <a:xfrm>
            <a:off x="3928839" y="170832"/>
            <a:ext cx="7975088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Your Study is IRB Approved! </a:t>
            </a:r>
          </a:p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</a:rPr>
              <a:t>Now what?</a:t>
            </a:r>
          </a:p>
        </p:txBody>
      </p:sp>
      <p:pic>
        <p:nvPicPr>
          <p:cNvPr id="5" name="Graphic 4" descr="Comment Add with solid fill">
            <a:extLst>
              <a:ext uri="{FF2B5EF4-FFF2-40B4-BE49-F238E27FC236}">
                <a16:creationId xmlns:a16="http://schemas.microsoft.com/office/drawing/2014/main" id="{731B3C79-4EC1-6DF9-C2C8-BD916C2AF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189" y="3788155"/>
            <a:ext cx="1683835" cy="1683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20E018-14CB-90B0-3907-DA79B9BA5F9A}"/>
              </a:ext>
            </a:extLst>
          </p:cNvPr>
          <p:cNvSpPr txBox="1"/>
          <p:nvPr/>
        </p:nvSpPr>
        <p:spPr>
          <a:xfrm>
            <a:off x="3789449" y="1379577"/>
            <a:ext cx="82538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</a:rPr>
              <a:t>Treat your IRB materials as living documents</a:t>
            </a:r>
          </a:p>
          <a:p>
            <a:endParaRPr lang="en-US" sz="2000" b="1" dirty="0"/>
          </a:p>
          <a:p>
            <a:r>
              <a:rPr lang="en-US" sz="2000" b="1" dirty="0">
                <a:solidFill>
                  <a:schemeClr val="tx2"/>
                </a:solidFill>
              </a:rPr>
              <a:t>Continuing Review of your 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Check approval letters for expiration dates and set reminders!!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one-year or three-year expiration, set a reminder to submit the continuing review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If no expiration (exempt), set an annual reminder to submit a Modification to close the research once it’s complete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>
                <a:solidFill>
                  <a:schemeClr val="tx2"/>
                </a:solidFill>
              </a:rPr>
              <a:t>Submit Reportable New Information (RNIs) as required</a:t>
            </a:r>
          </a:p>
          <a:p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chemeClr val="tx2"/>
                </a:solidFill>
              </a:rPr>
              <a:t>Modifications to your study after IRB Approval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non-exempt research obtain prior IRB review and approval for all 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exempt research obtain prior IRB review and approval for all changes that involve HIPAA or that potentially change the risks, exemption category, or scope of the research</a:t>
            </a:r>
          </a:p>
          <a:p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18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8B03C5-F7AD-4198-BEAB-9ACDFEAC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What specifically to consider when submitting a Modification to a project?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A5210-29C9-4F81-B761-392C44A0D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83" y="1881383"/>
            <a:ext cx="11635368" cy="43195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Start from the current approved documents in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eIRB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When revising an approved document, accept any existing track changes and track only the new changes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Do not convert ‘stamped’ PDFs (ICFs/HIPAA docs) to Word – find the Word version at the parent study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5C08DE-A73D-C063-B2F3-61225E0AB1C2}"/>
              </a:ext>
            </a:extLst>
          </p:cNvPr>
          <p:cNvGrpSpPr/>
          <p:nvPr/>
        </p:nvGrpSpPr>
        <p:grpSpPr>
          <a:xfrm>
            <a:off x="1897565" y="3990118"/>
            <a:ext cx="8672751" cy="1673942"/>
            <a:chOff x="771292" y="3291840"/>
            <a:chExt cx="8672751" cy="1673942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C9DAC137-289E-4ACB-9E4F-859CAD4D1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292" y="3291840"/>
              <a:ext cx="8672751" cy="167394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59CBEA-4B4F-4BEB-9245-1FDD36CA1A99}"/>
                </a:ext>
              </a:extLst>
            </p:cNvPr>
            <p:cNvSpPr/>
            <p:nvPr/>
          </p:nvSpPr>
          <p:spPr>
            <a:xfrm>
              <a:off x="3752575" y="4299802"/>
              <a:ext cx="670663" cy="47557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5E9F53E-65E9-486B-91A4-DDAF22748569}"/>
                </a:ext>
              </a:extLst>
            </p:cNvPr>
            <p:cNvSpPr/>
            <p:nvPr/>
          </p:nvSpPr>
          <p:spPr>
            <a:xfrm>
              <a:off x="2074971" y="4611588"/>
              <a:ext cx="1423039" cy="32757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54C35D-4203-4E19-8DB7-CE457752A0F0}"/>
              </a:ext>
            </a:extLst>
          </p:cNvPr>
          <p:cNvCxnSpPr>
            <a:cxnSpLocks/>
          </p:cNvCxnSpPr>
          <p:nvPr/>
        </p:nvCxnSpPr>
        <p:spPr>
          <a:xfrm flipH="1">
            <a:off x="5804076" y="3641426"/>
            <a:ext cx="2916178" cy="15577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85F49E5-2983-6E37-EEED-6D8AA748C763}"/>
              </a:ext>
            </a:extLst>
          </p:cNvPr>
          <p:cNvSpPr txBox="1"/>
          <p:nvPr/>
        </p:nvSpPr>
        <p:spPr>
          <a:xfrm>
            <a:off x="3833232" y="5841723"/>
            <a:ext cx="80957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4" indent="-457200">
              <a:lnSpc>
                <a:spcPct val="10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Summarize the modifications: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</a:rPr>
              <a:t>Provide a description of the changes, a justification for them, and a list of new or revised documents</a:t>
            </a:r>
          </a:p>
        </p:txBody>
      </p:sp>
    </p:spTree>
    <p:extLst>
      <p:ext uri="{BB962C8B-B14F-4D97-AF65-F5344CB8AC3E}">
        <p14:creationId xmlns:p14="http://schemas.microsoft.com/office/powerpoint/2010/main" val="22789833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5647C55-5E9F-E440-ECFB-693D2FE7E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07" y="724830"/>
            <a:ext cx="3185426" cy="4063218"/>
          </a:xfrm>
        </p:spPr>
        <p:txBody>
          <a:bodyPr>
            <a:noAutofit/>
          </a:bodyPr>
          <a:lstStyle/>
          <a:p>
            <a:r>
              <a:rPr lang="en-US" sz="4400" b="1" i="1" dirty="0"/>
              <a:t>Strategies for Success! </a:t>
            </a:r>
            <a:br>
              <a:rPr lang="en-US" sz="4400" b="1" i="1" dirty="0"/>
            </a:br>
            <a:br>
              <a:rPr lang="en-US" sz="4400" b="1" i="1" dirty="0"/>
            </a:br>
            <a:br>
              <a:rPr lang="en-US" sz="2800" b="1" dirty="0"/>
            </a:br>
            <a:br>
              <a:rPr lang="en-US" sz="2800" b="1" dirty="0"/>
            </a:br>
            <a:endParaRPr lang="en-US" sz="2800" b="1" dirty="0"/>
          </a:p>
        </p:txBody>
      </p:sp>
      <p:pic>
        <p:nvPicPr>
          <p:cNvPr id="7" name="Picture 6" descr="Alarm clocks with mouths">
            <a:extLst>
              <a:ext uri="{FF2B5EF4-FFF2-40B4-BE49-F238E27FC236}">
                <a16:creationId xmlns:a16="http://schemas.microsoft.com/office/drawing/2014/main" id="{9B96A393-C800-3B6F-42AC-1BD005E4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77" y="3638666"/>
            <a:ext cx="2538654" cy="2040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3CE1DE-F65F-C736-1DEC-DB11E58E7734}"/>
              </a:ext>
            </a:extLst>
          </p:cNvPr>
          <p:cNvSpPr txBox="1"/>
          <p:nvPr/>
        </p:nvSpPr>
        <p:spPr>
          <a:xfrm>
            <a:off x="3742150" y="1505396"/>
            <a:ext cx="84498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/>
              <a:t>Even when processing times were at their best,  30 days start to finish was often the timeframe for Expedited and Full Committee submissions.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b="1" dirty="0"/>
              <a:t>The IRB needs AT LEAST 30 days, likely more!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b="1" dirty="0"/>
              <a:t>For NIH Just in Time (JIT) grants: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Please submit to the IRB well before you get grant approval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1-2 weeks is NOT enough time for the IRB to process the submission.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D69B1C-2310-1C6A-E7BA-3343D290A892}"/>
              </a:ext>
            </a:extLst>
          </p:cNvPr>
          <p:cNvSpPr txBox="1"/>
          <p:nvPr/>
        </p:nvSpPr>
        <p:spPr>
          <a:xfrm>
            <a:off x="3856359" y="110109"/>
            <a:ext cx="7853557" cy="113877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2">
                    <a:lumMod val="10000"/>
                  </a:schemeClr>
                </a:solidFill>
              </a:rPr>
              <a:t>Submit your items to the IRB </a:t>
            </a:r>
          </a:p>
          <a:p>
            <a:pPr algn="ctr"/>
            <a:r>
              <a:rPr lang="en-US" sz="3300" b="1" dirty="0">
                <a:solidFill>
                  <a:schemeClr val="bg2">
                    <a:lumMod val="10000"/>
                  </a:schemeClr>
                </a:solidFill>
              </a:rPr>
              <a:t>with </a:t>
            </a:r>
            <a:r>
              <a:rPr lang="en-US" sz="3300" b="1" u="sng" dirty="0">
                <a:solidFill>
                  <a:schemeClr val="bg2">
                    <a:lumMod val="10000"/>
                  </a:schemeClr>
                </a:solidFill>
              </a:rPr>
              <a:t>as much lead time as possible</a:t>
            </a:r>
            <a:r>
              <a:rPr lang="en-US" sz="3300" b="1" dirty="0">
                <a:solidFill>
                  <a:schemeClr val="bg2">
                    <a:lumMod val="1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21691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9E6106-2665-49B0-9816-5DA9251DFFF3}"/>
              </a:ext>
            </a:extLst>
          </p:cNvPr>
          <p:cNvSpPr/>
          <p:nvPr/>
        </p:nvSpPr>
        <p:spPr>
          <a:xfrm>
            <a:off x="8259998" y="2539622"/>
            <a:ext cx="1147482" cy="785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02E765F-5D15-40CF-A782-04F1349FC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Wrap Up/Questions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54864-B692-446D-A1F1-8C99204C1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183" y="671996"/>
            <a:ext cx="1195490" cy="512904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C139FB-B059-4898-A9C2-2D3225148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633" y="552583"/>
            <a:ext cx="1463167" cy="780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4B946-C50C-4444-BE4E-20BB7BE55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001" y="6364181"/>
            <a:ext cx="3290969" cy="4938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BA002-D197-88E8-0E70-1B2B1DDEA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527" y="2149441"/>
            <a:ext cx="6683273" cy="3780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EF3A86-3832-358C-6A80-8D9534164382}"/>
              </a:ext>
            </a:extLst>
          </p:cNvPr>
          <p:cNvSpPr txBox="1"/>
          <p:nvPr/>
        </p:nvSpPr>
        <p:spPr>
          <a:xfrm>
            <a:off x="667265" y="2910102"/>
            <a:ext cx="3286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Don’t forget about virtual Office Hours!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8742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BCFF39D-A679-4056-991B-EA658454EE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3370" y="3262881"/>
            <a:ext cx="7694612" cy="832104"/>
          </a:xfrm>
        </p:spPr>
        <p:txBody>
          <a:bodyPr/>
          <a:lstStyle/>
          <a:p>
            <a:pPr algn="ctr"/>
            <a:r>
              <a:rPr lang="en-US" sz="4400" dirty="0"/>
              <a:t>Thank you!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603F7D-146B-43E1-928B-E3C3A69E27D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90" y="496560"/>
            <a:ext cx="1852065" cy="840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7BFD784-5D09-401B-B281-EE4E65DC4FB1}"/>
              </a:ext>
            </a:extLst>
          </p:cNvPr>
          <p:cNvSpPr txBox="1">
            <a:spLocks/>
          </p:cNvSpPr>
          <p:nvPr/>
        </p:nvSpPr>
        <p:spPr>
          <a:xfrm>
            <a:off x="8695112" y="4044273"/>
            <a:ext cx="3496888" cy="832104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Tx/>
              <a:buNone/>
              <a:defRPr sz="2800" kern="1200" spc="5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51B73-5EAE-4310-88BE-DB144D8D3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990" y="1386894"/>
            <a:ext cx="1871397" cy="998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30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19D02A-63D0-4112-9680-A07410E2F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479458"/>
            <a:ext cx="11117981" cy="4147619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Guiding Principles from Belmont Report</a:t>
            </a:r>
          </a:p>
          <a:p>
            <a:pPr marL="457200" indent="-457200"/>
            <a:r>
              <a:rPr lang="en-US" sz="2800" dirty="0">
                <a:solidFill>
                  <a:schemeClr val="accent4"/>
                </a:solidFill>
              </a:rPr>
              <a:t>Respect for Persons (autonomy)</a:t>
            </a:r>
          </a:p>
          <a:p>
            <a:pPr marL="914400" lvl="1" indent="-457200">
              <a:buFont typeface="Georgia" panose="02040502050405020303" pitchFamily="18" charset="0"/>
              <a:buChar char="−"/>
            </a:pPr>
            <a:r>
              <a:rPr lang="en-US" sz="2800" dirty="0"/>
              <a:t>Individuals should be treated as autonomous agents </a:t>
            </a:r>
          </a:p>
          <a:p>
            <a:pPr marL="914400" lvl="1" indent="-457200">
              <a:buFont typeface="Georgia" panose="02040502050405020303" pitchFamily="18" charset="0"/>
              <a:buChar char="−"/>
            </a:pPr>
            <a:r>
              <a:rPr lang="en-US" sz="2800" dirty="0"/>
              <a:t>Persons with diminished autonomy may need additional protections </a:t>
            </a:r>
          </a:p>
          <a:p>
            <a:pPr marL="457200" indent="-457200"/>
            <a:r>
              <a:rPr lang="en-US" sz="2800" dirty="0">
                <a:solidFill>
                  <a:schemeClr val="accent4"/>
                </a:solidFill>
              </a:rPr>
              <a:t>Beneficence </a:t>
            </a:r>
          </a:p>
          <a:p>
            <a:pPr marL="914400" lvl="1" indent="-457200">
              <a:buFont typeface="Georgia" panose="02040502050405020303" pitchFamily="18" charset="0"/>
              <a:buChar char="−"/>
            </a:pPr>
            <a:r>
              <a:rPr lang="en-US" sz="2800" dirty="0"/>
              <a:t>The principle of </a:t>
            </a:r>
            <a:r>
              <a:rPr lang="en-US" sz="2800" i="1" dirty="0"/>
              <a:t>beneficence</a:t>
            </a:r>
            <a:r>
              <a:rPr lang="en-US" sz="2800" dirty="0"/>
              <a:t> obligates the researcher to maximize possible benefits and minimize possible harm. Research-related risks must be reasonable in light of the expected benefits.</a:t>
            </a:r>
          </a:p>
          <a:p>
            <a:pPr marL="457200" indent="-457200"/>
            <a:r>
              <a:rPr lang="en-US" sz="2800" dirty="0">
                <a:solidFill>
                  <a:schemeClr val="accent4"/>
                </a:solidFill>
              </a:rPr>
              <a:t>Justice</a:t>
            </a:r>
            <a:r>
              <a:rPr lang="en-US" sz="2800" dirty="0"/>
              <a:t> </a:t>
            </a:r>
          </a:p>
          <a:p>
            <a:pPr marL="914400" lvl="1" indent="-457200">
              <a:buFont typeface="Georgia" panose="02040502050405020303" pitchFamily="18" charset="0"/>
              <a:buChar char="−"/>
            </a:pPr>
            <a:r>
              <a:rPr lang="en-US" sz="2800" dirty="0"/>
              <a:t>This principle requires that participants be treated fairly and involves questions such as: Who should bear the risks of research, and who should receive its benefits?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A0975B-1C32-4420-8D34-BE3DF8E8C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determines how IRBs operate?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4D6802-1949-445A-8003-38C27F5A3118}"/>
              </a:ext>
            </a:extLst>
          </p:cNvPr>
          <p:cNvSpPr txBox="1"/>
          <p:nvPr/>
        </p:nvSpPr>
        <p:spPr>
          <a:xfrm>
            <a:off x="3570514" y="5613124"/>
            <a:ext cx="8621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https://www.hhs.gov/ohrp/regulations-and-policy/belmont-report/read-the-belmont-report/index.html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135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3600" b="1" u="sng" dirty="0">
                <a:effectLst/>
                <a:latin typeface="Arial" charset="0"/>
                <a:cs typeface="Arial" charset="0"/>
              </a:rPr>
              <a:t>Why do we need IRB review?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37600" y="6252265"/>
            <a:ext cx="2844800" cy="457200"/>
          </a:xfrm>
        </p:spPr>
        <p:txBody>
          <a:bodyPr/>
          <a:lstStyle/>
          <a:p>
            <a:fld id="{0CEC5807-D44E-494D-AE47-83C7658898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530725"/>
          </a:xfrm>
        </p:spPr>
        <p:txBody>
          <a:bodyPr>
            <a:normAutofit/>
          </a:bodyPr>
          <a:lstStyle/>
          <a:p>
            <a:r>
              <a:rPr lang="en-US" dirty="0"/>
              <a:t>No one can be objective about their own work</a:t>
            </a:r>
          </a:p>
          <a:p>
            <a:r>
              <a:rPr lang="en-US" dirty="0"/>
              <a:t>People underestimate the risks involved in things they are very familiar with</a:t>
            </a:r>
          </a:p>
          <a:p>
            <a:r>
              <a:rPr lang="en-US" dirty="0"/>
              <a:t>People overestimate the benefit of things that are important to them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600" dirty="0"/>
              <a:t>OHRP, “Doing it right…together,” </a:t>
            </a:r>
          </a:p>
          <a:p>
            <a:pPr marL="0" indent="0" algn="r">
              <a:buNone/>
            </a:pPr>
            <a:r>
              <a:rPr lang="en-US" sz="1600" dirty="0"/>
              <a:t>Downloaded 2/19/14 from </a:t>
            </a:r>
            <a:r>
              <a:rPr lang="en-US" sz="1600" dirty="0">
                <a:hlinkClick r:id="rId4"/>
              </a:rPr>
              <a:t>http://irb.duhs.duke.edu/</a:t>
            </a:r>
            <a:r>
              <a:rPr lang="en-US" sz="1600" dirty="0"/>
              <a:t> </a:t>
            </a:r>
          </a:p>
          <a:p>
            <a:pPr marL="0" indent="0" algn="r">
              <a:buNone/>
            </a:pPr>
            <a:r>
              <a:rPr lang="en-US" sz="1600" dirty="0"/>
              <a:t>as “Top Ten Investigator Responsibilities”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D8FF4-8418-81C1-178C-CF81B40F4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43" y="5897635"/>
            <a:ext cx="2317667" cy="692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0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1opk8kj6buhoob1byhgxeomet9ywo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9.8|5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2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6.3|1.1|7.5|1|55.2|0.7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5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6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|4.3|6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7.9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TIMING" val="|5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6.6|16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6.6|16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6.6|16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6.6|16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27|0.4|35.3|0.7|23.1|0.4|45.6|0.8|7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7|4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3.7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1.6|0.7|11.6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|17.6|8.8|15.6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8|12.2|10.7|7|1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4.8|12.2|10.7|7|12.7"/>
</p:tagLst>
</file>

<file path=ppt/theme/theme1.xml><?xml version="1.0" encoding="utf-8"?>
<a:theme xmlns:a="http://schemas.openxmlformats.org/drawingml/2006/main" name="Office Theme">
  <a:themeElements>
    <a:clrScheme name="ECG Colors 2">
      <a:dk1>
        <a:sysClr val="windowText" lastClr="000000"/>
      </a:dk1>
      <a:lt1>
        <a:sysClr val="window" lastClr="FFFFFF"/>
      </a:lt1>
      <a:dk2>
        <a:srgbClr val="4DA6D1"/>
      </a:dk2>
      <a:lt2>
        <a:srgbClr val="333E48"/>
      </a:lt2>
      <a:accent1>
        <a:srgbClr val="007FBD"/>
      </a:accent1>
      <a:accent2>
        <a:srgbClr val="20B473"/>
      </a:accent2>
      <a:accent3>
        <a:srgbClr val="C7C7C7"/>
      </a:accent3>
      <a:accent4>
        <a:srgbClr val="4D4D4D"/>
      </a:accent4>
      <a:accent5>
        <a:srgbClr val="4BBFCC"/>
      </a:accent5>
      <a:accent6>
        <a:srgbClr val="D9252E"/>
      </a:accent6>
      <a:hlink>
        <a:srgbClr val="0000FF"/>
      </a:hlink>
      <a:folHlink>
        <a:srgbClr val="800080"/>
      </a:folHlink>
    </a:clrScheme>
    <a:fontScheme name="ECG New Template">
      <a:majorFont>
        <a:latin typeface="Rockwel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Chan-GeneralUse 2pt0" id="{EAA889CC-729B-4793-B6CA-4FC96C71BD32}" vid="{56742090-1D82-41F8-BAAA-6BF8A460250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A50C2958-8411-E048-8223-1AF8AA95BF89}" vid="{4E0DEFF8-0AAE-0147-9B6C-EF15FA24FCDE}"/>
    </a:ext>
  </a:extLst>
</a:theme>
</file>

<file path=ppt/theme/theme3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Chan-GeneralUse 2pt0" id="{EAA889CC-729B-4793-B6CA-4FC96C71BD32}" vid="{56742090-1D82-41F8-BAAA-6BF8A460250F}"/>
    </a:ext>
  </a:extLst>
</a:theme>
</file>

<file path=ppt/theme/theme5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Chan+THChanSOM 2pt1" id="{5A469BAF-1909-E742-BE63-F5E621D16FD9}" vid="{9C2A5DE3-C434-DF40-B779-15FB55C5D4DE}"/>
    </a:ext>
  </a:extLst>
</a:theme>
</file>

<file path=ppt/theme/theme6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A50C2958-8411-E048-8223-1AF8AA95BF89}" vid="{4E0DEFF8-0AAE-0147-9B6C-EF15FA24FCDE}"/>
    </a:ext>
  </a:extLst>
</a:theme>
</file>

<file path=ppt/theme/theme7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assChan+THChanSOM 2pt1" id="{5A469BAF-1909-E742-BE63-F5E621D16FD9}" vid="{9C2A5DE3-C434-DF40-B779-15FB55C5D4DE}"/>
    </a:ext>
  </a:extLst>
</a:theme>
</file>

<file path=ppt/theme/theme8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A50C2958-8411-E048-8223-1AF8AA95BF89}" vid="{4E0DEFF8-0AAE-0147-9B6C-EF15FA24FCDE}"/>
    </a:ext>
  </a:extLst>
</a:theme>
</file>

<file path=ppt/theme/theme9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EE5EDF82-8943-6943-B7ED-AC2B659B9828}" vid="{04321562-7C21-DE4B-9FFB-65FA78D5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17463</TotalTime>
  <Words>4530</Words>
  <Application>Microsoft Office PowerPoint</Application>
  <PresentationFormat>Widescreen</PresentationFormat>
  <Paragraphs>604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75</vt:i4>
      </vt:variant>
    </vt:vector>
  </HeadingPairs>
  <TitlesOfParts>
    <vt:vector size="94" baseType="lpstr">
      <vt:lpstr>Arial</vt:lpstr>
      <vt:lpstr>Arial Black</vt:lpstr>
      <vt:lpstr>Calibri</vt:lpstr>
      <vt:lpstr>Georgia</vt:lpstr>
      <vt:lpstr>Montserrat Medium</vt:lpstr>
      <vt:lpstr>NNFPLJ+TimesNewRoman</vt:lpstr>
      <vt:lpstr>Rockwell</vt:lpstr>
      <vt:lpstr>Times New Roman</vt:lpstr>
      <vt:lpstr>Wingdings</vt:lpstr>
      <vt:lpstr>Office Theme</vt:lpstr>
      <vt:lpstr>2_Standard</vt:lpstr>
      <vt:lpstr>Beam</vt:lpstr>
      <vt:lpstr>2_Standard</vt:lpstr>
      <vt:lpstr>2_Standard</vt:lpstr>
      <vt:lpstr>2_Standard</vt:lpstr>
      <vt:lpstr>2_Standard</vt:lpstr>
      <vt:lpstr>2_Standard</vt:lpstr>
      <vt:lpstr>2_Standard</vt:lpstr>
      <vt:lpstr>2_Standard</vt:lpstr>
      <vt:lpstr>Everything You Wanted to Know about the IRB and Then Some  Human Subjects Research (HSR),  IRBs and UMass Chan IRB Essentials</vt:lpstr>
      <vt:lpstr>Before We Begin…</vt:lpstr>
      <vt:lpstr>Ice Breaker Question</vt:lpstr>
      <vt:lpstr>Presentation Objectives</vt:lpstr>
      <vt:lpstr>What is an IRB?</vt:lpstr>
      <vt:lpstr>Why do IRBs exist?</vt:lpstr>
      <vt:lpstr>Mentimeter Question</vt:lpstr>
      <vt:lpstr>What determines how IRBs operate?</vt:lpstr>
      <vt:lpstr>Why do we need IRB review?</vt:lpstr>
      <vt:lpstr>PowerPoint Presentation</vt:lpstr>
      <vt:lpstr>You must have your IRB approval letter  in hand before you start:  </vt:lpstr>
      <vt:lpstr>General Questions</vt:lpstr>
      <vt:lpstr>Human subjects research (HSR) is  research involving human subjects</vt:lpstr>
      <vt:lpstr>Human Subject – A  living individual about whom an investigator    (whether professional or student):</vt:lpstr>
      <vt:lpstr>Research is:</vt:lpstr>
      <vt:lpstr>Is it Human Subjects Research?</vt:lpstr>
      <vt:lpstr>Mentimeter Question</vt:lpstr>
      <vt:lpstr>Is it Human Subjects Research?</vt:lpstr>
      <vt:lpstr>Mentimeter Question</vt:lpstr>
      <vt:lpstr>Is it Human Subjects Research?</vt:lpstr>
      <vt:lpstr>Other Considerations</vt:lpstr>
      <vt:lpstr>Other permissions may be required.</vt:lpstr>
      <vt:lpstr>Protected Health Information (PHI) under HIPAA includes the following 18 identifiers:</vt:lpstr>
      <vt:lpstr>Ethical conduct is still expected.   </vt:lpstr>
      <vt:lpstr>3. Ethical conduct is still expected </vt:lpstr>
      <vt:lpstr>General Questions</vt:lpstr>
      <vt:lpstr>Next Up!</vt:lpstr>
      <vt:lpstr>Using Publicly Available Data</vt:lpstr>
      <vt:lpstr>The IRB automatically considers whether an activity is human subjects research (HSR). If it is HSR, it assigns the applicable review category</vt:lpstr>
      <vt:lpstr>The IRB weighs each submission against the regulatory criteria for approval.</vt:lpstr>
      <vt:lpstr>PowerPoint Presentation</vt:lpstr>
      <vt:lpstr>PowerPoint Presentation</vt:lpstr>
      <vt:lpstr>Examples of documents IRBs review:</vt:lpstr>
      <vt:lpstr>General Questions</vt:lpstr>
      <vt:lpstr>The UMass Chan IRB</vt:lpstr>
      <vt:lpstr>UMass Chan IRB Online Resources </vt:lpstr>
      <vt:lpstr>IRB Public Facing Website https://www.umassmed.edu/ccts/irb/ </vt:lpstr>
      <vt:lpstr>IRB Public Facing Website Getting Started Page</vt:lpstr>
      <vt:lpstr>PowerPoint Presentation</vt:lpstr>
      <vt:lpstr>Mentimeter slide</vt:lpstr>
      <vt:lpstr>IRB SharePoint Site </vt:lpstr>
      <vt:lpstr>PowerPoint Presentation</vt:lpstr>
      <vt:lpstr>PowerPoint Presentation</vt:lpstr>
      <vt:lpstr>PowerPoint Presentation</vt:lpstr>
      <vt:lpstr>General Questions</vt:lpstr>
      <vt:lpstr>The UMass Chan IRB Process</vt:lpstr>
      <vt:lpstr>If your research will involve other institutions,  talk to the IRBs about single IRB (sIRB) early on.</vt:lpstr>
      <vt:lpstr>What is the UMass Chan IRB Submission process?  (Not Human Subjects Research vs Human Subjects Research)</vt:lpstr>
      <vt:lpstr>Finding IRB document templates </vt:lpstr>
      <vt:lpstr>Best Practices for File Management</vt:lpstr>
      <vt:lpstr>HRP-503 Investigator Study Plan (ISP)</vt:lpstr>
      <vt:lpstr>Any invitation to participate in research involves a process of informed consent. </vt:lpstr>
      <vt:lpstr>Informed Consent Forms</vt:lpstr>
      <vt:lpstr>HIPAA and Human Subjects Research: Brief Intro</vt:lpstr>
      <vt:lpstr>General Questions</vt:lpstr>
      <vt:lpstr>Common Pitfalls to Avoid</vt:lpstr>
      <vt:lpstr>Strategies for Success!</vt:lpstr>
      <vt:lpstr>Strategies for Success!  Protocol Review Committee  (PRC) &amp; Other Ancillary Reviews </vt:lpstr>
      <vt:lpstr>Strategies for Success!</vt:lpstr>
      <vt:lpstr>Strategies for Success!  Be mindful about what data you will collect and might share. </vt:lpstr>
      <vt:lpstr>PowerPoint Presentation</vt:lpstr>
      <vt:lpstr>Strategies for Success!</vt:lpstr>
      <vt:lpstr>Strategies for Success!</vt:lpstr>
      <vt:lpstr>Strategies for Success!  Build materials that are organized and consistent</vt:lpstr>
      <vt:lpstr>PowerPoint Presentation</vt:lpstr>
      <vt:lpstr>Strategies for Success! </vt:lpstr>
      <vt:lpstr>General Questions</vt:lpstr>
      <vt:lpstr>‘Rejected’ by the IRB IRB Review Process: What to Expect</vt:lpstr>
      <vt:lpstr> Strategies for Success!   Read Carefully and Follow instructions!  </vt:lpstr>
      <vt:lpstr>Strategies for Success!         </vt:lpstr>
      <vt:lpstr>Strategies for Success!     </vt:lpstr>
      <vt:lpstr>What specifically to consider when submitting a Modification to a project?</vt:lpstr>
      <vt:lpstr>Strategies for Success!     </vt:lpstr>
      <vt:lpstr>Wrap Up/Questions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Tessier, Heather (Strom)</dc:creator>
  <cp:lastModifiedBy>Tessier, Heather (Strom)</cp:lastModifiedBy>
  <cp:revision>18</cp:revision>
  <dcterms:created xsi:type="dcterms:W3CDTF">2021-06-25T15:40:37Z</dcterms:created>
  <dcterms:modified xsi:type="dcterms:W3CDTF">2023-05-24T17:22:29Z</dcterms:modified>
</cp:coreProperties>
</file>